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64" r:id="rId3"/>
    <p:sldId id="285" r:id="rId4"/>
    <p:sldId id="286" r:id="rId5"/>
    <p:sldId id="287" r:id="rId6"/>
    <p:sldId id="290" r:id="rId7"/>
    <p:sldId id="289" r:id="rId8"/>
    <p:sldId id="288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80" r:id="rId18"/>
    <p:sldId id="301" r:id="rId19"/>
    <p:sldId id="279" r:id="rId20"/>
    <p:sldId id="300" r:id="rId21"/>
    <p:sldId id="263" r:id="rId22"/>
  </p:sldIdLst>
  <p:sldSz cx="8999538" cy="57594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E543"/>
    <a:srgbClr val="002E15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12" y="60"/>
      </p:cViewPr>
      <p:guideLst>
        <p:guide orient="horz" pos="183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副本副本">
            <a:extLst>
              <a:ext uri="{FF2B5EF4-FFF2-40B4-BE49-F238E27FC236}">
                <a16:creationId xmlns:a16="http://schemas.microsoft.com/office/drawing/2014/main" id="{DF775FC0-870E-42F7-A7F5-C288E7222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7"/>
          <a:stretch>
            <a:fillRect/>
          </a:stretch>
        </p:blipFill>
        <p:spPr bwMode="auto">
          <a:xfrm>
            <a:off x="3175" y="1588"/>
            <a:ext cx="9069388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62050" y="1709738"/>
            <a:ext cx="6821488" cy="65881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zh-CN" noProof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2519363"/>
            <a:ext cx="5618163" cy="78581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noProof="0"/>
              <a:t>单击此处编辑母版副标题样式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E066AC-AAE1-4B3E-8455-18D480B27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CC9DAF-12F5-4120-8DCE-2CE0FB44D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8E29DB3-43EA-4D1E-88CA-0F15F3455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D0EB-9077-408F-86CE-F16301DC05A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0284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6B40BC-13D1-4284-B367-70D594A96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952C72-D1E8-4C3C-B80E-A09AFFAB0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4A19F56-71A4-4501-A5C1-8FF94DABE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54AC3-C907-4A83-A68A-FE2B710C344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431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373813" y="792163"/>
            <a:ext cx="1511300" cy="43195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36738" y="792163"/>
            <a:ext cx="4384675" cy="43195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A17F01-1238-4EDB-BEBB-BEE94E2A2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A740B6-8FFB-4042-A067-85B242614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4DE5D9-F496-4203-BD24-C2EB6B5DB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37D1A-71FA-4A06-A362-B9367E99629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805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4688" y="1789113"/>
            <a:ext cx="7650162" cy="12350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49375" y="3263900"/>
            <a:ext cx="6300788" cy="14716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8CCCC3-F5CF-4D42-AC9D-263E4EA0E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89B4EB-8486-40C5-9191-3FEB4B45F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F75828A-330C-4C26-BFCB-D74BD6595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094BC-339B-49E6-9C7B-8FD6A5EE9EF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5881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77B178-B548-4767-9BE5-57467B057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E8FCA1-67F6-46EA-A8B3-AAF27A132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AC1B994-0C4F-4A07-B678-369F104BF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E1FD7-745E-4FD4-A96F-8917AF7FDD3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6760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700463"/>
            <a:ext cx="7648575" cy="11445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200" y="2441575"/>
            <a:ext cx="7648575" cy="12588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124B47-A296-4FDD-A85E-6B72D4FFD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AE33D0-2D34-4D51-BA77-E95B548BA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98E0CE3-680E-478A-AA4F-E1A65AD48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4410B-A80A-434F-ACDF-A97583AB4E1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866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584325"/>
            <a:ext cx="3559175" cy="380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688" y="1584325"/>
            <a:ext cx="3560762" cy="380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23FF84-092C-410C-B96A-401D10716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F09FEE-47A1-4C7A-97BC-CDEB057B7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183E316-5A12-4CB0-A703-5506D354C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4F768-FAC1-4C46-8243-97C608FC688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6933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263" y="230188"/>
            <a:ext cx="8101012" cy="96043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49263" y="1289050"/>
            <a:ext cx="3976687" cy="538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9263" y="1827213"/>
            <a:ext cx="3976687" cy="3317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000" y="1289050"/>
            <a:ext cx="3978275" cy="538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000" y="1827213"/>
            <a:ext cx="3978275" cy="3317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9F5D38-97DF-4901-8A33-7E3B26538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4BF58A1-A794-445D-B9E4-2FEE2B915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F605DA3-5824-4DDE-8AB6-0E8D460E0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5870D-F3AA-49D7-B0AA-2FBEFF84410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8446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5E7A0D-01CB-4C3F-83D4-4FCA92466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60D430-B0C0-4497-AEDB-DCE4139B8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1B997C1-BB41-426A-A972-D61309760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34AB-1151-4EC1-A7A1-35C885AFCAE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38412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7D77530-A829-47CA-9464-BBAEA9C34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C0C349D-3878-40C2-9DF1-C230E646C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492CDAC-6DDD-4968-BB65-DC4EED589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74AC3-FEF3-4486-A0B8-7AA520D7C3E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54221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263" y="228600"/>
            <a:ext cx="2962275" cy="9763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7900" y="228600"/>
            <a:ext cx="5032375" cy="4916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49263" y="1204913"/>
            <a:ext cx="2962275" cy="394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AAB1D-C2A0-470B-9B38-463739E15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406FAF-4288-42CE-BB21-12D7894F0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939CAB1-3BD5-456E-A1F2-C5261F525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6E0A2-BFF5-47BB-A5D4-403D7B8DF2D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89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3F8C02-0929-471E-AC6D-56D391436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EC6CDF-CCD4-4947-9055-372F8B864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398BA11-A643-4B81-A55B-1F75973DB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A05BA-D1C0-46D6-8443-4BEB8FD0659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56173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713" y="4032250"/>
            <a:ext cx="5400675" cy="4746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3713" y="514350"/>
            <a:ext cx="5400675" cy="3455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3713" y="4506913"/>
            <a:ext cx="5400675" cy="676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0C2A0B-DFE9-4AC9-9E55-3050A4A64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21B3D0-F320-4D02-A494-F5A905B7C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3515F9E-8A68-42FC-B6BF-D4762797C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94D49-C710-4D46-BB27-BAB275C2044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73048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B0422A-8C10-4EFE-B654-B08579663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0AAEE2-FD91-4A21-85B7-DEEE33EE8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098751D-8E49-4C7A-865F-DFA59B31D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1B254-9711-4944-9486-6D517835191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76700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354763" y="471488"/>
            <a:ext cx="1817687" cy="4914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113" y="471488"/>
            <a:ext cx="5302250" cy="4914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493BB0-50C4-4A75-B483-C4FDD3BC1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E9D638-C35C-42CF-8393-DC1E2045B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FC0EF1-E560-45EA-B9E7-48464C868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7C52F-F97E-4C62-8E35-C3FFF4D03F5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3620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700463"/>
            <a:ext cx="7648575" cy="11445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200" y="2441575"/>
            <a:ext cx="7648575" cy="12588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481E2D-8E87-4A31-BABF-C1D2BF3DE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DD2AFC-0B7C-4185-9644-5815A5C3C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98FC59A-EE89-4755-9C76-B7AD4CE0C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F0F8A-7DDB-4AA0-A8DD-5F67EC069A6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1788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36738" y="1511300"/>
            <a:ext cx="2947987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7125" y="1511300"/>
            <a:ext cx="2947988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2E453B-2928-43C0-8EF0-52D969771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37F41B-C99A-47DA-87F6-56F8E7D30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1CE667E-0080-4EB8-A09D-8DE805C68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95B68-023C-4723-B82A-480E07EA149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3767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263" y="230188"/>
            <a:ext cx="8101012" cy="96043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49263" y="1289050"/>
            <a:ext cx="3976687" cy="538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9263" y="1827213"/>
            <a:ext cx="3976687" cy="3317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000" y="1289050"/>
            <a:ext cx="3978275" cy="538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000" y="1827213"/>
            <a:ext cx="3978275" cy="3317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BDA6F9-A706-4A41-A90C-BBBF818A5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D6439B0-25C2-4415-B974-64C2BF7AF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3A480A9-E794-43A0-86A2-ED766059C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235C0-93D1-461F-A3AA-45DC0EA01F9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6517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2BDFC8-7938-4446-BCBB-CEEDC9670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B92E03-A668-43A1-97DF-E0533569B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2A749FD-7BD1-4A58-A881-EE17F7D63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0A842-6473-42C2-A321-7E074A70A2D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473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4702C16-F353-4D0A-9C9B-0FB3E7A5C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9440168-842B-46CB-82A4-CCA132925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6FE1FD6-F8B1-4101-83F6-F5BCE4645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6F108-E873-4662-908B-7BD7AFA8805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2097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263" y="228600"/>
            <a:ext cx="2962275" cy="9763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7900" y="228600"/>
            <a:ext cx="5032375" cy="4916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49263" y="1204913"/>
            <a:ext cx="2962275" cy="394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B552C9-33F0-46DD-99A3-295263C19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0F084-A8C3-41F8-AD1D-DE8237901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D8B879-E334-4E42-AF9D-62FFE4588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9D9EE-69A0-45A8-9408-A38CD8EBE18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9751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713" y="4032250"/>
            <a:ext cx="5400675" cy="4746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3713" y="514350"/>
            <a:ext cx="5400675" cy="3455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3713" y="4506913"/>
            <a:ext cx="5400675" cy="676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778BF1-BBB0-4256-A40C-838F669B3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D1033-32B0-4308-B8E1-71D613F72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24CF74-CBE6-41B0-ABDA-570989B76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7EE0E-D36D-47BF-9D32-DACE797ABA3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6325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副本">
            <a:extLst>
              <a:ext uri="{FF2B5EF4-FFF2-40B4-BE49-F238E27FC236}">
                <a16:creationId xmlns:a16="http://schemas.microsoft.com/office/drawing/2014/main" id="{864B493F-BFBD-419D-A2F0-4DB179D3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79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EC961791-759D-4131-A40C-169E890BB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8038" y="792163"/>
            <a:ext cx="4392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194" tIns="48097" rIns="96194" bIns="48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ar-IQ"/>
              <a:t>单击此处编辑母版标题样式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6C61C9-47BD-430B-B7DC-B50724ACA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36738" y="1511300"/>
            <a:ext cx="6048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194" tIns="48097" rIns="96194" bIns="48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ar-IQ"/>
              <a:t>单击此处编辑母版文本样式</a:t>
            </a:r>
          </a:p>
          <a:p>
            <a:pPr lvl="1"/>
            <a:r>
              <a:rPr lang="zh-CN" altLang="ar-IQ"/>
              <a:t>第二级</a:t>
            </a:r>
          </a:p>
          <a:p>
            <a:pPr lvl="2"/>
            <a:r>
              <a:rPr lang="zh-CN" altLang="ar-IQ"/>
              <a:t>第三级</a:t>
            </a:r>
          </a:p>
          <a:p>
            <a:pPr lvl="3"/>
            <a:r>
              <a:rPr lang="zh-CN" altLang="ar-IQ"/>
              <a:t>第四级</a:t>
            </a:r>
          </a:p>
          <a:p>
            <a:pPr lvl="4"/>
            <a:r>
              <a:rPr lang="zh-CN" altLang="ar-IQ"/>
              <a:t>第五级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3CDAAF-7114-4BEA-81BE-0CA86EAE37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0850" y="5245100"/>
            <a:ext cx="209867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194" tIns="48097" rIns="96194" bIns="4809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240AB3-2260-417C-A73C-ED690BA357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4988" y="5245100"/>
            <a:ext cx="284956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194" tIns="48097" rIns="96194" bIns="4809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7782D94-CE1C-4483-AC53-04FD46E39E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0013" y="5245100"/>
            <a:ext cx="210026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194" tIns="48097" rIns="96194" bIns="480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EB1115-0B40-42F6-8A98-819226C63CE6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r" defTabSz="96202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Microsoft YaHei" pitchFamily="34" charset="-122"/>
          <a:cs typeface="+mj-cs"/>
        </a:defRPr>
      </a:lvl1pPr>
      <a:lvl2pPr algn="r" defTabSz="96202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Microsoft YaHei" pitchFamily="34" charset="-122"/>
        </a:defRPr>
      </a:lvl2pPr>
      <a:lvl3pPr algn="r" defTabSz="96202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Microsoft YaHei" pitchFamily="34" charset="-122"/>
        </a:defRPr>
      </a:lvl3pPr>
      <a:lvl4pPr algn="r" defTabSz="96202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Microsoft YaHei" pitchFamily="34" charset="-122"/>
        </a:defRPr>
      </a:lvl4pPr>
      <a:lvl5pPr algn="r" defTabSz="96202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Microsoft YaHei" pitchFamily="34" charset="-122"/>
        </a:defRPr>
      </a:lvl5pPr>
      <a:lvl6pPr marL="457200" algn="r" defTabSz="962025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微软雅黑" pitchFamily="34" charset="-122"/>
        </a:defRPr>
      </a:lvl6pPr>
      <a:lvl7pPr marL="914400" algn="r" defTabSz="962025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微软雅黑" pitchFamily="34" charset="-122"/>
        </a:defRPr>
      </a:lvl7pPr>
      <a:lvl8pPr marL="1371600" algn="r" defTabSz="962025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微软雅黑" pitchFamily="34" charset="-122"/>
        </a:defRPr>
      </a:lvl8pPr>
      <a:lvl9pPr marL="1828800" algn="r" defTabSz="962025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微软雅黑" pitchFamily="34" charset="-122"/>
        </a:defRPr>
      </a:lvl9pPr>
    </p:titleStyle>
    <p:bodyStyle>
      <a:lvl1pPr marL="360363" indent="-360363" algn="l" defTabSz="96202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bg1"/>
          </a:solidFill>
          <a:latin typeface="+mn-lt"/>
          <a:ea typeface="Microsoft YaHei" pitchFamily="34" charset="-122"/>
          <a:cs typeface="+mn-cs"/>
        </a:defRPr>
      </a:lvl1pPr>
      <a:lvl2pPr marL="781050" indent="-300038" algn="l" defTabSz="962025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bg1"/>
          </a:solidFill>
          <a:latin typeface="+mn-lt"/>
          <a:ea typeface="Microsoft YaHei" pitchFamily="34" charset="-122"/>
        </a:defRPr>
      </a:lvl2pPr>
      <a:lvl3pPr marL="1203325" indent="-241300" algn="l" defTabSz="962025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bg1"/>
          </a:solidFill>
          <a:latin typeface="+mn-lt"/>
          <a:ea typeface="Microsoft YaHei" pitchFamily="34" charset="-122"/>
        </a:defRPr>
      </a:lvl3pPr>
      <a:lvl4pPr marL="1682750" indent="-239713" algn="l" defTabSz="962025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bg1"/>
          </a:solidFill>
          <a:latin typeface="+mn-lt"/>
          <a:ea typeface="Microsoft YaHei" pitchFamily="34" charset="-122"/>
        </a:defRPr>
      </a:lvl4pPr>
      <a:lvl5pPr marL="2163763" indent="-239713" algn="l" defTabSz="962025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  <a:ea typeface="Microsoft YaHei" pitchFamily="34" charset="-122"/>
        </a:defRPr>
      </a:lvl5pPr>
      <a:lvl6pPr marL="2620963" indent="-239713" algn="l" defTabSz="962025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  <a:ea typeface="+mn-ea"/>
        </a:defRPr>
      </a:lvl6pPr>
      <a:lvl7pPr marL="3078163" indent="-239713" algn="l" defTabSz="962025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  <a:ea typeface="+mn-ea"/>
        </a:defRPr>
      </a:lvl7pPr>
      <a:lvl8pPr marL="3535363" indent="-239713" algn="l" defTabSz="962025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  <a:ea typeface="+mn-ea"/>
        </a:defRPr>
      </a:lvl8pPr>
      <a:lvl9pPr marL="3992563" indent="-239713" algn="l" defTabSz="962025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">
            <a:extLst>
              <a:ext uri="{FF2B5EF4-FFF2-40B4-BE49-F238E27FC236}">
                <a16:creationId xmlns:a16="http://schemas.microsoft.com/office/drawing/2014/main" id="{BC27B792-0521-465D-B33E-3287A9237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4"/>
          <a:stretch>
            <a:fillRect/>
          </a:stretch>
        </p:blipFill>
        <p:spPr bwMode="auto">
          <a:xfrm>
            <a:off x="0" y="-214313"/>
            <a:ext cx="89979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CC440E62-74ED-416B-83CB-3B64EA2DC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71488"/>
            <a:ext cx="727233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ar-IQ"/>
              <a:t>单击此处编辑母版标题样式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A7843FE-5D53-4DC0-B6CF-69F163C31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84325"/>
            <a:ext cx="7272337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ar-IQ"/>
              <a:t>单击此处编辑母版文本样式</a:t>
            </a:r>
          </a:p>
          <a:p>
            <a:pPr lvl="1"/>
            <a:r>
              <a:rPr lang="zh-CN" altLang="ar-IQ"/>
              <a:t>第二级</a:t>
            </a:r>
          </a:p>
          <a:p>
            <a:pPr lvl="2"/>
            <a:r>
              <a:rPr lang="zh-CN" altLang="ar-IQ"/>
              <a:t>第三级</a:t>
            </a:r>
          </a:p>
          <a:p>
            <a:pPr lvl="3"/>
            <a:r>
              <a:rPr lang="zh-CN" altLang="ar-IQ"/>
              <a:t>第四级</a:t>
            </a:r>
          </a:p>
          <a:p>
            <a:pPr lvl="4"/>
            <a:r>
              <a:rPr lang="zh-CN" altLang="ar-IQ"/>
              <a:t>第五级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4CFCC07-403E-45D7-B91D-AB1F60EB16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0850" y="5245100"/>
            <a:ext cx="209867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895E2C6-8229-4B7C-B0DC-B7E278022D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4988" y="5245100"/>
            <a:ext cx="284956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899D158-0685-4980-9CDD-D2758D1693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0013" y="5245100"/>
            <a:ext cx="210026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823632-FAC7-4064-8000-99F5F653BA27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icrosoft YaHei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Microsoft YaHei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Microsoft YaHei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Microsoft YaHei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Microsoft YaHei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Microsoft YaHei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Microsoft YaHei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Microsoft YaHei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Microsoft YaHei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>
            <a:extLst>
              <a:ext uri="{FF2B5EF4-FFF2-40B4-BE49-F238E27FC236}">
                <a16:creationId xmlns:a16="http://schemas.microsoft.com/office/drawing/2014/main" id="{70132FE2-7319-4420-8DCF-D86E05B2B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670408">
            <a:off x="923925" y="731838"/>
            <a:ext cx="6637338" cy="1235075"/>
          </a:xfrm>
        </p:spPr>
        <p:txBody>
          <a:bodyPr/>
          <a:lstStyle/>
          <a:p>
            <a:pPr>
              <a:defRPr/>
            </a:pPr>
            <a:r>
              <a:rPr lang="en-GB" altLang="ar-IQ" sz="5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Transitivity System</a:t>
            </a:r>
            <a:endParaRPr lang="ar-IQ" altLang="ar-IQ" sz="5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4099" name="عنوان فرعي 2">
            <a:extLst>
              <a:ext uri="{FF2B5EF4-FFF2-40B4-BE49-F238E27FC236}">
                <a16:creationId xmlns:a16="http://schemas.microsoft.com/office/drawing/2014/main" id="{C053B1F1-8F90-41C0-A059-2C6772B96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578894">
            <a:off x="1701800" y="2347913"/>
            <a:ext cx="5876925" cy="1471612"/>
          </a:xfrm>
        </p:spPr>
        <p:txBody>
          <a:bodyPr/>
          <a:lstStyle/>
          <a:p>
            <a:pPr>
              <a:defRPr/>
            </a:pPr>
            <a:r>
              <a:rPr lang="en-US" altLang="ar-IQ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Nabaa Jassim Mohammed</a:t>
            </a:r>
            <a:endParaRPr lang="ar-IQ" altLang="ar-IQ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F887E3-C5DF-476B-9DC3-528BCDB8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938" y="792163"/>
            <a:ext cx="4176712" cy="647700"/>
          </a:xfrm>
        </p:spPr>
        <p:txBody>
          <a:bodyPr/>
          <a:lstStyle/>
          <a:p>
            <a:pPr algn="ctr">
              <a:defRPr/>
            </a:pPr>
            <a:r>
              <a:rPr lang="en-US" sz="28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7. Matter circumstances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750689-BB62-4096-904A-A073D31D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3" y="1511300"/>
            <a:ext cx="5761037" cy="3600450"/>
          </a:xfrm>
        </p:spPr>
        <p:txBody>
          <a:bodyPr/>
          <a:lstStyle/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kern="1200" dirty="0">
                <a:latin typeface="Andalus" panose="02020603050405020304" pitchFamily="18" charset="-78"/>
                <a:cs typeface="Andalus" panose="02020603050405020304" pitchFamily="18" charset="-78"/>
              </a:rPr>
              <a:t>can be replaced in verbal processes with the Verbiage of the process. Matter circumstances are typically expressed by prepositions, such as about, concerning, regarding, with reference to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kern="1200" dirty="0">
              <a:solidFill>
                <a:srgbClr val="3BE543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kern="1200" dirty="0">
                <a:solidFill>
                  <a:srgbClr val="3BE54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Focusing</a:t>
            </a:r>
            <a:r>
              <a:rPr lang="en-US" sz="2400" kern="1200" dirty="0">
                <a:latin typeface="Andalus" panose="02020603050405020304" pitchFamily="18" charset="-78"/>
                <a:cs typeface="Andalus" panose="02020603050405020304" pitchFamily="18" charset="-78"/>
              </a:rPr>
              <a:t> # Do not think </a:t>
            </a:r>
            <a:r>
              <a:rPr lang="en-US" sz="2400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about these silly issues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kern="1200" dirty="0">
                <a:latin typeface="Andalus" panose="02020603050405020304" pitchFamily="18" charset="-78"/>
                <a:cs typeface="Andalus" panose="02020603050405020304" pitchFamily="18" charset="-78"/>
              </a:rPr>
              <a:t>if you want  to ease your mind. What about?</a:t>
            </a:r>
            <a:endParaRPr lang="zh-CN" altLang="zh-CN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E31BE4-F835-41BB-B841-65379BE3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24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8. </a:t>
            </a:r>
            <a:r>
              <a:rPr lang="en-US" sz="24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Angle circumstances</a:t>
            </a:r>
            <a:endParaRPr lang="en-GB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647D4D-8669-49A9-BADE-F8C62A7CD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738" y="1584325"/>
            <a:ext cx="5903912" cy="3527425"/>
          </a:xfrm>
        </p:spPr>
        <p:txBody>
          <a:bodyPr/>
          <a:lstStyle/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kern="1200" dirty="0">
                <a:latin typeface="Calibri"/>
              </a:rPr>
              <a:t>can represent the Sayer’s source of information in verbal processes with the sense of </a:t>
            </a:r>
            <a:r>
              <a:rPr lang="en-US" sz="2000" b="1" kern="1200" dirty="0">
                <a:latin typeface="Calibri"/>
              </a:rPr>
              <a:t>‘</a:t>
            </a:r>
            <a:r>
              <a:rPr lang="en-US" sz="2000" b="1" kern="1200" dirty="0">
                <a:solidFill>
                  <a:srgbClr val="FFC000"/>
                </a:solidFill>
                <a:latin typeface="Calibri"/>
              </a:rPr>
              <a:t>as . . . says</a:t>
            </a:r>
            <a:r>
              <a:rPr lang="en-US" sz="2000" kern="1200" dirty="0">
                <a:latin typeface="Calibri"/>
              </a:rPr>
              <a:t>’, answering the questions ‘</a:t>
            </a:r>
            <a:r>
              <a:rPr lang="en-US" sz="2000" b="1" kern="1200" dirty="0">
                <a:solidFill>
                  <a:srgbClr val="FFC000"/>
                </a:solidFill>
                <a:latin typeface="Calibri"/>
              </a:rPr>
              <a:t>according to whom’. </a:t>
            </a:r>
            <a:r>
              <a:rPr lang="en-US" sz="2000" kern="1200" dirty="0">
                <a:latin typeface="Calibri"/>
              </a:rPr>
              <a:t>Similarly, angle circumstances can represent the </a:t>
            </a:r>
            <a:r>
              <a:rPr lang="en-US" sz="2000" kern="1200" dirty="0" err="1">
                <a:latin typeface="Calibri"/>
              </a:rPr>
              <a:t>Senser’s</a:t>
            </a:r>
            <a:r>
              <a:rPr lang="en-US" sz="2000" kern="1200" dirty="0">
                <a:latin typeface="Calibri"/>
              </a:rPr>
              <a:t> viewpoint in mental processes with the sense of ‘</a:t>
            </a:r>
            <a:r>
              <a:rPr lang="en-US" sz="2000" b="1" kern="1200" dirty="0">
                <a:solidFill>
                  <a:srgbClr val="FFC000"/>
                </a:solidFill>
                <a:latin typeface="Calibri"/>
              </a:rPr>
              <a:t>as . . . thinks</a:t>
            </a:r>
            <a:r>
              <a:rPr lang="en-US" sz="2000" kern="1200" dirty="0">
                <a:solidFill>
                  <a:srgbClr val="FFC000"/>
                </a:solidFill>
                <a:latin typeface="Calibri"/>
              </a:rPr>
              <a:t>’, </a:t>
            </a:r>
            <a:r>
              <a:rPr lang="en-US" sz="2000" kern="1200" dirty="0">
                <a:latin typeface="Calibri"/>
              </a:rPr>
              <a:t>as in: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kern="1200" dirty="0">
                <a:solidFill>
                  <a:srgbClr val="3BE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a. Source</a:t>
            </a:r>
            <a:r>
              <a:rPr lang="en-US" sz="2000" kern="1200" dirty="0">
                <a:solidFill>
                  <a:srgbClr val="3BE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kern="1200" dirty="0">
                <a:latin typeface="Calibri"/>
              </a:rPr>
              <a:t># </a:t>
            </a:r>
            <a:r>
              <a:rPr lang="en-US" sz="2000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According to our teacher</a:t>
            </a:r>
            <a:r>
              <a:rPr lang="en-US" sz="2000" u="sng" kern="1200" dirty="0">
                <a:latin typeface="Calibri"/>
              </a:rPr>
              <a:t>, </a:t>
            </a:r>
            <a:r>
              <a:rPr lang="en-US" sz="2000" kern="1200" dirty="0">
                <a:latin typeface="Calibri"/>
              </a:rPr>
              <a:t>we are not allowed to use dictionaries . According to whom?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kern="1200" dirty="0">
                <a:solidFill>
                  <a:srgbClr val="3BE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b. Viewpoint </a:t>
            </a:r>
            <a:r>
              <a:rPr lang="en-US" sz="2000" kern="1200" dirty="0">
                <a:latin typeface="Calibri"/>
              </a:rPr>
              <a:t># It seems </a:t>
            </a:r>
            <a:r>
              <a:rPr lang="en-US" sz="2000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to me </a:t>
            </a:r>
            <a:r>
              <a:rPr lang="en-US" sz="2000" kern="1200" dirty="0">
                <a:latin typeface="Calibri"/>
              </a:rPr>
              <a:t>she won’t come to the party. What’s your opinion?</a:t>
            </a:r>
            <a:endParaRPr lang="ar-IQ" sz="2000" kern="1200" dirty="0">
              <a:latin typeface="Calibri"/>
              <a:cs typeface="Arial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>
            <a:extLst>
              <a:ext uri="{FF2B5EF4-FFF2-40B4-BE49-F238E27FC236}">
                <a16:creationId xmlns:a16="http://schemas.microsoft.com/office/drawing/2014/main" id="{A4D009C1-6C78-4DCD-A816-C0673B07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E79037-ED67-4C59-BABC-BF0481828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39863"/>
            <a:ext cx="5903913" cy="3455987"/>
          </a:xfrm>
        </p:spPr>
        <p:txBody>
          <a:bodyPr/>
          <a:lstStyle/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u="sng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show how (not) paying extra attention to the circumstances employed by the writer may affect the translation accuracy</a:t>
            </a:r>
            <a:r>
              <a:rPr lang="en-US" sz="24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rt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ar-IQ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أصعدني الحلاج إلى أعلى تل في بغداد وأراني كل مآذنها ومعابدها</a:t>
            </a:r>
          </a:p>
          <a:p>
            <a:pPr marL="342900" indent="-342900" algn="just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Hallaj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lifted me to the highest hill in all Baghdad to show me its minarets and temples</a:t>
            </a:r>
            <a:endParaRPr lang="ar-IQ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>
            <a:extLst>
              <a:ext uri="{FF2B5EF4-FFF2-40B4-BE49-F238E27FC236}">
                <a16:creationId xmlns:a16="http://schemas.microsoft.com/office/drawing/2014/main" id="{F3ABC9CF-4AA1-4E8C-BF1D-2C5001AD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83211C-4FF1-4A7F-9114-C15014A62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511300"/>
            <a:ext cx="6048375" cy="3455988"/>
          </a:xfrm>
        </p:spPr>
        <p:txBody>
          <a:bodyPr/>
          <a:lstStyle/>
          <a:p>
            <a:pPr marL="342900" indent="-342900" algn="just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by the effect of the non-finite clause of purpose introduced by to, the scope of intention becomes greater than the extent of causation in the target text, thereby creating a different mental image</a:t>
            </a:r>
            <a:r>
              <a:rPr lang="en-US" sz="2000" u="sng" kern="1200" dirty="0">
                <a:latin typeface="Calibri"/>
              </a:rPr>
              <a:t>. </a:t>
            </a:r>
            <a:endParaRPr lang="ar-IQ" sz="2000" u="sng" kern="1200" dirty="0">
              <a:latin typeface="Calibri"/>
              <a:cs typeface="Arial"/>
            </a:endParaRPr>
          </a:p>
          <a:p>
            <a:pPr marL="342900" indent="-342900" algn="r" defTabSz="914400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IQ" sz="2000" b="1" kern="1200" dirty="0">
                <a:latin typeface="Calibri"/>
                <a:cs typeface="Arial"/>
              </a:rPr>
              <a:t>عاد من جديد يسترق النظر إليها عله يجد شيئا في ملامحها يضيء ما اعتراه من حيرة وذهول</a:t>
            </a:r>
            <a:r>
              <a:rPr lang="en-US" sz="2000" b="1" kern="1200" dirty="0">
                <a:latin typeface="Calibri"/>
              </a:rPr>
              <a:t>.</a:t>
            </a:r>
            <a:endParaRPr lang="ar-IQ" sz="2000" b="1" kern="1200" dirty="0">
              <a:latin typeface="Calibri"/>
            </a:endParaRPr>
          </a:p>
          <a:p>
            <a:pPr marL="342900" indent="-342900" algn="r" defTabSz="914400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kern="1200" dirty="0">
              <a:latin typeface="Calibri"/>
            </a:endParaRPr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1200" dirty="0">
                <a:latin typeface="Calibri"/>
              </a:rPr>
              <a:t>Once again he glanced over at her, and noticed something in her features that shed light on what had baffled him.</a:t>
            </a:r>
            <a:endParaRPr lang="en-US" sz="2000" kern="1200" dirty="0">
              <a:latin typeface="Calibri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>
            <a:extLst>
              <a:ext uri="{FF2B5EF4-FFF2-40B4-BE49-F238E27FC236}">
                <a16:creationId xmlns:a16="http://schemas.microsoft.com/office/drawing/2014/main" id="{423A52FE-0557-4E9A-946F-F689A678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altLang="en-US"/>
              <a:t>.</a:t>
            </a:r>
            <a:endParaRPr lang="en-GB" alt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025286-41FD-476D-BD02-573A19A53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Here, two main material processes along with an adverbial subordinate clause are employed by the writer.</a:t>
            </a:r>
          </a:p>
          <a:p>
            <a:pPr marL="0" indent="0" algn="r" defTabSz="914400" rt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ar-IQ" sz="2400" kern="1200" dirty="0">
                <a:latin typeface="Calibri"/>
                <a:cs typeface="Arial"/>
              </a:rPr>
              <a:t>عندما صفر القطار صفرته الثانية الحادة المتقطعة فكت أمي عقدة فوطتها وسلمتني الدينار الوحيد الذي تملكه...</a:t>
            </a:r>
          </a:p>
          <a:p>
            <a:pPr marL="342900" indent="-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1200" dirty="0">
                <a:latin typeface="Calibri"/>
              </a:rPr>
              <a:t>When the train gave its second, sharp shrill whistle, my mother untied the knot of her apron and gave me the only dinar she had . . 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>
            <a:extLst>
              <a:ext uri="{FF2B5EF4-FFF2-40B4-BE49-F238E27FC236}">
                <a16:creationId xmlns:a16="http://schemas.microsoft.com/office/drawing/2014/main" id="{0B1A8292-2E8D-453D-A6FC-32ACE7C4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altLang="en-US"/>
              <a:t>.</a:t>
            </a:r>
            <a:endParaRPr lang="en-GB" alt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469A32-5171-4FAE-A358-2F4466F6C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u="sng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To discuss the effect of changing the process or its elements on the mental image conjured up in our minds, these two examples extracted from BBC</a:t>
            </a:r>
          </a:p>
          <a:p>
            <a:pPr marL="342900" indent="-342900" algn="just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1200" dirty="0">
                <a:latin typeface="Calibri"/>
              </a:rPr>
              <a:t>According to </a:t>
            </a:r>
            <a:r>
              <a:rPr lang="en-US" sz="2000" kern="1200" dirty="0" err="1">
                <a:latin typeface="Calibri"/>
              </a:rPr>
              <a:t>Ekho</a:t>
            </a:r>
            <a:r>
              <a:rPr lang="en-US" sz="2000" kern="1200" dirty="0">
                <a:latin typeface="Calibri"/>
              </a:rPr>
              <a:t> </a:t>
            </a:r>
            <a:r>
              <a:rPr lang="en-US" sz="2000" kern="1200" dirty="0" err="1">
                <a:latin typeface="Calibri"/>
              </a:rPr>
              <a:t>Moskvy</a:t>
            </a:r>
            <a:r>
              <a:rPr lang="en-US" sz="2000" kern="1200" dirty="0">
                <a:latin typeface="Calibri"/>
              </a:rPr>
              <a:t>, the alleged attacker’s name is Boris Grits. It describes the attacker as an Israeli, citing ‘informed sources’. </a:t>
            </a:r>
            <a:endParaRPr lang="ar-IQ" sz="2000" kern="1200" dirty="0">
              <a:latin typeface="Calibri"/>
              <a:cs typeface="Arial"/>
            </a:endParaRPr>
          </a:p>
          <a:p>
            <a:pPr marL="342900" indent="-342900" algn="r" defTabSz="914400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IQ" sz="2000" kern="1200" dirty="0">
                <a:latin typeface="Calibri"/>
                <a:cs typeface="Arial"/>
              </a:rPr>
              <a:t>وقالت إذاعة إيكو موسكوفي إن منفذ الهجوم هو بوريس غريتس، ووصفته بأنه إسرائيلي الجنسية، وفقا لما أطلقت عليه ’مصادر مطلعة‘</a:t>
            </a:r>
            <a:endParaRPr lang="ar-IQ" sz="2000" u="sng" kern="1200" dirty="0">
              <a:latin typeface="Calibri"/>
              <a:cs typeface="Arial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20FFCCC-FEC7-4B82-93FA-A2FAB2540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647700"/>
            <a:ext cx="6553200" cy="792163"/>
          </a:xfrm>
          <a:solidFill>
            <a:schemeClr val="bg1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B9E7BA5-4606-41D4-8A9B-2FD474FDC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439863"/>
            <a:ext cx="6624638" cy="3743325"/>
          </a:xfrm>
          <a:solidFill>
            <a:schemeClr val="accent3"/>
          </a:solidFill>
          <a:ln>
            <a:solidFill>
              <a:srgbClr val="00B050"/>
            </a:solidFill>
          </a:ln>
        </p:spPr>
        <p:txBody>
          <a:bodyPr/>
          <a:lstStyle/>
          <a:p>
            <a:pPr eaLnBrk="1" hangingPunct="1">
              <a:defRPr/>
            </a:pPr>
            <a:endParaRPr lang="zh-CN" altLang="zh-CN" dirty="0">
              <a:solidFill>
                <a:schemeClr val="tx1"/>
              </a:solidFill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4B5A9F4C-80C0-4377-AAEB-24904F06D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47700"/>
            <a:ext cx="6481762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>
            <a:extLst>
              <a:ext uri="{FF2B5EF4-FFF2-40B4-BE49-F238E27FC236}">
                <a16:creationId xmlns:a16="http://schemas.microsoft.com/office/drawing/2014/main" id="{6057FC06-7B97-4751-BB94-5ED2C033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00D36F-B48A-46DE-A0B5-102F56137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39863"/>
            <a:ext cx="6048375" cy="3887787"/>
          </a:xfrm>
        </p:spPr>
        <p:txBody>
          <a:bodyPr/>
          <a:lstStyle/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u="sng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="1" u="sng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xistential process</a:t>
            </a:r>
            <a:r>
              <a:rPr lang="en-US" sz="18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There is an attractive girl, 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b="1" u="sng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Relational process</a:t>
            </a:r>
            <a:r>
              <a:rPr lang="en-US" sz="1800" b="1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looks sexy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b="1" u="sng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Relational process</a:t>
            </a:r>
            <a:r>
              <a:rPr lang="en-US" sz="1800" b="1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ready to go out,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b="1" u="sng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process</a:t>
            </a:r>
            <a:r>
              <a:rPr lang="en-US" sz="1800" b="1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looking somewhere,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b="1" u="sng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Possessive attributive</a:t>
            </a:r>
            <a:r>
              <a:rPr lang="en-US" sz="1800" b="1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She wears a watch, 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b="1" u="sng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process</a:t>
            </a:r>
            <a:r>
              <a:rPr lang="en-US" sz="1800" b="1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sitting on a bed, an 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b="1" u="sng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Existential process</a:t>
            </a:r>
            <a:r>
              <a:rPr lang="en-US" sz="1800" b="1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watch, as well as others. 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the woman, the represented participant, is depicted from a low angle, that is, she is viewed from below. </a:t>
            </a:r>
            <a:r>
              <a:rPr lang="en-US" sz="1800" u="sng" kern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indicates that the represented participant, the woman, is in a position of power, thus indicating her strength and other related qualities</a:t>
            </a:r>
            <a:endParaRPr lang="ar-IQ" sz="1800" u="sng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491DB12-9791-443E-B5D7-56A0465A1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719138"/>
            <a:ext cx="6553200" cy="720725"/>
          </a:xfrm>
          <a:solidFill>
            <a:schemeClr val="bg1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C473D21-9EB9-40A7-A69C-5ADBE294A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439863"/>
            <a:ext cx="6553200" cy="3743325"/>
          </a:xfrm>
          <a:solidFill>
            <a:schemeClr val="accent3"/>
          </a:solidFill>
          <a:ln>
            <a:solidFill>
              <a:srgbClr val="00B050"/>
            </a:solidFill>
          </a:ln>
        </p:spPr>
        <p:txBody>
          <a:bodyPr/>
          <a:lstStyle/>
          <a:p>
            <a:pPr eaLnBrk="1" hangingPunct="1">
              <a:defRPr/>
            </a:pPr>
            <a:endParaRPr lang="zh-CN" altLang="zh-CN" dirty="0">
              <a:solidFill>
                <a:schemeClr val="tx1"/>
              </a:solidFill>
            </a:endParaRP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154EA9EA-03A5-45E8-BF40-D632A392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76275"/>
            <a:ext cx="6548438" cy="45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>
            <a:extLst>
              <a:ext uri="{FF2B5EF4-FFF2-40B4-BE49-F238E27FC236}">
                <a16:creationId xmlns:a16="http://schemas.microsoft.com/office/drawing/2014/main" id="{0FA18D52-6F66-4DB4-AF64-48137F9A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C3BF98-FEB6-491E-998B-843F23E51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738" y="1584325"/>
            <a:ext cx="6048375" cy="30956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ea typeface="微软雅黑"/>
                <a:cs typeface="Andalus" panose="02020603050405020304" pitchFamily="18" charset="-78"/>
              </a:rPr>
              <a:t>There is an attractive girl (existential process)</a:t>
            </a:r>
          </a:p>
          <a:p>
            <a:pPr eaLnBrk="1" hangingPunct="1">
              <a:defRPr/>
            </a:pPr>
            <a:r>
              <a: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ea typeface="微软雅黑"/>
                <a:cs typeface="Andalus" panose="02020603050405020304" pitchFamily="18" charset="-78"/>
              </a:rPr>
              <a:t>She is looking somewhere (behavior</a:t>
            </a:r>
            <a:r>
              <a:rPr lang="en-GB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ea typeface="微软雅黑"/>
                <a:cs typeface="Andalus" panose="02020603050405020304" pitchFamily="18" charset="-78"/>
              </a:rPr>
              <a:t>al </a:t>
            </a:r>
            <a:r>
              <a: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ea typeface="微软雅黑"/>
                <a:cs typeface="Andalus" panose="02020603050405020304" pitchFamily="18" charset="-78"/>
              </a:rPr>
              <a:t>process)</a:t>
            </a:r>
          </a:p>
          <a:p>
            <a:pPr eaLnBrk="1" hangingPunct="1">
              <a:defRPr/>
            </a:pPr>
            <a:r>
              <a: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ea typeface="微软雅黑"/>
                <a:cs typeface="Andalus" panose="02020603050405020304" pitchFamily="18" charset="-78"/>
              </a:rPr>
              <a:t>She wears a watch (possessive attributive process) </a:t>
            </a:r>
          </a:p>
          <a:p>
            <a:pPr eaLnBrk="1" hangingPunct="1">
              <a:defRPr/>
            </a:pPr>
            <a:r>
              <a: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ea typeface="微软雅黑"/>
                <a:cs typeface="Andalus" panose="02020603050405020304" pitchFamily="18" charset="-78"/>
              </a:rPr>
              <a:t>She is sitting on a sofa (behavioral process)</a:t>
            </a:r>
          </a:p>
          <a:p>
            <a:pPr eaLnBrk="1" hangingPunct="1">
              <a:defRPr/>
            </a:pPr>
            <a:r>
              <a: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ea typeface="微软雅黑"/>
                <a:cs typeface="Andalus" panose="02020603050405020304" pitchFamily="18" charset="-78"/>
              </a:rPr>
              <a:t>There is a watch (existential process) </a:t>
            </a:r>
          </a:p>
          <a:p>
            <a:pPr eaLnBrk="1" hangingPunct="1">
              <a:defRPr/>
            </a:pPr>
            <a:r>
              <a:rPr lang="en-US" sz="2000" b="1" u="sng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ea typeface="微软雅黑"/>
                <a:cs typeface="Andalus" panose="02020603050405020304" pitchFamily="18" charset="-78"/>
              </a:rPr>
              <a:t>Here, the model is depicted from a low angle, thus indicating her strength and other related qualities.</a:t>
            </a:r>
            <a:endParaRPr lang="zh-CN" altLang="zh-CN" sz="2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>
            <a:extLst>
              <a:ext uri="{FF2B5EF4-FFF2-40B4-BE49-F238E27FC236}">
                <a16:creationId xmlns:a16="http://schemas.microsoft.com/office/drawing/2014/main" id="{524F4550-1045-41C2-9BAF-F4995AA6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.</a:t>
            </a:r>
            <a:endParaRPr lang="ar-IQ" altLang="en-US"/>
          </a:p>
        </p:txBody>
      </p:sp>
      <p:sp>
        <p:nvSpPr>
          <p:cNvPr id="5123" name="عنصر نائب للمحتوى 2">
            <a:extLst>
              <a:ext uri="{FF2B5EF4-FFF2-40B4-BE49-F238E27FC236}">
                <a16:creationId xmlns:a16="http://schemas.microsoft.com/office/drawing/2014/main" id="{C528AA78-86C9-4032-8A20-6570F32E4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1727200"/>
            <a:ext cx="5473700" cy="1944688"/>
          </a:xfrm>
        </p:spPr>
        <p:txBody>
          <a:bodyPr/>
          <a:lstStyle/>
          <a:p>
            <a:pPr algn="just"/>
            <a:r>
              <a:rPr lang="en-US" altLang="en-US" sz="3200" b="1">
                <a:latin typeface="Ink Free" panose="03080402000500000000" pitchFamily="66" charset="0"/>
                <a:cs typeface="Andalus" panose="02020603050405020304" pitchFamily="18" charset="-78"/>
              </a:rPr>
              <a:t>Transitivity is simply the study of what people are depicted as doing and refers broadly, to who does what to whom, and how ( Machin &amp; Mayr,2012.P104).</a:t>
            </a:r>
            <a:endParaRPr lang="ar-IQ" altLang="en-US" sz="3200" b="1">
              <a:latin typeface="Ink Free" panose="03080402000500000000" pitchFamily="66" charset="0"/>
              <a:cs typeface="Andalus" panose="02020603050405020304" pitchFamily="18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>
            <a:extLst>
              <a:ext uri="{FF2B5EF4-FFF2-40B4-BE49-F238E27FC236}">
                <a16:creationId xmlns:a16="http://schemas.microsoft.com/office/drawing/2014/main" id="{8F51CC93-B43F-4DF2-8E6C-18DECCDA1EB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20603761">
            <a:off x="1228623" y="948542"/>
            <a:ext cx="6372603" cy="20480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2069"/>
              </a:avLst>
            </a:prstTxWarp>
          </a:bodyPr>
          <a:lstStyle/>
          <a:p>
            <a:pPr algn="ctr">
              <a:defRPr/>
            </a:pPr>
            <a:r>
              <a:rPr lang="en-US" sz="4000" b="1" kern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微软雅黑"/>
              </a:rPr>
              <a:t>Thanks  for  listening </a:t>
            </a:r>
            <a:r>
              <a:rPr lang="en-US" sz="4000" b="1" kern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 </a:t>
            </a:r>
            <a:endParaRPr lang="ar-IQ" sz="4000" b="1" kern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>
            <a:extLst>
              <a:ext uri="{FF2B5EF4-FFF2-40B4-BE49-F238E27FC236}">
                <a16:creationId xmlns:a16="http://schemas.microsoft.com/office/drawing/2014/main" id="{D54DAC02-1FE4-41AF-9611-4DD268F8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.</a:t>
            </a:r>
            <a:endParaRPr lang="ar-IQ" altLang="en-US"/>
          </a:p>
        </p:txBody>
      </p:sp>
      <p:sp>
        <p:nvSpPr>
          <p:cNvPr id="5123" name="عنصر نائب للمحتوى 2">
            <a:extLst>
              <a:ext uri="{FF2B5EF4-FFF2-40B4-BE49-F238E27FC236}">
                <a16:creationId xmlns:a16="http://schemas.microsoft.com/office/drawing/2014/main" id="{57BED3EC-A321-4C5C-8F94-204D879F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39863"/>
            <a:ext cx="5976938" cy="18002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ndalus" panose="02020603050405020304" pitchFamily="18" charset="-78"/>
              </a:rPr>
              <a:t>1.Location circumstances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Andalus" panose="02020603050405020304" pitchFamily="18" charset="-78"/>
              </a:rPr>
              <a:t>construe the extent of the unfolding of the process in space and/or time and</a:t>
            </a:r>
          </a:p>
          <a:p>
            <a:pPr algn="just">
              <a:defRPr/>
            </a:pP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Andalus" panose="02020603050405020304" pitchFamily="18" charset="-78"/>
              </a:rPr>
              <a:t>Temporal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Andalus" panose="02020603050405020304" pitchFamily="18" charset="-78"/>
              </a:rPr>
              <a:t> #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Andalus" panose="02020603050405020304" pitchFamily="18" charset="-78"/>
              </a:rPr>
              <a:t>Last year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Andalus" panose="02020603050405020304" pitchFamily="18" charset="-78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Andalus" panose="02020603050405020304" pitchFamily="18" charset="-78"/>
              </a:rPr>
              <a:t>I travelled to the UK. When?</a:t>
            </a:r>
          </a:p>
          <a:p>
            <a:pPr algn="just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Andalus" panose="02020603050405020304" pitchFamily="18" charset="-78"/>
              </a:rPr>
              <a:t> 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Andalus" panose="02020603050405020304" pitchFamily="18" charset="-78"/>
              </a:rPr>
              <a:t>Spatial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Andalus" panose="02020603050405020304" pitchFamily="18" charset="-78"/>
              </a:rPr>
              <a:t># I have lived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Andalus" panose="02020603050405020304" pitchFamily="18" charset="-78"/>
              </a:rPr>
              <a:t>in London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Andalus" panose="02020603050405020304" pitchFamily="18" charset="-78"/>
              </a:rPr>
              <a:t>for two years. Where?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  <a:cs typeface="Andalus" panose="02020603050405020304" pitchFamily="18" charset="-78"/>
            </a:endParaRPr>
          </a:p>
          <a:p>
            <a:pPr algn="just">
              <a:defRPr/>
            </a:pPr>
            <a:endParaRPr lang="ar-IQ" altLang="en-US" sz="3200" b="1" dirty="0">
              <a:latin typeface="Ink Free" pitchFamily="66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>
            <a:extLst>
              <a:ext uri="{FF2B5EF4-FFF2-40B4-BE49-F238E27FC236}">
                <a16:creationId xmlns:a16="http://schemas.microsoft.com/office/drawing/2014/main" id="{07458CF2-B580-47E3-B3B7-039F9306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.</a:t>
            </a:r>
            <a:endParaRPr lang="ar-IQ" altLang="en-US"/>
          </a:p>
        </p:txBody>
      </p:sp>
      <p:sp>
        <p:nvSpPr>
          <p:cNvPr id="5123" name="عنصر نائب للمحتوى 2">
            <a:extLst>
              <a:ext uri="{FF2B5EF4-FFF2-40B4-BE49-F238E27FC236}">
                <a16:creationId xmlns:a16="http://schemas.microsoft.com/office/drawing/2014/main" id="{ECB7F396-D2DA-410A-BD27-2E2D9AB7B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8" y="1511300"/>
            <a:ext cx="6121400" cy="16573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GB" b="1" dirty="0">
                <a:solidFill>
                  <a:srgbClr val="3BE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b="1" dirty="0">
                <a:solidFill>
                  <a:srgbClr val="3BE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 CIRCUMSTANCES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answer questions like ‘for how long’, ‘how far’ or ‘how many times’, as in: </a:t>
            </a:r>
          </a:p>
          <a:p>
            <a:pPr marL="0" indent="0" algn="just">
              <a:buFontTx/>
              <a:buNone/>
              <a:defRPr/>
            </a:pPr>
            <a:r>
              <a:rPr lang="en-GB" sz="2400" b="1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a. </a:t>
            </a:r>
            <a:r>
              <a:rPr lang="en-US" sz="2400" b="1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Duration</a:t>
            </a:r>
            <a:r>
              <a:rPr lang="en-US" sz="2400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# I have slept </a:t>
            </a: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for an hour</a:t>
            </a:r>
            <a:r>
              <a:rPr lang="en-US" sz="2400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For how long? </a:t>
            </a:r>
          </a:p>
          <a:p>
            <a:pPr marL="0" indent="0" algn="just">
              <a:buFontTx/>
              <a:buNone/>
              <a:defRPr/>
            </a:pPr>
            <a:r>
              <a:rPr lang="en-US" sz="2400" b="1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b. Distance</a:t>
            </a:r>
            <a:r>
              <a:rPr lang="en-US" sz="2400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# I drove </a:t>
            </a: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20 miles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yesterday. How far? </a:t>
            </a:r>
          </a:p>
          <a:p>
            <a:pPr marL="0" indent="0" algn="just">
              <a:buFontTx/>
              <a:buNone/>
              <a:defRPr/>
            </a:pPr>
            <a:r>
              <a:rPr lang="en-US" sz="2400" b="1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c. Frequency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# I visit my family </a:t>
            </a: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three times a year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. How many times?</a:t>
            </a:r>
            <a:endParaRPr lang="ar-IQ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defRPr/>
            </a:pPr>
            <a:endParaRPr lang="ar-IQ" altLang="en-US" sz="3200" b="1" dirty="0">
              <a:latin typeface="Ink Free" pitchFamily="66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>
            <a:extLst>
              <a:ext uri="{FF2B5EF4-FFF2-40B4-BE49-F238E27FC236}">
                <a16:creationId xmlns:a16="http://schemas.microsoft.com/office/drawing/2014/main" id="{C81A45E9-20FF-490B-AE0C-FEC7A9B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013" y="358775"/>
            <a:ext cx="4392612" cy="647700"/>
          </a:xfrm>
        </p:spPr>
        <p:txBody>
          <a:bodyPr/>
          <a:lstStyle/>
          <a:p>
            <a:r>
              <a:rPr lang="en-US" altLang="en-US"/>
              <a:t>.</a:t>
            </a:r>
            <a:endParaRPr lang="ar-IQ" altLang="en-US"/>
          </a:p>
        </p:txBody>
      </p:sp>
      <p:sp>
        <p:nvSpPr>
          <p:cNvPr id="5123" name="عنصر نائب للمحتوى 2">
            <a:extLst>
              <a:ext uri="{FF2B5EF4-FFF2-40B4-BE49-F238E27FC236}">
                <a16:creationId xmlns:a16="http://schemas.microsoft.com/office/drawing/2014/main" id="{21192E88-3FEE-4F38-87CC-7F71CB13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713" y="1295400"/>
            <a:ext cx="6048375" cy="158432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GB" altLang="en-US" sz="2400" b="1" dirty="0">
                <a:solidFill>
                  <a:srgbClr val="FFC000"/>
                </a:solidFill>
                <a:latin typeface="Arial Black" panose="020B0A04020102020204" pitchFamily="34" charset="0"/>
                <a:cs typeface="Andalus" pitchFamily="18" charset="-78"/>
              </a:rPr>
              <a:t>3. Manner circumstances </a:t>
            </a:r>
            <a:r>
              <a:rPr lang="en-GB" altLang="en-US" sz="2400" b="1" u="sng" dirty="0">
                <a:latin typeface="Bahnschrift Condensed" panose="020B0502040204020203" pitchFamily="34" charset="0"/>
                <a:cs typeface="Arabic Typesetting" panose="03020402040406030203" pitchFamily="66" charset="-78"/>
              </a:rPr>
              <a:t>construe the way in which the process is actualized and presented</a:t>
            </a:r>
          </a:p>
          <a:p>
            <a:pPr marL="0" indent="0" algn="just">
              <a:buFontTx/>
              <a:buNone/>
              <a:defRPr/>
            </a:pPr>
            <a:r>
              <a:rPr lang="en-GB" altLang="en-US" sz="2400" b="1" dirty="0">
                <a:solidFill>
                  <a:srgbClr val="3BE543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a. Quality </a:t>
            </a:r>
            <a:r>
              <a:rPr lang="en-GB" altLang="en-US" sz="2400" b="1" dirty="0">
                <a:latin typeface="Bahnschrift Condensed" panose="020B0502040204020203" pitchFamily="34" charset="0"/>
                <a:cs typeface="Arabic Typesetting" panose="03020402040406030203" pitchFamily="66" charset="-78"/>
              </a:rPr>
              <a:t># He threw the ball to his friend </a:t>
            </a:r>
            <a:r>
              <a:rPr lang="en-GB" altLang="en-US" sz="2400" b="1" u="sng" dirty="0">
                <a:solidFill>
                  <a:srgbClr val="FFC000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strongly. </a:t>
            </a:r>
            <a:r>
              <a:rPr lang="en-GB" altLang="en-US" sz="2400" b="1" dirty="0">
                <a:latin typeface="Bahnschrift Condensed" panose="020B0502040204020203" pitchFamily="34" charset="0"/>
                <a:cs typeface="Arabic Typesetting" panose="03020402040406030203" pitchFamily="66" charset="-78"/>
              </a:rPr>
              <a:t>How?/With what? </a:t>
            </a:r>
          </a:p>
          <a:p>
            <a:pPr marL="0" indent="0" algn="just">
              <a:buFontTx/>
              <a:buNone/>
              <a:defRPr/>
            </a:pPr>
            <a:r>
              <a:rPr lang="en-GB" altLang="en-US" sz="2400" b="1" dirty="0">
                <a:solidFill>
                  <a:srgbClr val="3BE543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b. Means </a:t>
            </a:r>
            <a:r>
              <a:rPr lang="en-GB" altLang="en-US" sz="2400" b="1" dirty="0">
                <a:latin typeface="Bahnschrift Condensed" panose="020B0502040204020203" pitchFamily="34" charset="0"/>
                <a:cs typeface="Arabic Typesetting" panose="03020402040406030203" pitchFamily="66" charset="-78"/>
              </a:rPr>
              <a:t># He opened the door </a:t>
            </a:r>
            <a:r>
              <a:rPr lang="en-GB" altLang="en-US" sz="2400" b="1" u="sng" dirty="0">
                <a:solidFill>
                  <a:srgbClr val="FFC000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with a tea spoon</a:t>
            </a:r>
            <a:r>
              <a:rPr lang="en-GB" altLang="en-US" sz="2400" b="1" dirty="0">
                <a:latin typeface="Bahnschrift Condensed" panose="020B0502040204020203" pitchFamily="34" charset="0"/>
                <a:cs typeface="Arabic Typesetting" panose="03020402040406030203" pitchFamily="66" charset="-78"/>
              </a:rPr>
              <a:t>. By what means? </a:t>
            </a:r>
          </a:p>
          <a:p>
            <a:pPr marL="0" indent="0" algn="just">
              <a:buFontTx/>
              <a:buNone/>
              <a:defRPr/>
            </a:pPr>
            <a:r>
              <a:rPr lang="en-GB" altLang="en-US" sz="2400" b="1" dirty="0">
                <a:solidFill>
                  <a:srgbClr val="3BE543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c. Comparison </a:t>
            </a:r>
            <a:r>
              <a:rPr lang="en-GB" altLang="en-US" sz="2400" b="1" dirty="0">
                <a:latin typeface="Bahnschrift Condensed" panose="020B0502040204020203" pitchFamily="34" charset="0"/>
                <a:cs typeface="Arabic Typesetting" panose="03020402040406030203" pitchFamily="66" charset="-78"/>
              </a:rPr>
              <a:t># Try to do your job as </a:t>
            </a:r>
            <a:r>
              <a:rPr lang="en-GB" altLang="en-US" sz="2400" b="1" u="sng" dirty="0">
                <a:solidFill>
                  <a:srgbClr val="FFC000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professionally</a:t>
            </a:r>
            <a:r>
              <a:rPr lang="en-GB" altLang="en-US" sz="2400" b="1" dirty="0">
                <a:latin typeface="Bahnschrift Condensed" panose="020B0502040204020203" pitchFamily="34" charset="0"/>
                <a:cs typeface="Arabic Typesetting" panose="03020402040406030203" pitchFamily="66" charset="-78"/>
              </a:rPr>
              <a:t> as you can. How? </a:t>
            </a:r>
          </a:p>
          <a:p>
            <a:pPr marL="0" indent="0" algn="just">
              <a:buFontTx/>
              <a:buNone/>
              <a:defRPr/>
            </a:pPr>
            <a:r>
              <a:rPr lang="en-GB" altLang="en-US" sz="2400" b="1" dirty="0">
                <a:solidFill>
                  <a:srgbClr val="3BE543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d. Degree </a:t>
            </a:r>
            <a:r>
              <a:rPr lang="en-GB" altLang="en-US" sz="2400" b="1" dirty="0">
                <a:latin typeface="Bahnschrift Condensed" panose="020B0502040204020203" pitchFamily="34" charset="0"/>
                <a:cs typeface="Arabic Typesetting" panose="03020402040406030203" pitchFamily="66" charset="-78"/>
              </a:rPr>
              <a:t># All his friends love him </a:t>
            </a:r>
            <a:r>
              <a:rPr lang="en-GB" altLang="en-US" sz="2400" b="1" u="sng" dirty="0">
                <a:solidFill>
                  <a:srgbClr val="FFC000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deeply</a:t>
            </a:r>
            <a:r>
              <a:rPr lang="en-GB" altLang="en-US" sz="2400" b="1" dirty="0">
                <a:latin typeface="Bahnschrift Condensed" panose="020B0502040204020203" pitchFamily="34" charset="0"/>
                <a:cs typeface="Arabic Typesetting" panose="03020402040406030203" pitchFamily="66" charset="-78"/>
              </a:rPr>
              <a:t>. How much?</a:t>
            </a:r>
          </a:p>
          <a:p>
            <a:pPr algn="just">
              <a:defRPr/>
            </a:pPr>
            <a:endParaRPr lang="ar-IQ" altLang="en-US" sz="3600" b="1" dirty="0">
              <a:latin typeface="Ink Free" pitchFamily="66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>
            <a:extLst>
              <a:ext uri="{FF2B5EF4-FFF2-40B4-BE49-F238E27FC236}">
                <a16:creationId xmlns:a16="http://schemas.microsoft.com/office/drawing/2014/main" id="{26B00BA4-F24D-405B-867D-9585A112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.</a:t>
            </a:r>
            <a:endParaRPr lang="ar-IQ" altLang="en-US"/>
          </a:p>
        </p:txBody>
      </p:sp>
      <p:sp>
        <p:nvSpPr>
          <p:cNvPr id="5123" name="عنصر نائب للمحتوى 2">
            <a:extLst>
              <a:ext uri="{FF2B5EF4-FFF2-40B4-BE49-F238E27FC236}">
                <a16:creationId xmlns:a16="http://schemas.microsoft.com/office/drawing/2014/main" id="{A59BC39F-5FAB-46BC-B230-7961BA70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511300"/>
            <a:ext cx="5976938" cy="16573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4.Cause circumstances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construe the reason, in its boarder sense, why the process is actualized</a:t>
            </a:r>
          </a:p>
          <a:p>
            <a:pPr marL="0" indent="0" algn="just">
              <a:buFontTx/>
              <a:buNone/>
              <a:defRPr/>
            </a:pP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Reason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 I have left early </a:t>
            </a: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I have a lot of things to 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Why? </a:t>
            </a:r>
          </a:p>
          <a:p>
            <a:pPr marL="0" indent="0" algn="just">
              <a:buFontTx/>
              <a:buNone/>
              <a:defRPr/>
            </a:pP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Purpose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 I went to the mall </a:t>
            </a: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buy a new laptop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what purpose? </a:t>
            </a:r>
          </a:p>
          <a:p>
            <a:pPr marL="0" indent="0" algn="just">
              <a:buFontTx/>
              <a:buNone/>
              <a:defRPr/>
            </a:pP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Behalf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 He said sorry </a:t>
            </a: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his 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 whose behalf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ar-IQ" altLang="en-US" sz="3200" b="1" dirty="0">
              <a:latin typeface="Ink Free" pitchFamily="66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>
            <a:extLst>
              <a:ext uri="{FF2B5EF4-FFF2-40B4-BE49-F238E27FC236}">
                <a16:creationId xmlns:a16="http://schemas.microsoft.com/office/drawing/2014/main" id="{8A48687B-488A-4090-9442-08F2F19E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.</a:t>
            </a:r>
            <a:endParaRPr lang="ar-IQ" altLang="en-US"/>
          </a:p>
        </p:txBody>
      </p:sp>
      <p:sp>
        <p:nvSpPr>
          <p:cNvPr id="5123" name="عنصر نائب للمحتوى 2">
            <a:extLst>
              <a:ext uri="{FF2B5EF4-FFF2-40B4-BE49-F238E27FC236}">
                <a16:creationId xmlns:a16="http://schemas.microsoft.com/office/drawing/2014/main" id="{4D7DE593-A03E-4C0B-B624-C23051F2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366838"/>
            <a:ext cx="5976938" cy="180181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5.Contingency circumstances </a:t>
            </a:r>
            <a:r>
              <a:rPr lang="en-US" sz="2000" u="sng" dirty="0"/>
              <a:t>specify certain elements on which the actualization of the process depends.</a:t>
            </a:r>
            <a:endParaRPr lang="en-US" sz="2000" u="sng" dirty="0">
              <a:solidFill>
                <a:srgbClr val="92D050"/>
              </a:solidFill>
            </a:endParaRPr>
          </a:p>
          <a:p>
            <a:pPr marL="457200" indent="-457200" algn="just">
              <a:buFontTx/>
              <a:buAutoNum type="alphaLcPeriod"/>
              <a:defRPr/>
            </a:pPr>
            <a:r>
              <a:rPr lang="en-US" sz="2000" b="1" dirty="0">
                <a:solidFill>
                  <a:srgbClr val="92D050"/>
                </a:solidFill>
              </a:rPr>
              <a:t>Condition</a:t>
            </a:r>
            <a:r>
              <a:rPr lang="en-US" sz="2000" dirty="0"/>
              <a:t> # </a:t>
            </a:r>
            <a:r>
              <a:rPr lang="en-US" sz="2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case of emergency</a:t>
            </a:r>
            <a:r>
              <a:rPr lang="en-US" sz="2000" dirty="0"/>
              <a:t>, the students can leave the exam room .</a:t>
            </a:r>
          </a:p>
          <a:p>
            <a:pPr marL="0" indent="0" algn="just">
              <a:buFontTx/>
              <a:buNone/>
              <a:defRPr/>
            </a:pPr>
            <a:r>
              <a:rPr lang="en-US" sz="2000" b="1" dirty="0">
                <a:solidFill>
                  <a:srgbClr val="92D050"/>
                </a:solidFill>
              </a:rPr>
              <a:t>b. Default </a:t>
            </a:r>
            <a:r>
              <a:rPr lang="en-US" sz="2000" b="1" dirty="0"/>
              <a:t>#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absence of the teacher</a:t>
            </a:r>
            <a:r>
              <a:rPr lang="en-US" sz="2000" dirty="0"/>
              <a:t>, the head of the department can ask any teacher to cover him/her.</a:t>
            </a:r>
          </a:p>
          <a:p>
            <a:pPr marL="0" indent="0" algn="just">
              <a:buFontTx/>
              <a:buNone/>
              <a:defRPr/>
            </a:pPr>
            <a:r>
              <a:rPr lang="en-US" sz="2000" b="1" dirty="0">
                <a:solidFill>
                  <a:srgbClr val="92D050"/>
                </a:solidFill>
              </a:rPr>
              <a:t>c. Concession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# </a:t>
            </a:r>
            <a:r>
              <a:rPr lang="en-US" sz="2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Despite his illness</a:t>
            </a:r>
            <a:r>
              <a:rPr lang="en-US" sz="2000" dirty="0"/>
              <a:t>, he has managed to complete his studies.</a:t>
            </a:r>
            <a:endParaRPr lang="ar-IQ" sz="2000" dirty="0"/>
          </a:p>
          <a:p>
            <a:pPr algn="just">
              <a:defRPr/>
            </a:pPr>
            <a:endParaRPr lang="ar-IQ" altLang="en-US" sz="3200" b="1" dirty="0">
              <a:latin typeface="Ink Free" pitchFamily="66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>
            <a:extLst>
              <a:ext uri="{FF2B5EF4-FFF2-40B4-BE49-F238E27FC236}">
                <a16:creationId xmlns:a16="http://schemas.microsoft.com/office/drawing/2014/main" id="{5AE0C7DC-2241-4A3A-8B34-158AFBD2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050D58-F284-4ADB-A60A-9183A5579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738" y="1511300"/>
            <a:ext cx="5830887" cy="3600450"/>
          </a:xfrm>
        </p:spPr>
        <p:txBody>
          <a:bodyPr/>
          <a:lstStyle/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kern="1200" dirty="0">
                <a:solidFill>
                  <a:srgbClr val="FFC000"/>
                </a:solidFill>
                <a:latin typeface="Calibri"/>
              </a:rPr>
              <a:t>5. Accompaniment circumstances </a:t>
            </a:r>
            <a:r>
              <a:rPr lang="en-US" sz="2400" kern="1200" dirty="0">
                <a:latin typeface="Calibri"/>
              </a:rPr>
              <a:t>are forms of joint participation in the process and answer questions like ‘with whom’ and ‘without whom’, as in: 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kern="1200" dirty="0">
                <a:solidFill>
                  <a:srgbClr val="3BE543"/>
                </a:solidFill>
                <a:latin typeface="Calibri"/>
              </a:rPr>
              <a:t>a. Company </a:t>
            </a:r>
            <a:r>
              <a:rPr lang="en-US" sz="2400" kern="1200" dirty="0">
                <a:latin typeface="Calibri"/>
              </a:rPr>
              <a:t># She goes to school </a:t>
            </a:r>
            <a:r>
              <a:rPr lang="en-US" sz="2400" u="sng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with her dad</a:t>
            </a:r>
            <a:r>
              <a:rPr lang="en-US" sz="2400" kern="1200" dirty="0">
                <a:latin typeface="Calibri"/>
              </a:rPr>
              <a:t>. With whom? 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kern="1200" dirty="0">
                <a:solidFill>
                  <a:srgbClr val="3BE543"/>
                </a:solidFill>
                <a:latin typeface="Calibri"/>
              </a:rPr>
              <a:t>b. Lack of company </a:t>
            </a:r>
            <a:r>
              <a:rPr lang="en-US" sz="2400" kern="1200" dirty="0">
                <a:latin typeface="Calibri"/>
              </a:rPr>
              <a:t># She can live in this city </a:t>
            </a:r>
            <a:r>
              <a:rPr lang="en-US" sz="2400" u="sng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without him</a:t>
            </a:r>
            <a:r>
              <a:rPr lang="en-US" sz="2400" kern="1200" dirty="0">
                <a:latin typeface="Calibri"/>
              </a:rPr>
              <a:t>. Without whom?</a:t>
            </a:r>
            <a:endParaRPr lang="ar-IQ" sz="2400" kern="1200" dirty="0">
              <a:latin typeface="Calibri"/>
              <a:cs typeface="Arial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>
            <a:extLst>
              <a:ext uri="{FF2B5EF4-FFF2-40B4-BE49-F238E27FC236}">
                <a16:creationId xmlns:a16="http://schemas.microsoft.com/office/drawing/2014/main" id="{82BE635A-1C23-46A4-9A8E-65650E54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EC4F2C-2D0C-4D8E-932D-9AB15FD84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738" y="1511300"/>
            <a:ext cx="5903912" cy="36004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6. Role circumstances </a:t>
            </a:r>
            <a:r>
              <a:rPr lang="en-US" sz="2400" dirty="0">
                <a:latin typeface="Bahnschrift Condensed" panose="020B0502040204020203" pitchFamily="34" charset="0"/>
              </a:rPr>
              <a:t>construe the meanings to be and to become circumstantially, thus answering the question ‘what as’ and ‘what into’, as in:</a:t>
            </a:r>
          </a:p>
          <a:p>
            <a:pPr marL="0" indent="0" algn="just">
              <a:buFontTx/>
              <a:buNone/>
              <a:defRPr/>
            </a:pPr>
            <a:r>
              <a:rPr lang="en-US" sz="2400" b="1" dirty="0">
                <a:solidFill>
                  <a:srgbClr val="3BE543"/>
                </a:solidFill>
                <a:latin typeface="Bahnschrift Condensed" panose="020B0502040204020203" pitchFamily="34" charset="0"/>
              </a:rPr>
              <a:t>a. Guise</a:t>
            </a:r>
            <a:r>
              <a:rPr lang="en-US" sz="2400" dirty="0">
                <a:solidFill>
                  <a:srgbClr val="3BE543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latin typeface="Bahnschrift Condensed" panose="020B0502040204020203" pitchFamily="34" charset="0"/>
              </a:rPr>
              <a:t># I have worked </a:t>
            </a:r>
            <a:r>
              <a:rPr lang="en-US" sz="2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as a translator</a:t>
            </a:r>
            <a:r>
              <a:rPr lang="en-US" sz="2400" u="sng" dirty="0">
                <a:solidFill>
                  <a:srgbClr val="FFC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latin typeface="Bahnschrift Condensed" panose="020B0502040204020203" pitchFamily="34" charset="0"/>
              </a:rPr>
              <a:t>for many years. What as?</a:t>
            </a:r>
          </a:p>
          <a:p>
            <a:pPr marL="0" indent="0" algn="just">
              <a:buFontTx/>
              <a:buNone/>
              <a:defRPr/>
            </a:pPr>
            <a:r>
              <a:rPr lang="en-US" sz="2400" b="1" dirty="0">
                <a:solidFill>
                  <a:srgbClr val="3BE543"/>
                </a:solidFill>
                <a:latin typeface="Bahnschrift Condensed" panose="020B0502040204020203" pitchFamily="34" charset="0"/>
              </a:rPr>
              <a:t>b. Product</a:t>
            </a:r>
            <a:r>
              <a:rPr lang="en-US" sz="2400" dirty="0">
                <a:solidFill>
                  <a:srgbClr val="3BE543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latin typeface="Bahnschrift Condensed" panose="020B0502040204020203" pitchFamily="34" charset="0"/>
              </a:rPr>
              <a:t># She cut the cake </a:t>
            </a:r>
            <a:r>
              <a:rPr lang="en-US" sz="2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into many small pieces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</a:t>
            </a:r>
            <a:r>
              <a:rPr lang="en-US" sz="24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latin typeface="Bahnschrift Condensed" panose="020B0502040204020203" pitchFamily="34" charset="0"/>
              </a:rPr>
              <a:t>What into?</a:t>
            </a:r>
            <a:endParaRPr lang="ar-IQ" sz="2400" dirty="0">
              <a:latin typeface="Bahnschrift Condensed" panose="020B0502040204020203" pitchFamily="34" charset="0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自定义设计方案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2A94FE"/>
      </a:folHlink>
    </a:clrScheme>
    <a:fontScheme name="自定义设计方案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000F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E4AAAA"/>
        </a:accent5>
        <a:accent6>
          <a:srgbClr val="AA000B"/>
        </a:accent6>
        <a:hlink>
          <a:srgbClr val="3A0004"/>
        </a:hlink>
        <a:folHlink>
          <a:srgbClr val="D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9E0BE"/>
        </a:accent1>
        <a:accent2>
          <a:srgbClr val="D1D467"/>
        </a:accent2>
        <a:accent3>
          <a:srgbClr val="FFFFFF"/>
        </a:accent3>
        <a:accent4>
          <a:srgbClr val="000000"/>
        </a:accent4>
        <a:accent5>
          <a:srgbClr val="F2EDDB"/>
        </a:accent5>
        <a:accent6>
          <a:srgbClr val="BDC05D"/>
        </a:accent6>
        <a:hlink>
          <a:srgbClr val="3A3B11"/>
        </a:hlink>
        <a:folHlink>
          <a:srgbClr val="C4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3A3B1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CC00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E2AA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157255546</TotalTime>
  <Pages>0</Pages>
  <Words>1121</Words>
  <Characters>0</Characters>
  <Application>Microsoft Office PowerPoint</Application>
  <DocSecurity>0</DocSecurity>
  <PresentationFormat>Custom</PresentationFormat>
  <Lines>0</Lines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微软雅黑</vt:lpstr>
      <vt:lpstr>Andalus</vt:lpstr>
      <vt:lpstr>Arial</vt:lpstr>
      <vt:lpstr>Arial Black</vt:lpstr>
      <vt:lpstr>Bahnschrift Condensed</vt:lpstr>
      <vt:lpstr>Calibri</vt:lpstr>
      <vt:lpstr>Ink Free</vt:lpstr>
      <vt:lpstr>Times New Roman</vt:lpstr>
      <vt:lpstr>默认设计模板</vt:lpstr>
      <vt:lpstr>自定义设计方案</vt:lpstr>
      <vt:lpstr>Transitivity System</vt:lpstr>
      <vt:lpstr>.</vt:lpstr>
      <vt:lpstr>.</vt:lpstr>
      <vt:lpstr>.</vt:lpstr>
      <vt:lpstr>.</vt:lpstr>
      <vt:lpstr>.</vt:lpstr>
      <vt:lpstr>.</vt:lpstr>
      <vt:lpstr>.</vt:lpstr>
      <vt:lpstr>.</vt:lpstr>
      <vt:lpstr>7. Matter circumstances</vt:lpstr>
      <vt:lpstr>8. Angle circumstances</vt:lpstr>
      <vt:lpstr>.</vt:lpstr>
      <vt:lpstr>.</vt:lpstr>
      <vt:lpstr>.</vt:lpstr>
      <vt:lpstr>.</vt:lpstr>
      <vt:lpstr>PowerPoint Presentation</vt:lpstr>
      <vt:lpstr>.</vt:lpstr>
      <vt:lpstr>PowerPoint Presentation</vt:lpstr>
      <vt:lpstr>.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开学啦！班会模板</dc:title>
  <dc:creator>Administrator</dc:creator>
  <cp:lastModifiedBy>ahmed qadoury</cp:lastModifiedBy>
  <cp:revision>28</cp:revision>
  <cp:lastPrinted>1899-12-30T00:00:00Z</cp:lastPrinted>
  <dcterms:created xsi:type="dcterms:W3CDTF">2010-09-01T21:02:44Z</dcterms:created>
  <dcterms:modified xsi:type="dcterms:W3CDTF">2021-05-26T19:46:40Z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