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80" r:id="rId1"/>
  </p:sldMasterIdLst>
  <p:sldIdLst>
    <p:sldId id="256" r:id="rId2"/>
    <p:sldId id="257" r:id="rId3"/>
    <p:sldId id="258" r:id="rId4"/>
    <p:sldId id="259" r:id="rId5"/>
    <p:sldId id="264" r:id="rId6"/>
    <p:sldId id="260" r:id="rId7"/>
    <p:sldId id="261" r:id="rId8"/>
    <p:sldId id="262" r:id="rId9"/>
    <p:sldId id="275" r:id="rId10"/>
    <p:sldId id="263" r:id="rId11"/>
    <p:sldId id="276" r:id="rId12"/>
    <p:sldId id="277" r:id="rId13"/>
    <p:sldId id="278" r:id="rId14"/>
    <p:sldId id="279" r:id="rId15"/>
    <p:sldId id="280" r:id="rId16"/>
    <p:sldId id="281" r:id="rId17"/>
    <p:sldId id="282" r:id="rId18"/>
    <p:sldId id="283" r:id="rId19"/>
    <p:sldId id="284" r:id="rId20"/>
    <p:sldId id="285" r:id="rId21"/>
    <p:sldId id="286" r:id="rId22"/>
    <p:sldId id="287" r:id="rId23"/>
    <p:sldId id="288" r:id="rId24"/>
    <p:sldId id="289" r:id="rId25"/>
    <p:sldId id="290" r:id="rId2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9F6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380"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subtitle style</a:t>
            </a:r>
            <a:endParaRPr lang="en-US" dirty="0"/>
          </a:p>
        </p:txBody>
      </p:sp>
      <p:sp>
        <p:nvSpPr>
          <p:cNvPr id="4" name="Date Placeholder 3"/>
          <p:cNvSpPr>
            <a:spLocks noGrp="1"/>
          </p:cNvSpPr>
          <p:nvPr>
            <p:ph type="dt" sz="half" idx="10"/>
          </p:nvPr>
        </p:nvSpPr>
        <p:spPr/>
        <p:txBody>
          <a:bodyPr/>
          <a:lstStyle/>
          <a:p>
            <a:fld id="{480F5E3E-8A0E-4AD5-953F-2817302A448D}" type="datetimeFigureOut">
              <a:rPr lang="ar-IQ" smtClean="0"/>
              <a:t>15/10/1442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A316C64-E28C-4E00-AC9B-B4883ECE5476}"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0F5E3E-8A0E-4AD5-953F-2817302A448D}" type="datetimeFigureOut">
              <a:rPr lang="ar-IQ" smtClean="0"/>
              <a:t>15/10/1442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A316C64-E28C-4E00-AC9B-B4883ECE5476}"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0F5E3E-8A0E-4AD5-953F-2817302A448D}" type="datetimeFigureOut">
              <a:rPr lang="ar-IQ" smtClean="0"/>
              <a:t>15/10/1442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A316C64-E28C-4E00-AC9B-B4883ECE5476}"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0F5E3E-8A0E-4AD5-953F-2817302A448D}" type="datetimeFigureOut">
              <a:rPr lang="ar-IQ" smtClean="0"/>
              <a:t>15/10/1442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A316C64-E28C-4E00-AC9B-B4883ECE5476}"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text styles</a:t>
            </a:r>
          </a:p>
        </p:txBody>
      </p:sp>
      <p:sp>
        <p:nvSpPr>
          <p:cNvPr id="4" name="Date Placeholder 3"/>
          <p:cNvSpPr>
            <a:spLocks noGrp="1"/>
          </p:cNvSpPr>
          <p:nvPr>
            <p:ph type="dt" sz="half" idx="10"/>
          </p:nvPr>
        </p:nvSpPr>
        <p:spPr/>
        <p:txBody>
          <a:bodyPr/>
          <a:lstStyle/>
          <a:p>
            <a:fld id="{480F5E3E-8A0E-4AD5-953F-2817302A448D}" type="datetimeFigureOut">
              <a:rPr lang="ar-IQ" smtClean="0"/>
              <a:t>15/10/1442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A316C64-E28C-4E00-AC9B-B4883ECE5476}"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0F5E3E-8A0E-4AD5-953F-2817302A448D}" type="datetimeFigureOut">
              <a:rPr lang="ar-IQ" smtClean="0"/>
              <a:t>15/10/1442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A316C64-E28C-4E00-AC9B-B4883ECE5476}" type="slidenum">
              <a:rPr lang="ar-IQ" smtClean="0"/>
              <a:t>‹#›</a:t>
            </a:fld>
            <a:endParaRPr lang="ar-IQ"/>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0F5E3E-8A0E-4AD5-953F-2817302A448D}" type="datetimeFigureOut">
              <a:rPr lang="ar-IQ" smtClean="0"/>
              <a:t>15/10/1442</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A316C64-E28C-4E00-AC9B-B4883ECE5476}"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80F5E3E-8A0E-4AD5-953F-2817302A448D}" type="datetimeFigureOut">
              <a:rPr lang="ar-IQ" smtClean="0"/>
              <a:t>15/10/1442</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A316C64-E28C-4E00-AC9B-B4883ECE5476}"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0F5E3E-8A0E-4AD5-953F-2817302A448D}" type="datetimeFigureOut">
              <a:rPr lang="ar-IQ" smtClean="0"/>
              <a:t>15/10/1442</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A316C64-E28C-4E00-AC9B-B4883ECE5476}"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a:t>Click to edit Master text styles</a:t>
            </a:r>
          </a:p>
        </p:txBody>
      </p:sp>
      <p:sp>
        <p:nvSpPr>
          <p:cNvPr id="5" name="Date Placeholder 4"/>
          <p:cNvSpPr>
            <a:spLocks noGrp="1"/>
          </p:cNvSpPr>
          <p:nvPr>
            <p:ph type="dt" sz="half" idx="10"/>
          </p:nvPr>
        </p:nvSpPr>
        <p:spPr/>
        <p:txBody>
          <a:bodyPr/>
          <a:lstStyle/>
          <a:p>
            <a:fld id="{480F5E3E-8A0E-4AD5-953F-2817302A448D}" type="datetimeFigureOut">
              <a:rPr lang="ar-IQ" smtClean="0"/>
              <a:t>15/10/1442</a:t>
            </a:fld>
            <a:endParaRPr lang="ar-IQ"/>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ar-IQ"/>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4A316C64-E28C-4E00-AC9B-B4883ECE5476}"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0F5E3E-8A0E-4AD5-953F-2817302A448D}" type="datetimeFigureOut">
              <a:rPr lang="ar-IQ" smtClean="0"/>
              <a:t>15/10/1442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A316C64-E28C-4E00-AC9B-B4883ECE5476}"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480F5E3E-8A0E-4AD5-953F-2817302A448D}" type="datetimeFigureOut">
              <a:rPr lang="ar-IQ" smtClean="0"/>
              <a:t>15/10/1442</a:t>
            </a:fld>
            <a:endParaRPr lang="ar-IQ"/>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ar-IQ"/>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4A316C64-E28C-4E00-AC9B-B4883ECE5476}"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defTabSz="914400" rtl="1"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r" defTabSz="914400" rtl="1"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rgbClr val="0070C0"/>
                </a:solidFill>
              </a:rPr>
              <a:t>Systemic functional linguistics</a:t>
            </a:r>
            <a:endParaRPr lang="ar-IQ" dirty="0">
              <a:solidFill>
                <a:srgbClr val="0070C0"/>
              </a:solidFill>
            </a:endParaRPr>
          </a:p>
        </p:txBody>
      </p:sp>
      <p:sp>
        <p:nvSpPr>
          <p:cNvPr id="4" name="TextBox 3"/>
          <p:cNvSpPr txBox="1"/>
          <p:nvPr/>
        </p:nvSpPr>
        <p:spPr>
          <a:xfrm>
            <a:off x="6156176" y="5977720"/>
            <a:ext cx="2520280" cy="461665"/>
          </a:xfrm>
          <a:prstGeom prst="rect">
            <a:avLst/>
          </a:prstGeom>
          <a:noFill/>
        </p:spPr>
        <p:txBody>
          <a:bodyPr wrap="square" rtlCol="1">
            <a:spAutoFit/>
          </a:bodyPr>
          <a:lstStyle/>
          <a:p>
            <a:r>
              <a:rPr lang="en-US" sz="2400" b="1" dirty="0" err="1">
                <a:solidFill>
                  <a:schemeClr val="bg1"/>
                </a:solidFill>
                <a:latin typeface="Times New Roman" pitchFamily="18" charset="0"/>
                <a:cs typeface="Times New Roman" pitchFamily="18" charset="0"/>
              </a:rPr>
              <a:t>Halah</a:t>
            </a:r>
            <a:r>
              <a:rPr lang="en-US" sz="2400" b="1" dirty="0">
                <a:solidFill>
                  <a:schemeClr val="bg1"/>
                </a:solidFill>
                <a:latin typeface="Times New Roman" pitchFamily="18" charset="0"/>
                <a:cs typeface="Times New Roman" pitchFamily="18" charset="0"/>
              </a:rPr>
              <a:t> </a:t>
            </a:r>
            <a:r>
              <a:rPr lang="en-US" sz="2400" b="1" dirty="0" err="1">
                <a:solidFill>
                  <a:schemeClr val="bg1"/>
                </a:solidFill>
                <a:latin typeface="Times New Roman" pitchFamily="18" charset="0"/>
                <a:cs typeface="Times New Roman" pitchFamily="18" charset="0"/>
              </a:rPr>
              <a:t>Hikmet</a:t>
            </a:r>
            <a:endParaRPr lang="ar-IQ" sz="2400" b="1"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4179005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692696"/>
            <a:ext cx="7876356" cy="3987781"/>
          </a:xfrm>
        </p:spPr>
        <p:txBody>
          <a:bodyPr>
            <a:normAutofit/>
          </a:bodyPr>
          <a:lstStyle/>
          <a:p>
            <a:pPr algn="just" rtl="0"/>
            <a:r>
              <a:rPr lang="en-US" sz="2400" dirty="0">
                <a:solidFill>
                  <a:schemeClr val="accent6">
                    <a:lumMod val="75000"/>
                  </a:schemeClr>
                </a:solidFill>
              </a:rPr>
              <a:t>1. Can we differentiate between types of meanings in language?, i.e. how many different sorts of meanings do we use language to make?</a:t>
            </a:r>
          </a:p>
          <a:p>
            <a:pPr algn="just" rtl="0"/>
            <a:r>
              <a:rPr lang="en-US" sz="2400" dirty="0">
                <a:solidFill>
                  <a:schemeClr val="accent6">
                    <a:lumMod val="75000"/>
                  </a:schemeClr>
                </a:solidFill>
              </a:rPr>
              <a:t>2. How ate texts (and the other linguistic units which make them up, such as sentences or clauses) structured so that meanings can be made?, i.e. how is language organized to make meanings?</a:t>
            </a:r>
            <a:endParaRPr lang="ar-IQ" sz="2400" dirty="0">
              <a:solidFill>
                <a:schemeClr val="accent6">
                  <a:lumMod val="75000"/>
                </a:schemeClr>
              </a:solidFill>
            </a:endParaRPr>
          </a:p>
        </p:txBody>
      </p:sp>
    </p:spTree>
    <p:extLst>
      <p:ext uri="{BB962C8B-B14F-4D97-AF65-F5344CB8AC3E}">
        <p14:creationId xmlns:p14="http://schemas.microsoft.com/office/powerpoint/2010/main" val="23921943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rtl="0">
              <a:buFont typeface="Wingdings" pitchFamily="2" charset="2"/>
              <a:buChar char="q"/>
            </a:pPr>
            <a:r>
              <a:rPr lang="ar-IQ" sz="2400" dirty="0">
                <a:solidFill>
                  <a:schemeClr val="accent6">
                    <a:lumMod val="75000"/>
                  </a:schemeClr>
                </a:solidFill>
                <a:latin typeface="+mj-lt"/>
              </a:rPr>
              <a:t> </a:t>
            </a:r>
            <a:r>
              <a:rPr lang="en-US" sz="2400" dirty="0" err="1">
                <a:solidFill>
                  <a:schemeClr val="accent6">
                    <a:lumMod val="75000"/>
                  </a:schemeClr>
                </a:solidFill>
                <a:latin typeface="+mj-lt"/>
              </a:rPr>
              <a:t>Halliday</a:t>
            </a:r>
            <a:r>
              <a:rPr lang="en-US" sz="2400" dirty="0">
                <a:solidFill>
                  <a:schemeClr val="accent6">
                    <a:lumMod val="75000"/>
                  </a:schemeClr>
                </a:solidFill>
                <a:latin typeface="+mj-lt"/>
              </a:rPr>
              <a:t> argued that language is structured to make three main kinds of meanings simultaneously.</a:t>
            </a:r>
          </a:p>
          <a:p>
            <a:pPr algn="just" rtl="0">
              <a:buFont typeface="Wingdings" pitchFamily="2" charset="2"/>
              <a:buChar char="q"/>
            </a:pPr>
            <a:r>
              <a:rPr lang="en-US" sz="2400" dirty="0">
                <a:solidFill>
                  <a:schemeClr val="accent6">
                    <a:lumMod val="75000"/>
                  </a:schemeClr>
                </a:solidFill>
                <a:latin typeface="+mj-lt"/>
              </a:rPr>
              <a:t>This semantic complexity, which allows </a:t>
            </a:r>
            <a:r>
              <a:rPr lang="en-US" sz="2400" dirty="0">
                <a:solidFill>
                  <a:srgbClr val="FF0000"/>
                </a:solidFill>
                <a:latin typeface="+mj-lt"/>
              </a:rPr>
              <a:t>ideational</a:t>
            </a:r>
            <a:r>
              <a:rPr lang="en-US" sz="2400" dirty="0">
                <a:solidFill>
                  <a:schemeClr val="accent6">
                    <a:lumMod val="75000"/>
                  </a:schemeClr>
                </a:solidFill>
                <a:latin typeface="+mj-lt"/>
              </a:rPr>
              <a:t>, </a:t>
            </a:r>
            <a:r>
              <a:rPr lang="en-US" sz="2400" dirty="0">
                <a:solidFill>
                  <a:srgbClr val="FF0000"/>
                </a:solidFill>
                <a:latin typeface="+mj-lt"/>
              </a:rPr>
              <a:t>interpersonal</a:t>
            </a:r>
            <a:r>
              <a:rPr lang="en-US" sz="2400" dirty="0">
                <a:solidFill>
                  <a:schemeClr val="accent6">
                    <a:lumMod val="75000"/>
                  </a:schemeClr>
                </a:solidFill>
                <a:latin typeface="+mj-lt"/>
              </a:rPr>
              <a:t> and </a:t>
            </a:r>
            <a:r>
              <a:rPr lang="en-US" sz="2400" dirty="0">
                <a:solidFill>
                  <a:srgbClr val="FF0000"/>
                </a:solidFill>
                <a:latin typeface="+mj-lt"/>
              </a:rPr>
              <a:t>textual meanings </a:t>
            </a:r>
            <a:r>
              <a:rPr lang="en-US" sz="2400" dirty="0">
                <a:solidFill>
                  <a:schemeClr val="accent6">
                    <a:lumMod val="75000"/>
                  </a:schemeClr>
                </a:solidFill>
                <a:latin typeface="+mj-lt"/>
              </a:rPr>
              <a:t>to be fused together in linguistic units, is possible because language is a semiotic system conventionalized, coding system, organized as sets of choices</a:t>
            </a:r>
            <a:endParaRPr lang="ar-IQ" sz="2400" dirty="0">
              <a:solidFill>
                <a:schemeClr val="accent6">
                  <a:lumMod val="75000"/>
                </a:schemeClr>
              </a:solidFill>
              <a:latin typeface="+mj-lt"/>
            </a:endParaRPr>
          </a:p>
        </p:txBody>
      </p:sp>
    </p:spTree>
    <p:extLst>
      <p:ext uri="{BB962C8B-B14F-4D97-AF65-F5344CB8AC3E}">
        <p14:creationId xmlns:p14="http://schemas.microsoft.com/office/powerpoint/2010/main" val="17242891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2060"/>
                </a:solidFill>
              </a:rPr>
              <a:t>How do people use language?</a:t>
            </a:r>
            <a:endParaRPr lang="ar-IQ" dirty="0">
              <a:solidFill>
                <a:srgbClr val="002060"/>
              </a:solidFill>
            </a:endParaRPr>
          </a:p>
        </p:txBody>
      </p:sp>
      <p:sp>
        <p:nvSpPr>
          <p:cNvPr id="3" name="Content Placeholder 2"/>
          <p:cNvSpPr>
            <a:spLocks noGrp="1"/>
          </p:cNvSpPr>
          <p:nvPr>
            <p:ph idx="1"/>
          </p:nvPr>
        </p:nvSpPr>
        <p:spPr/>
        <p:txBody>
          <a:bodyPr>
            <a:normAutofit/>
          </a:bodyPr>
          <a:lstStyle/>
          <a:p>
            <a:pPr algn="just" rtl="0"/>
            <a:r>
              <a:rPr lang="en-US" sz="2800" dirty="0">
                <a:solidFill>
                  <a:srgbClr val="002060"/>
                </a:solidFill>
              </a:rPr>
              <a:t>Answering such questions like how do people use language or what people do with language? Requires solid evidences or examples not our intuition that’s why we opt for authentic texts of speech and writings of people’s interactions.</a:t>
            </a:r>
            <a:endParaRPr lang="ar-IQ" sz="2800" dirty="0">
              <a:solidFill>
                <a:srgbClr val="002060"/>
              </a:solidFill>
            </a:endParaRPr>
          </a:p>
        </p:txBody>
      </p:sp>
    </p:spTree>
    <p:extLst>
      <p:ext uri="{BB962C8B-B14F-4D97-AF65-F5344CB8AC3E}">
        <p14:creationId xmlns:p14="http://schemas.microsoft.com/office/powerpoint/2010/main" val="35156114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Crying baby (1)</a:t>
            </a:r>
            <a:endParaRPr lang="ar-IQ" dirty="0"/>
          </a:p>
        </p:txBody>
      </p:sp>
      <p:sp>
        <p:nvSpPr>
          <p:cNvPr id="3" name="Content Placeholder 2"/>
          <p:cNvSpPr>
            <a:spLocks noGrp="1"/>
          </p:cNvSpPr>
          <p:nvPr>
            <p:ph idx="1"/>
          </p:nvPr>
        </p:nvSpPr>
        <p:spPr>
          <a:xfrm>
            <a:off x="251520" y="908720"/>
            <a:ext cx="8568952" cy="4752528"/>
          </a:xfrm>
        </p:spPr>
        <p:txBody>
          <a:bodyPr>
            <a:normAutofit/>
          </a:bodyPr>
          <a:lstStyle/>
          <a:p>
            <a:pPr algn="just" rtl="0"/>
            <a:r>
              <a:rPr lang="en-US" sz="2000" dirty="0"/>
              <a:t>A baby who won't stop crying can drive anyone to despair. You feed him, you change him, you nurse him, you try to settle him, but the minute you put him down he starts to howl. The most common reason baby cries is hunger. Even if he was just recently fed </a:t>
            </a:r>
            <a:r>
              <a:rPr lang="en-US" sz="2000" i="1" dirty="0"/>
              <a:t>he </a:t>
            </a:r>
            <a:r>
              <a:rPr lang="en-US" sz="2000" dirty="0"/>
              <a:t>might still be adapting to the pattern of sucking until his tummy is full and feeling satisfied until it empties again. </a:t>
            </a:r>
            <a:r>
              <a:rPr lang="en-US" sz="2000" dirty="0" err="1"/>
              <a:t>Wlien</a:t>
            </a:r>
            <a:r>
              <a:rPr lang="en-US" sz="2000" dirty="0"/>
              <a:t> he was in the womb nourishment came automatically and constantly. Offer food first; if he turns away from the nipple or teat you can assume something else.  It happens that babies go through grumpy, miserable stages when they just want to tell everyone bow unhappy they feel. Perhaps his digestion feels uncomfortable or his limbs are twitching.</a:t>
            </a:r>
            <a:endParaRPr lang="ar-IQ" sz="2000" dirty="0"/>
          </a:p>
        </p:txBody>
      </p:sp>
    </p:spTree>
    <p:extLst>
      <p:ext uri="{BB962C8B-B14F-4D97-AF65-F5344CB8AC3E}">
        <p14:creationId xmlns:p14="http://schemas.microsoft.com/office/powerpoint/2010/main" val="25835903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Analysis</a:t>
            </a:r>
            <a:endParaRPr lang="ar-IQ" dirty="0"/>
          </a:p>
        </p:txBody>
      </p:sp>
      <p:sp>
        <p:nvSpPr>
          <p:cNvPr id="3" name="Content Placeholder 2"/>
          <p:cNvSpPr>
            <a:spLocks noGrp="1"/>
          </p:cNvSpPr>
          <p:nvPr>
            <p:ph idx="1"/>
          </p:nvPr>
        </p:nvSpPr>
        <p:spPr/>
        <p:txBody>
          <a:bodyPr>
            <a:normAutofit/>
          </a:bodyPr>
          <a:lstStyle/>
          <a:p>
            <a:pPr algn="l" rtl="0">
              <a:buFont typeface="Wingdings" pitchFamily="2" charset="2"/>
              <a:buChar char="q"/>
            </a:pPr>
            <a:r>
              <a:rPr lang="en-US" sz="2400" dirty="0">
                <a:solidFill>
                  <a:srgbClr val="002060"/>
                </a:solidFill>
              </a:rPr>
              <a:t>The writer of this excerpt did not just produce this text to kill time, or to display her linguistic abilities but rather for purposeful behavior. Or to achieve goals that is to educate parents.</a:t>
            </a:r>
          </a:p>
          <a:p>
            <a:pPr algn="l" rtl="0">
              <a:buFont typeface="Wingdings" pitchFamily="2" charset="2"/>
              <a:buChar char="q"/>
            </a:pPr>
            <a:r>
              <a:rPr lang="en-US" sz="2400" dirty="0">
                <a:solidFill>
                  <a:srgbClr val="002060"/>
                </a:solidFill>
              </a:rPr>
              <a:t>Writing should be meaningful and serves a purpose.</a:t>
            </a:r>
          </a:p>
          <a:p>
            <a:pPr algn="l" rtl="0">
              <a:buFont typeface="Wingdings" pitchFamily="2" charset="2"/>
              <a:buChar char="q"/>
            </a:pPr>
            <a:r>
              <a:rPr lang="en-US" sz="2400" dirty="0">
                <a:solidFill>
                  <a:srgbClr val="002060"/>
                </a:solidFill>
              </a:rPr>
              <a:t>Functional linguistics tells us to look at more than isolated sentences.</a:t>
            </a:r>
            <a:endParaRPr lang="ar-IQ" sz="2400" dirty="0">
              <a:solidFill>
                <a:srgbClr val="002060"/>
              </a:solidFill>
            </a:endParaRPr>
          </a:p>
        </p:txBody>
      </p:sp>
    </p:spTree>
    <p:extLst>
      <p:ext uri="{BB962C8B-B14F-4D97-AF65-F5344CB8AC3E}">
        <p14:creationId xmlns:p14="http://schemas.microsoft.com/office/powerpoint/2010/main" val="32881243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a:t>
            </a:r>
            <a:endParaRPr lang="ar-IQ" dirty="0"/>
          </a:p>
        </p:txBody>
      </p:sp>
      <p:sp>
        <p:nvSpPr>
          <p:cNvPr id="3" name="Content Placeholder 2"/>
          <p:cNvSpPr>
            <a:spLocks noGrp="1"/>
          </p:cNvSpPr>
          <p:nvPr>
            <p:ph idx="1"/>
          </p:nvPr>
        </p:nvSpPr>
        <p:spPr/>
        <p:txBody>
          <a:bodyPr>
            <a:normAutofit/>
          </a:bodyPr>
          <a:lstStyle/>
          <a:p>
            <a:pPr algn="just" rtl="0">
              <a:buFont typeface="Wingdings" pitchFamily="2" charset="2"/>
              <a:buChar char="q"/>
            </a:pPr>
            <a:r>
              <a:rPr lang="en-US" sz="2800" dirty="0">
                <a:solidFill>
                  <a:srgbClr val="FF0000"/>
                </a:solidFill>
              </a:rPr>
              <a:t>“A </a:t>
            </a:r>
            <a:r>
              <a:rPr lang="en-US" sz="2800" i="1" dirty="0">
                <a:solidFill>
                  <a:srgbClr val="FF0000"/>
                </a:solidFill>
              </a:rPr>
              <a:t>change of scene and some fresh air will often work wonders -even a walk around the garden may be enough”.</a:t>
            </a:r>
          </a:p>
          <a:p>
            <a:pPr algn="just" rtl="0">
              <a:buFont typeface="Wingdings" pitchFamily="2" charset="2"/>
              <a:buChar char="q"/>
            </a:pPr>
            <a:r>
              <a:rPr lang="en-US" sz="2800" i="1" dirty="0">
                <a:solidFill>
                  <a:srgbClr val="FF0000"/>
                </a:solidFill>
              </a:rPr>
              <a:t>Babies cry for many different reasons and there are ways yon can try to stop them.</a:t>
            </a:r>
          </a:p>
          <a:p>
            <a:pPr algn="just" rtl="0">
              <a:buFont typeface="Wingdings" pitchFamily="2" charset="2"/>
              <a:buChar char="q"/>
            </a:pPr>
            <a:r>
              <a:rPr lang="en-US" sz="2800" i="1" dirty="0">
                <a:solidFill>
                  <a:srgbClr val="FF0000"/>
                </a:solidFill>
              </a:rPr>
              <a:t>Close the door!</a:t>
            </a:r>
          </a:p>
          <a:p>
            <a:pPr algn="just" rtl="0">
              <a:buFont typeface="Wingdings" pitchFamily="2" charset="2"/>
              <a:buChar char="q"/>
            </a:pPr>
            <a:endParaRPr lang="ar-IQ" sz="2800" dirty="0">
              <a:solidFill>
                <a:srgbClr val="FF0000"/>
              </a:solidFill>
            </a:endParaRPr>
          </a:p>
        </p:txBody>
      </p:sp>
    </p:spTree>
    <p:extLst>
      <p:ext uri="{BB962C8B-B14F-4D97-AF65-F5344CB8AC3E}">
        <p14:creationId xmlns:p14="http://schemas.microsoft.com/office/powerpoint/2010/main" val="6663089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332656"/>
            <a:ext cx="8024996" cy="5040560"/>
          </a:xfrm>
        </p:spPr>
        <p:txBody>
          <a:bodyPr>
            <a:normAutofit/>
          </a:bodyPr>
          <a:lstStyle/>
          <a:p>
            <a:pPr algn="just" rtl="0"/>
            <a:r>
              <a:rPr lang="en-US" sz="2400" dirty="0">
                <a:solidFill>
                  <a:srgbClr val="002060"/>
                </a:solidFill>
                <a:latin typeface="+mj-lt"/>
              </a:rPr>
              <a:t>Typically, of course, getting something done using language will involve </a:t>
            </a:r>
            <a:r>
              <a:rPr lang="ar-IQ" sz="2400" dirty="0">
                <a:solidFill>
                  <a:srgbClr val="002060"/>
                </a:solidFill>
                <a:latin typeface="+mj-lt"/>
              </a:rPr>
              <a:t> </a:t>
            </a:r>
            <a:r>
              <a:rPr lang="en-US" sz="2400" dirty="0">
                <a:solidFill>
                  <a:srgbClr val="002060"/>
                </a:solidFill>
                <a:latin typeface="+mj-lt"/>
              </a:rPr>
              <a:t>many more than two moves. As Text LI shows, in order </a:t>
            </a:r>
            <a:r>
              <a:rPr lang="en-US" sz="2400" dirty="0" err="1">
                <a:solidFill>
                  <a:srgbClr val="002060"/>
                </a:solidFill>
                <a:latin typeface="+mj-lt"/>
              </a:rPr>
              <a:t>ro</a:t>
            </a:r>
            <a:r>
              <a:rPr lang="en-US" sz="2400" dirty="0">
                <a:solidFill>
                  <a:srgbClr val="002060"/>
                </a:solidFill>
                <a:latin typeface="+mj-lt"/>
              </a:rPr>
              <a:t> explain why babies cry and what we can do about it, the writer has presented a discussion running to 27 sentences. She has in other words produced what systemic linguists call a text.</a:t>
            </a:r>
          </a:p>
          <a:p>
            <a:pPr algn="just" rtl="0"/>
            <a:r>
              <a:rPr lang="en-US" sz="2400" dirty="0">
                <a:solidFill>
                  <a:srgbClr val="002060"/>
                </a:solidFill>
                <a:latin typeface="+mj-lt"/>
              </a:rPr>
              <a:t>The term text refers to a complete linguistic interaction (spoken or written), preferably from beginning to end. Comparing authentic texts, .particularly those which have something in common, points us towards interesting dimensions of language use. </a:t>
            </a:r>
            <a:endParaRPr lang="ar-IQ" sz="2400" dirty="0">
              <a:solidFill>
                <a:srgbClr val="002060"/>
              </a:solidFill>
              <a:latin typeface="+mj-lt"/>
            </a:endParaRPr>
          </a:p>
        </p:txBody>
      </p:sp>
    </p:spTree>
    <p:extLst>
      <p:ext uri="{BB962C8B-B14F-4D97-AF65-F5344CB8AC3E}">
        <p14:creationId xmlns:p14="http://schemas.microsoft.com/office/powerpoint/2010/main" val="31092182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Text 2</a:t>
            </a:r>
            <a:endParaRPr lang="ar-IQ" dirty="0"/>
          </a:p>
        </p:txBody>
      </p:sp>
      <p:sp>
        <p:nvSpPr>
          <p:cNvPr id="3" name="Content Placeholder 2"/>
          <p:cNvSpPr>
            <a:spLocks noGrp="1"/>
          </p:cNvSpPr>
          <p:nvPr>
            <p:ph idx="1"/>
          </p:nvPr>
        </p:nvSpPr>
        <p:spPr>
          <a:xfrm>
            <a:off x="395536" y="1100628"/>
            <a:ext cx="8208912" cy="4128572"/>
          </a:xfrm>
        </p:spPr>
        <p:txBody>
          <a:bodyPr>
            <a:noAutofit/>
          </a:bodyPr>
          <a:lstStyle/>
          <a:p>
            <a:pPr algn="just" rtl="0"/>
            <a:r>
              <a:rPr lang="en-US" sz="2400" dirty="0">
                <a:solidFill>
                  <a:srgbClr val="002060"/>
                </a:solidFill>
              </a:rPr>
              <a:t>The compelling sound of an infant's cry makes it an effective distress signal and appropriate to the human infant's prolonged dependence on a caregiver. However, cries are discomforting and may be alarming to parents, many of whom find . it very difficult to listen to their infant's crying for even short periods of time. "'Many reasons for crying are obvious, like hunger and discomfort due to heat, cold, illness, and lying position. These reasons, however, account for a  relatively small percentage of infant crying and are usually recognized quickly and alleviated.</a:t>
            </a:r>
            <a:endParaRPr lang="ar-IQ" sz="2400" dirty="0">
              <a:solidFill>
                <a:srgbClr val="002060"/>
              </a:solidFill>
            </a:endParaRPr>
          </a:p>
        </p:txBody>
      </p:sp>
    </p:spTree>
    <p:extLst>
      <p:ext uri="{BB962C8B-B14F-4D97-AF65-F5344CB8AC3E}">
        <p14:creationId xmlns:p14="http://schemas.microsoft.com/office/powerpoint/2010/main" val="18550759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Text 3</a:t>
            </a:r>
            <a:endParaRPr lang="ar-IQ" dirty="0"/>
          </a:p>
        </p:txBody>
      </p:sp>
      <p:sp>
        <p:nvSpPr>
          <p:cNvPr id="3" name="Content Placeholder 2"/>
          <p:cNvSpPr>
            <a:spLocks noGrp="1"/>
          </p:cNvSpPr>
          <p:nvPr>
            <p:ph idx="1"/>
          </p:nvPr>
        </p:nvSpPr>
        <p:spPr>
          <a:xfrm>
            <a:off x="539552" y="1100628"/>
            <a:ext cx="7804348" cy="4272588"/>
          </a:xfrm>
        </p:spPr>
        <p:txBody>
          <a:bodyPr>
            <a:noAutofit/>
          </a:bodyPr>
          <a:lstStyle/>
          <a:p>
            <a:pPr algn="l" rtl="0"/>
            <a:r>
              <a:rPr lang="en-US" sz="2400" dirty="0">
                <a:solidFill>
                  <a:srgbClr val="002060"/>
                </a:solidFill>
              </a:rPr>
              <a:t>S Did your kids used to cry a lot? (2)When they were little?</a:t>
            </a:r>
          </a:p>
          <a:p>
            <a:pPr algn="l" rtl="0"/>
            <a:r>
              <a:rPr lang="en-US" sz="2400" dirty="0">
                <a:solidFill>
                  <a:srgbClr val="002060"/>
                </a:solidFill>
              </a:rPr>
              <a:t>C Yea</a:t>
            </a:r>
          </a:p>
          <a:p>
            <a:pPr algn="l" rtl="0"/>
            <a:r>
              <a:rPr lang="en-US" sz="2400" dirty="0">
                <a:solidFill>
                  <a:srgbClr val="002060"/>
                </a:solidFill>
              </a:rPr>
              <a:t>S </a:t>
            </a:r>
            <a:r>
              <a:rPr lang="en-US" sz="2400" dirty="0" err="1">
                <a:solidFill>
                  <a:srgbClr val="002060"/>
                </a:solidFill>
              </a:rPr>
              <a:t>Weli</a:t>
            </a:r>
            <a:r>
              <a:rPr lang="en-US" sz="2400" dirty="0">
                <a:solidFill>
                  <a:srgbClr val="002060"/>
                </a:solidFill>
              </a:rPr>
              <a:t>== what did you do?</a:t>
            </a:r>
          </a:p>
          <a:p>
            <a:pPr algn="l" rtl="0"/>
            <a:r>
              <a:rPr lang="en-US" sz="2400" dirty="0">
                <a:solidFill>
                  <a:srgbClr val="002060"/>
                </a:solidFill>
              </a:rPr>
              <a:t>C == still do</a:t>
            </a:r>
          </a:p>
          <a:p>
            <a:pPr algn="l" rtl="0"/>
            <a:r>
              <a:rPr lang="en-US" sz="2400" dirty="0">
                <a:solidFill>
                  <a:srgbClr val="002060"/>
                </a:solidFill>
              </a:rPr>
              <a:t>S Yea? [laughs]</a:t>
            </a:r>
          </a:p>
          <a:p>
            <a:pPr algn="l" rtl="0"/>
            <a:r>
              <a:rPr lang="en-US" sz="2400" dirty="0">
                <a:solidFill>
                  <a:srgbClr val="002060"/>
                </a:solidFill>
              </a:rPr>
              <a:t>C Oh pretty tedious at times yea. (8)There were all sorts of techniques = = Leonard Cohen</a:t>
            </a:r>
          </a:p>
          <a:p>
            <a:pPr algn="l" rtl="0"/>
            <a:r>
              <a:rPr lang="en-US" sz="2400" dirty="0">
                <a:solidFill>
                  <a:srgbClr val="002060"/>
                </a:solidFill>
              </a:rPr>
              <a:t>S = = Like what [laughs] (|(|)Yea I used to use . .. What's that American guy that did 'Georgia on your mind?</a:t>
            </a:r>
          </a:p>
          <a:p>
            <a:pPr algn="l" rtl="0"/>
            <a:endParaRPr lang="ar-IQ" sz="2400" dirty="0">
              <a:solidFill>
                <a:srgbClr val="002060"/>
              </a:solidFill>
            </a:endParaRPr>
          </a:p>
        </p:txBody>
      </p:sp>
    </p:spTree>
    <p:extLst>
      <p:ext uri="{BB962C8B-B14F-4D97-AF65-F5344CB8AC3E}">
        <p14:creationId xmlns:p14="http://schemas.microsoft.com/office/powerpoint/2010/main" val="26697229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analysis</a:t>
            </a:r>
            <a:endParaRPr lang="ar-IQ" dirty="0"/>
          </a:p>
        </p:txBody>
      </p:sp>
      <p:sp>
        <p:nvSpPr>
          <p:cNvPr id="3" name="Content Placeholder 2"/>
          <p:cNvSpPr>
            <a:spLocks noGrp="1"/>
          </p:cNvSpPr>
          <p:nvPr>
            <p:ph idx="1"/>
          </p:nvPr>
        </p:nvSpPr>
        <p:spPr>
          <a:xfrm>
            <a:off x="539552" y="1196752"/>
            <a:ext cx="7992888" cy="4488612"/>
          </a:xfrm>
        </p:spPr>
        <p:txBody>
          <a:bodyPr>
            <a:noAutofit/>
          </a:bodyPr>
          <a:lstStyle/>
          <a:p>
            <a:pPr algn="just" rtl="0"/>
            <a:r>
              <a:rPr lang="en-US" sz="2100" dirty="0">
                <a:solidFill>
                  <a:srgbClr val="002060"/>
                </a:solidFill>
              </a:rPr>
              <a:t>Text 1.1: sounds 'chatty' because it is using everyday vocabulary </a:t>
            </a:r>
            <a:r>
              <a:rPr lang="en-US" sz="2100" i="1" dirty="0">
                <a:solidFill>
                  <a:srgbClr val="002060"/>
                </a:solidFill>
              </a:rPr>
              <a:t>{baby, howl, grumpy, miserable, unhappy; twitching, etc.) </a:t>
            </a:r>
            <a:r>
              <a:rPr lang="en-US" sz="2100" dirty="0">
                <a:solidFill>
                  <a:srgbClr val="002060"/>
                </a:solidFill>
              </a:rPr>
              <a:t>and is addressed to 'you'; but it isn't conversation because there's no interaction;</a:t>
            </a:r>
          </a:p>
          <a:p>
            <a:pPr algn="just" rtl="0"/>
            <a:r>
              <a:rPr lang="en-US" sz="2100" dirty="0">
                <a:solidFill>
                  <a:srgbClr val="002060"/>
                </a:solidFill>
              </a:rPr>
              <a:t>Text 1.2: uses 'formal' or 'heavy' vocabulary (e.g. </a:t>
            </a:r>
            <a:r>
              <a:rPr lang="en-US" sz="2100" i="1" dirty="0">
                <a:solidFill>
                  <a:srgbClr val="002060"/>
                </a:solidFill>
              </a:rPr>
              <a:t>compelling, prolonged dependence, discernible, suppressed, parental responses, </a:t>
            </a:r>
            <a:r>
              <a:rPr lang="en-US" sz="2100" dirty="0">
                <a:solidFill>
                  <a:srgbClr val="002060"/>
                </a:solidFill>
              </a:rPr>
              <a:t>etc.) and sounds more 'academic' than Text 1.1; it's unlikely to be speech (no interaction);</a:t>
            </a:r>
          </a:p>
          <a:p>
            <a:pPr algn="just" rtl="0"/>
            <a:r>
              <a:rPr lang="en-US" sz="2100" dirty="0">
                <a:solidFill>
                  <a:srgbClr val="002060"/>
                </a:solidFill>
              </a:rPr>
              <a:t>Text 1.3: seems to be a casual dialogue because the speakers take turns, use everyday vocabulary, even slang {e.g. </a:t>
            </a:r>
            <a:r>
              <a:rPr lang="en-US" sz="2100" i="1" dirty="0">
                <a:solidFill>
                  <a:srgbClr val="002060"/>
                </a:solidFill>
              </a:rPr>
              <a:t>kids, guy, good, holidays, sort of stuff, hideous red wreck, </a:t>
            </a:r>
            <a:r>
              <a:rPr lang="en-US" sz="2100" dirty="0" err="1">
                <a:solidFill>
                  <a:srgbClr val="002060"/>
                </a:solidFill>
              </a:rPr>
              <a:t>etc</a:t>
            </a:r>
            <a:r>
              <a:rPr lang="en-US" sz="2100" dirty="0">
                <a:solidFill>
                  <a:srgbClr val="002060"/>
                </a:solidFill>
              </a:rPr>
              <a:t>), and seem to interrupt each other, etc.</a:t>
            </a:r>
            <a:endParaRPr lang="ar-IQ" sz="2100" dirty="0">
              <a:solidFill>
                <a:srgbClr val="002060"/>
              </a:solidFill>
            </a:endParaRPr>
          </a:p>
        </p:txBody>
      </p:sp>
    </p:spTree>
    <p:extLst>
      <p:ext uri="{BB962C8B-B14F-4D97-AF65-F5344CB8AC3E}">
        <p14:creationId xmlns:p14="http://schemas.microsoft.com/office/powerpoint/2010/main" val="675680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2060"/>
                </a:solidFill>
                <a:latin typeface="Times New Roman" pitchFamily="18" charset="0"/>
                <a:cs typeface="Times New Roman" pitchFamily="18" charset="0"/>
              </a:rPr>
              <a:t>introduction</a:t>
            </a:r>
            <a:endParaRPr lang="ar-IQ" b="1" dirty="0">
              <a:solidFill>
                <a:srgbClr val="002060"/>
              </a:solidFill>
              <a:latin typeface="Times New Roman" pitchFamily="18" charset="0"/>
              <a:cs typeface="Times New Roman" pitchFamily="18" charset="0"/>
            </a:endParaRPr>
          </a:p>
        </p:txBody>
      </p:sp>
      <p:sp>
        <p:nvSpPr>
          <p:cNvPr id="3" name="Content Placeholder 2"/>
          <p:cNvSpPr>
            <a:spLocks noGrp="1"/>
          </p:cNvSpPr>
          <p:nvPr>
            <p:ph idx="1"/>
          </p:nvPr>
        </p:nvSpPr>
        <p:spPr>
          <a:solidFill>
            <a:srgbClr val="E9F6FB"/>
          </a:solidFill>
          <a:ln cmpd="thinThick">
            <a:solidFill>
              <a:schemeClr val="tx1"/>
            </a:solidFill>
          </a:ln>
        </p:spPr>
        <p:txBody>
          <a:bodyPr>
            <a:normAutofit/>
          </a:bodyPr>
          <a:lstStyle/>
          <a:p>
            <a:pPr algn="just" rtl="0">
              <a:buFont typeface="Wingdings" pitchFamily="2" charset="2"/>
              <a:buChar char="q"/>
            </a:pPr>
            <a:r>
              <a:rPr lang="en-US" sz="2400" dirty="0">
                <a:solidFill>
                  <a:srgbClr val="002060"/>
                </a:solidFill>
              </a:rPr>
              <a:t>We use language in everyday life interaction we chat with family members read a booklet surf the internet, talk to our pets, write our diaries, song, work online and send e-mails…etc.</a:t>
            </a:r>
          </a:p>
          <a:p>
            <a:pPr algn="just" rtl="0">
              <a:buFont typeface="Wingdings" pitchFamily="2" charset="2"/>
              <a:buChar char="q"/>
            </a:pPr>
            <a:r>
              <a:rPr lang="en-US" sz="2400" dirty="0">
                <a:solidFill>
                  <a:srgbClr val="002060"/>
                </a:solidFill>
              </a:rPr>
              <a:t>In contemporary life we are required to produce bits of languages or </a:t>
            </a:r>
            <a:r>
              <a:rPr lang="en-US" sz="2400" i="1" u="sng" dirty="0">
                <a:solidFill>
                  <a:srgbClr val="FF0000"/>
                </a:solidFill>
              </a:rPr>
              <a:t>negotiate texts</a:t>
            </a:r>
            <a:r>
              <a:rPr lang="en-US" sz="2400" dirty="0">
                <a:solidFill>
                  <a:srgbClr val="002060"/>
                </a:solidFill>
              </a:rPr>
              <a:t>.</a:t>
            </a:r>
          </a:p>
          <a:p>
            <a:pPr algn="just" rtl="0">
              <a:buFont typeface="Wingdings" pitchFamily="2" charset="2"/>
              <a:buChar char="q"/>
            </a:pPr>
            <a:endParaRPr lang="en-US" sz="2400" dirty="0">
              <a:solidFill>
                <a:srgbClr val="002060"/>
              </a:solidFill>
            </a:endParaRPr>
          </a:p>
          <a:p>
            <a:pPr marL="0" indent="0" algn="just" rtl="0"/>
            <a:endParaRPr lang="en-US" sz="2400" dirty="0">
              <a:solidFill>
                <a:srgbClr val="002060"/>
              </a:solidFill>
            </a:endParaRPr>
          </a:p>
        </p:txBody>
      </p:sp>
    </p:spTree>
    <p:extLst>
      <p:ext uri="{BB962C8B-B14F-4D97-AF65-F5344CB8AC3E}">
        <p14:creationId xmlns:p14="http://schemas.microsoft.com/office/powerpoint/2010/main" val="38046613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Context in text</a:t>
            </a:r>
            <a:endParaRPr lang="ar-IQ" dirty="0"/>
          </a:p>
        </p:txBody>
      </p:sp>
      <p:sp>
        <p:nvSpPr>
          <p:cNvPr id="3" name="Content Placeholder 2"/>
          <p:cNvSpPr>
            <a:spLocks noGrp="1"/>
          </p:cNvSpPr>
          <p:nvPr>
            <p:ph idx="1"/>
          </p:nvPr>
        </p:nvSpPr>
        <p:spPr/>
        <p:txBody>
          <a:bodyPr>
            <a:normAutofit lnSpcReduction="10000"/>
          </a:bodyPr>
          <a:lstStyle/>
          <a:p>
            <a:pPr algn="just" rtl="0"/>
            <a:r>
              <a:rPr lang="en-US" sz="2400" dirty="0">
                <a:solidFill>
                  <a:srgbClr val="002060"/>
                </a:solidFill>
              </a:rPr>
              <a:t>Our ability to deduce context from text is one way in which language and context are interrelated. Our equally highly developed ability to predict language from context provides further evidence of the language/context relationship.</a:t>
            </a:r>
          </a:p>
          <a:p>
            <a:pPr algn="just" rtl="0">
              <a:buFont typeface="Wingdings" pitchFamily="2" charset="2"/>
              <a:buChar char="Ø"/>
            </a:pPr>
            <a:r>
              <a:rPr lang="en-US" sz="2400" dirty="0">
                <a:solidFill>
                  <a:srgbClr val="FF0000"/>
                </a:solidFill>
              </a:rPr>
              <a:t>Scrambled egg </a:t>
            </a:r>
            <a:r>
              <a:rPr lang="en-US" sz="2400" dirty="0">
                <a:solidFill>
                  <a:srgbClr val="002060"/>
                </a:solidFill>
              </a:rPr>
              <a:t>as an example</a:t>
            </a:r>
            <a:r>
              <a:rPr lang="en-US" sz="2400" dirty="0">
                <a:solidFill>
                  <a:srgbClr val="FF0000"/>
                </a:solidFill>
              </a:rPr>
              <a:t> </a:t>
            </a:r>
            <a:r>
              <a:rPr lang="en-US" sz="2400" dirty="0">
                <a:solidFill>
                  <a:srgbClr val="002060"/>
                </a:solidFill>
              </a:rPr>
              <a:t>in terms of </a:t>
            </a:r>
            <a:r>
              <a:rPr lang="en-US" sz="2400" dirty="0">
                <a:solidFill>
                  <a:srgbClr val="FF0000"/>
                </a:solidFill>
              </a:rPr>
              <a:t>difficulty, relevance  and formality.</a:t>
            </a:r>
          </a:p>
          <a:p>
            <a:pPr algn="just" rtl="0">
              <a:buFont typeface="Wingdings" pitchFamily="2" charset="2"/>
              <a:buChar char="Ø"/>
            </a:pPr>
            <a:r>
              <a:rPr lang="en-US" sz="2400" dirty="0">
                <a:solidFill>
                  <a:srgbClr val="FF0000"/>
                </a:solidFill>
              </a:rPr>
              <a:t>I </a:t>
            </a:r>
            <a:r>
              <a:rPr lang="en-US" sz="2400" u="sng" dirty="0">
                <a:solidFill>
                  <a:srgbClr val="FF0000"/>
                </a:solidFill>
              </a:rPr>
              <a:t>suggest</a:t>
            </a:r>
            <a:r>
              <a:rPr lang="en-US" sz="2400" dirty="0">
                <a:solidFill>
                  <a:srgbClr val="FF0000"/>
                </a:solidFill>
              </a:rPr>
              <a:t> that </a:t>
            </a:r>
            <a:r>
              <a:rPr lang="en-US" sz="2400" u="sng" dirty="0">
                <a:solidFill>
                  <a:srgbClr val="FF0000"/>
                </a:solidFill>
              </a:rPr>
              <a:t>we</a:t>
            </a:r>
            <a:r>
              <a:rPr lang="en-US" sz="2400" dirty="0">
                <a:solidFill>
                  <a:srgbClr val="FF0000"/>
                </a:solidFill>
              </a:rPr>
              <a:t> attack the </a:t>
            </a:r>
            <a:r>
              <a:rPr lang="en-US" sz="2400" u="sng" dirty="0">
                <a:solidFill>
                  <a:srgbClr val="FF0000"/>
                </a:solidFill>
              </a:rPr>
              <a:t>reds</a:t>
            </a:r>
            <a:r>
              <a:rPr lang="en-US" sz="2400" dirty="0">
                <a:solidFill>
                  <a:srgbClr val="FF0000"/>
                </a:solidFill>
              </a:rPr>
              <a:t> </a:t>
            </a:r>
            <a:r>
              <a:rPr lang="en-US" sz="2400" dirty="0">
                <a:solidFill>
                  <a:srgbClr val="002060"/>
                </a:solidFill>
              </a:rPr>
              <a:t>as an example of context based text</a:t>
            </a:r>
            <a:endParaRPr lang="ar-IQ" sz="2400" dirty="0">
              <a:solidFill>
                <a:srgbClr val="002060"/>
              </a:solidFill>
            </a:endParaRPr>
          </a:p>
        </p:txBody>
      </p:sp>
    </p:spTree>
    <p:extLst>
      <p:ext uri="{BB962C8B-B14F-4D97-AF65-F5344CB8AC3E}">
        <p14:creationId xmlns:p14="http://schemas.microsoft.com/office/powerpoint/2010/main" val="28025046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context</a:t>
            </a:r>
            <a:endParaRPr lang="ar-IQ" dirty="0"/>
          </a:p>
        </p:txBody>
      </p:sp>
      <p:sp>
        <p:nvSpPr>
          <p:cNvPr id="3" name="Content Placeholder 2"/>
          <p:cNvSpPr>
            <a:spLocks noGrp="1"/>
          </p:cNvSpPr>
          <p:nvPr>
            <p:ph idx="1"/>
          </p:nvPr>
        </p:nvSpPr>
        <p:spPr/>
        <p:txBody>
          <a:bodyPr>
            <a:noAutofit/>
          </a:bodyPr>
          <a:lstStyle/>
          <a:p>
            <a:pPr algn="just" rtl="0"/>
            <a:r>
              <a:rPr lang="en-US" sz="2400" dirty="0">
                <a:solidFill>
                  <a:srgbClr val="002060"/>
                </a:solidFill>
              </a:rPr>
              <a:t>Our ability to deduce context from text, </a:t>
            </a:r>
            <a:r>
              <a:rPr lang="en-US" sz="2400" dirty="0" err="1">
                <a:solidFill>
                  <a:srgbClr val="002060"/>
                </a:solidFill>
              </a:rPr>
              <a:t>ro</a:t>
            </a:r>
            <a:r>
              <a:rPr lang="en-US" sz="2400" dirty="0">
                <a:solidFill>
                  <a:srgbClr val="002060"/>
                </a:solidFill>
              </a:rPr>
              <a:t> predict when and how language use will vary, and the ambiguity of language removed from its context, provide evidence that in asking functional questions about language we must focus not just on language, but on language use in context. Describing the impact of  context on text has involved </a:t>
            </a:r>
            <a:r>
              <a:rPr lang="en-US" sz="2400" dirty="0" err="1">
                <a:solidFill>
                  <a:srgbClr val="002060"/>
                </a:solidFill>
              </a:rPr>
              <a:t>systemicists</a:t>
            </a:r>
            <a:r>
              <a:rPr lang="en-US" sz="2400" dirty="0">
                <a:solidFill>
                  <a:srgbClr val="002060"/>
                </a:solidFill>
              </a:rPr>
              <a:t> in exploring both what  dimensions, and in what ways, context influences language. </a:t>
            </a:r>
            <a:endParaRPr lang="ar-IQ" sz="2400" dirty="0">
              <a:solidFill>
                <a:srgbClr val="002060"/>
              </a:solidFill>
            </a:endParaRPr>
          </a:p>
        </p:txBody>
      </p:sp>
    </p:spTree>
    <p:extLst>
      <p:ext uri="{BB962C8B-B14F-4D97-AF65-F5344CB8AC3E}">
        <p14:creationId xmlns:p14="http://schemas.microsoft.com/office/powerpoint/2010/main" val="41374055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2060"/>
                </a:solidFill>
              </a:rPr>
              <a:t>Register, genre and ideology in </a:t>
            </a:r>
            <a:r>
              <a:rPr lang="en-US" dirty="0" err="1">
                <a:solidFill>
                  <a:srgbClr val="002060"/>
                </a:solidFill>
              </a:rPr>
              <a:t>sfl</a:t>
            </a:r>
            <a:endParaRPr lang="ar-IQ" dirty="0">
              <a:solidFill>
                <a:srgbClr val="002060"/>
              </a:solidFill>
            </a:endParaRPr>
          </a:p>
        </p:txBody>
      </p:sp>
      <p:sp>
        <p:nvSpPr>
          <p:cNvPr id="3" name="Content Placeholder 2"/>
          <p:cNvSpPr>
            <a:spLocks noGrp="1"/>
          </p:cNvSpPr>
          <p:nvPr>
            <p:ph idx="1"/>
          </p:nvPr>
        </p:nvSpPr>
        <p:spPr>
          <a:xfrm>
            <a:off x="251520" y="908720"/>
            <a:ext cx="8280920" cy="4536504"/>
          </a:xfrm>
        </p:spPr>
        <p:txBody>
          <a:bodyPr>
            <a:normAutofit/>
          </a:bodyPr>
          <a:lstStyle/>
          <a:p>
            <a:pPr algn="just" rtl="0"/>
            <a:r>
              <a:rPr lang="en-US" sz="2400" u="sng" dirty="0">
                <a:solidFill>
                  <a:srgbClr val="0070C0"/>
                </a:solidFill>
              </a:rPr>
              <a:t>Register</a:t>
            </a:r>
            <a:r>
              <a:rPr lang="en-US" sz="2400" dirty="0">
                <a:solidFill>
                  <a:srgbClr val="0070C0"/>
                </a:solidFill>
              </a:rPr>
              <a:t> theory describes the impact of dimensions of the immediate context of situation of a language event on the way language is used.</a:t>
            </a:r>
          </a:p>
          <a:p>
            <a:pPr algn="just" rtl="0">
              <a:buFont typeface="Wingdings" pitchFamily="2" charset="2"/>
              <a:buChar char="§"/>
            </a:pPr>
            <a:r>
              <a:rPr lang="en-US" sz="2400" dirty="0">
                <a:solidFill>
                  <a:srgbClr val="FF0000"/>
                </a:solidFill>
              </a:rPr>
              <a:t>Mode</a:t>
            </a:r>
            <a:r>
              <a:rPr lang="en-US" sz="2400" dirty="0">
                <a:solidFill>
                  <a:srgbClr val="0070C0"/>
                </a:solidFill>
              </a:rPr>
              <a:t> (amount of feedback and role of language). Reading and writing.</a:t>
            </a:r>
          </a:p>
          <a:p>
            <a:pPr algn="just" rtl="0">
              <a:buFont typeface="Wingdings" pitchFamily="2" charset="2"/>
              <a:buChar char="§"/>
            </a:pPr>
            <a:r>
              <a:rPr lang="en-US" sz="2400" dirty="0">
                <a:solidFill>
                  <a:srgbClr val="FF0000"/>
                </a:solidFill>
              </a:rPr>
              <a:t>Tenor</a:t>
            </a:r>
            <a:r>
              <a:rPr lang="en-US" sz="2400" dirty="0">
                <a:solidFill>
                  <a:srgbClr val="0070C0"/>
                </a:solidFill>
              </a:rPr>
              <a:t> (role relations of power and solidarity). Boss and lover.</a:t>
            </a:r>
          </a:p>
          <a:p>
            <a:pPr algn="just" rtl="0">
              <a:buFont typeface="Wingdings" pitchFamily="2" charset="2"/>
              <a:buChar char="§"/>
            </a:pPr>
            <a:r>
              <a:rPr lang="en-US" sz="2400" dirty="0">
                <a:solidFill>
                  <a:srgbClr val="0070C0"/>
                </a:solidFill>
              </a:rPr>
              <a:t> </a:t>
            </a:r>
            <a:r>
              <a:rPr lang="en-US" sz="2400" dirty="0">
                <a:solidFill>
                  <a:srgbClr val="FF0000"/>
                </a:solidFill>
              </a:rPr>
              <a:t>Field</a:t>
            </a:r>
            <a:r>
              <a:rPr lang="en-US" sz="2400" dirty="0">
                <a:solidFill>
                  <a:srgbClr val="0070C0"/>
                </a:solidFill>
              </a:rPr>
              <a:t> (topic or focus of the activity). Linguistics and jogging.</a:t>
            </a:r>
          </a:p>
          <a:p>
            <a:pPr marL="0" indent="0" algn="just" rtl="0"/>
            <a:endParaRPr lang="en-US" sz="2400" dirty="0">
              <a:solidFill>
                <a:srgbClr val="0070C0"/>
              </a:solidFill>
            </a:endParaRPr>
          </a:p>
        </p:txBody>
      </p:sp>
    </p:spTree>
    <p:extLst>
      <p:ext uri="{BB962C8B-B14F-4D97-AF65-F5344CB8AC3E}">
        <p14:creationId xmlns:p14="http://schemas.microsoft.com/office/powerpoint/2010/main" val="27820028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Genre</a:t>
            </a:r>
            <a:endParaRPr lang="ar-IQ" dirty="0"/>
          </a:p>
        </p:txBody>
      </p:sp>
      <p:sp>
        <p:nvSpPr>
          <p:cNvPr id="3" name="Content Placeholder 2"/>
          <p:cNvSpPr>
            <a:spLocks noGrp="1"/>
          </p:cNvSpPr>
          <p:nvPr>
            <p:ph idx="1"/>
          </p:nvPr>
        </p:nvSpPr>
        <p:spPr>
          <a:xfrm>
            <a:off x="395536" y="1100628"/>
            <a:ext cx="8352928" cy="3840540"/>
          </a:xfrm>
        </p:spPr>
        <p:txBody>
          <a:bodyPr>
            <a:normAutofit fontScale="85000" lnSpcReduction="10000"/>
          </a:bodyPr>
          <a:lstStyle/>
          <a:p>
            <a:pPr algn="l" rtl="0"/>
            <a:r>
              <a:rPr lang="en-US" sz="2400" dirty="0">
                <a:solidFill>
                  <a:srgbClr val="0070C0"/>
                </a:solidFill>
              </a:rPr>
              <a:t>The concept of </a:t>
            </a:r>
            <a:r>
              <a:rPr lang="en-US" sz="2400" u="sng" dirty="0">
                <a:solidFill>
                  <a:srgbClr val="FF0000"/>
                </a:solidFill>
              </a:rPr>
              <a:t>genre</a:t>
            </a:r>
            <a:r>
              <a:rPr lang="en-US" sz="2400" dirty="0">
                <a:solidFill>
                  <a:srgbClr val="FF0000"/>
                </a:solidFill>
              </a:rPr>
              <a:t> </a:t>
            </a:r>
            <a:r>
              <a:rPr lang="en-US" sz="2400" dirty="0">
                <a:solidFill>
                  <a:srgbClr val="0070C0"/>
                </a:solidFill>
              </a:rPr>
              <a:t>is used to describe the impact of the context of culture on language, by exploring the staged, step-by-step structure cultures as ways of achieving goals. </a:t>
            </a:r>
          </a:p>
          <a:p>
            <a:pPr algn="l" rtl="0">
              <a:buFont typeface="Wingdings" pitchFamily="2" charset="2"/>
              <a:buChar char="q"/>
            </a:pPr>
            <a:r>
              <a:rPr lang="en-US" sz="2400" i="1" dirty="0"/>
              <a:t>A: What time is it? B: </a:t>
            </a:r>
            <a:r>
              <a:rPr lang="en-US" sz="2400" i="1" dirty="0" err="1"/>
              <a:t>Pivapast</a:t>
            </a:r>
            <a:r>
              <a:rPr lang="en-US" sz="2400" i="1" dirty="0"/>
              <a:t> six),</a:t>
            </a:r>
          </a:p>
          <a:p>
            <a:pPr marL="0" indent="0" algn="l" rtl="0"/>
            <a:endParaRPr lang="en-US" sz="2400" i="1" dirty="0"/>
          </a:p>
          <a:p>
            <a:pPr algn="l" rtl="0">
              <a:buFont typeface="Wingdings" pitchFamily="2" charset="2"/>
              <a:buChar char="q"/>
            </a:pPr>
            <a:r>
              <a:rPr lang="en-US" sz="2400" dirty="0"/>
              <a:t>A: Sorry to bother </a:t>
            </a:r>
            <a:r>
              <a:rPr lang="en-US" sz="2400" dirty="0" err="1"/>
              <a:t>you.I</a:t>
            </a:r>
            <a:r>
              <a:rPr lang="en-US" sz="2400" dirty="0"/>
              <a:t> was just wondering whether you knew the time.</a:t>
            </a:r>
          </a:p>
          <a:p>
            <a:pPr algn="l" rtl="0"/>
            <a:r>
              <a:rPr lang="en-US" sz="2400" dirty="0"/>
              <a:t>B: </a:t>
            </a:r>
            <a:r>
              <a:rPr lang="en-US" sz="2400" dirty="0" err="1"/>
              <a:t>Yea.Just</a:t>
            </a:r>
            <a:r>
              <a:rPr lang="en-US" sz="2400" dirty="0"/>
              <a:t> a sec. It's urn five past six but I'm generally a bit fast</a:t>
            </a:r>
          </a:p>
          <a:p>
            <a:pPr algn="l" rtl="0"/>
            <a:r>
              <a:rPr lang="en-US" sz="2400" dirty="0"/>
              <a:t>A: Oh OK, Thanks a lot.</a:t>
            </a:r>
          </a:p>
          <a:p>
            <a:pPr algn="l" rtl="0"/>
            <a:r>
              <a:rPr lang="en-US" sz="2400" dirty="0"/>
              <a:t>B: No problem.</a:t>
            </a:r>
            <a:endParaRPr lang="ar-IQ" sz="2400" dirty="0">
              <a:solidFill>
                <a:srgbClr val="0070C0"/>
              </a:solidFill>
            </a:endParaRPr>
          </a:p>
        </p:txBody>
      </p:sp>
    </p:spTree>
    <p:extLst>
      <p:ext uri="{BB962C8B-B14F-4D97-AF65-F5344CB8AC3E}">
        <p14:creationId xmlns:p14="http://schemas.microsoft.com/office/powerpoint/2010/main" val="32970919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ideology</a:t>
            </a:r>
            <a:endParaRPr lang="ar-IQ" dirty="0"/>
          </a:p>
        </p:txBody>
      </p:sp>
      <p:sp>
        <p:nvSpPr>
          <p:cNvPr id="3" name="Content Placeholder 2"/>
          <p:cNvSpPr>
            <a:spLocks noGrp="1"/>
          </p:cNvSpPr>
          <p:nvPr>
            <p:ph idx="1"/>
          </p:nvPr>
        </p:nvSpPr>
        <p:spPr>
          <a:xfrm>
            <a:off x="822960" y="1100628"/>
            <a:ext cx="7709480" cy="3579849"/>
          </a:xfrm>
        </p:spPr>
        <p:txBody>
          <a:bodyPr>
            <a:normAutofit/>
          </a:bodyPr>
          <a:lstStyle/>
          <a:p>
            <a:pPr algn="l" rtl="0"/>
            <a:r>
              <a:rPr lang="en-US" sz="2400" dirty="0">
                <a:solidFill>
                  <a:srgbClr val="0070C0"/>
                </a:solidFill>
              </a:rPr>
              <a:t>Our use of language will also be influenced by our </a:t>
            </a:r>
            <a:r>
              <a:rPr lang="en-US" sz="2400" dirty="0">
                <a:solidFill>
                  <a:srgbClr val="FF0000"/>
                </a:solidFill>
              </a:rPr>
              <a:t>ideological</a:t>
            </a:r>
            <a:r>
              <a:rPr lang="en-US" sz="2400" dirty="0">
                <a:solidFill>
                  <a:srgbClr val="0070C0"/>
                </a:solidFill>
              </a:rPr>
              <a:t> positions: the values we hold consciously or unconsciously), the perspectives acquired throughout particular path through the culture.</a:t>
            </a:r>
            <a:endParaRPr lang="ar-IQ" sz="2400" dirty="0">
              <a:solidFill>
                <a:srgbClr val="0070C0"/>
              </a:solidFill>
            </a:endParaRPr>
          </a:p>
        </p:txBody>
      </p:sp>
    </p:spTree>
    <p:extLst>
      <p:ext uri="{BB962C8B-B14F-4D97-AF65-F5344CB8AC3E}">
        <p14:creationId xmlns:p14="http://schemas.microsoft.com/office/powerpoint/2010/main" val="28546312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ideology</a:t>
            </a:r>
            <a:endParaRPr lang="ar-IQ" dirty="0"/>
          </a:p>
        </p:txBody>
      </p:sp>
      <p:sp>
        <p:nvSpPr>
          <p:cNvPr id="3" name="Content Placeholder 2"/>
          <p:cNvSpPr>
            <a:spLocks noGrp="1"/>
          </p:cNvSpPr>
          <p:nvPr>
            <p:ph idx="1"/>
          </p:nvPr>
        </p:nvSpPr>
        <p:spPr>
          <a:xfrm>
            <a:off x="539552" y="1100628"/>
            <a:ext cx="8064896" cy="3624516"/>
          </a:xfrm>
        </p:spPr>
        <p:txBody>
          <a:bodyPr>
            <a:normAutofit/>
          </a:bodyPr>
          <a:lstStyle/>
          <a:p>
            <a:pPr algn="l" rtl="0"/>
            <a:r>
              <a:rPr lang="en-US" sz="2400" dirty="0">
                <a:solidFill>
                  <a:srgbClr val="0070C0"/>
                </a:solidFill>
              </a:rPr>
              <a:t>• that we should write for parents in a </a:t>
            </a:r>
            <a:r>
              <a:rPr lang="en-US" sz="2400">
                <a:solidFill>
                  <a:srgbClr val="0070C0"/>
                </a:solidFill>
              </a:rPr>
              <a:t>very different </a:t>
            </a:r>
            <a:r>
              <a:rPr lang="en-US" sz="2400" dirty="0">
                <a:solidFill>
                  <a:srgbClr val="0070C0"/>
                </a:solidFill>
              </a:rPr>
              <a:t>way than we write for trainee medical personnel;</a:t>
            </a:r>
          </a:p>
          <a:p>
            <a:pPr algn="l" rtl="0"/>
            <a:r>
              <a:rPr lang="en-US" sz="2400" dirty="0">
                <a:solidFill>
                  <a:srgbClr val="0070C0"/>
                </a:solidFill>
              </a:rPr>
              <a:t>- that it is important for the medical text to foresee the possible negative outcomes of </a:t>
            </a:r>
            <a:r>
              <a:rPr lang="en-US" sz="2400" dirty="0" err="1">
                <a:solidFill>
                  <a:srgbClr val="0070C0"/>
                </a:solidFill>
              </a:rPr>
              <a:t>behaviour</a:t>
            </a:r>
            <a:r>
              <a:rPr lang="en-US" sz="2400" dirty="0">
                <a:solidFill>
                  <a:srgbClr val="0070C0"/>
                </a:solidFill>
              </a:rPr>
              <a:t> (parents will injure the baby), while the magazine article foresees the positive outcomes (things will get better).</a:t>
            </a:r>
            <a:endParaRPr lang="ar-IQ" sz="2400" dirty="0">
              <a:solidFill>
                <a:srgbClr val="0070C0"/>
              </a:solidFill>
            </a:endParaRPr>
          </a:p>
        </p:txBody>
      </p:sp>
    </p:spTree>
    <p:extLst>
      <p:ext uri="{BB962C8B-B14F-4D97-AF65-F5344CB8AC3E}">
        <p14:creationId xmlns:p14="http://schemas.microsoft.com/office/powerpoint/2010/main" val="3780920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9F6FB"/>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95536" y="365760"/>
            <a:ext cx="7948364" cy="548640"/>
          </a:xfrm>
        </p:spPr>
        <p:txBody>
          <a:bodyPr/>
          <a:lstStyle/>
          <a:p>
            <a:r>
              <a:rPr lang="en-US" sz="3200" b="1" dirty="0">
                <a:solidFill>
                  <a:srgbClr val="7030A0"/>
                </a:solidFill>
                <a:cs typeface="Times New Roman" pitchFamily="18" charset="0"/>
              </a:rPr>
              <a:t>Systemic functional linguistics</a:t>
            </a:r>
            <a:endParaRPr lang="ar-IQ" sz="3200" b="1" dirty="0">
              <a:solidFill>
                <a:srgbClr val="7030A0"/>
              </a:solidFill>
              <a:cs typeface="Times New Roman" pitchFamily="18" charset="0"/>
            </a:endParaRPr>
          </a:p>
        </p:txBody>
      </p:sp>
      <p:sp>
        <p:nvSpPr>
          <p:cNvPr id="3" name="Content Placeholder 2"/>
          <p:cNvSpPr>
            <a:spLocks noGrp="1"/>
          </p:cNvSpPr>
          <p:nvPr>
            <p:ph idx="1"/>
          </p:nvPr>
        </p:nvSpPr>
        <p:spPr>
          <a:xfrm>
            <a:off x="395536" y="1100628"/>
            <a:ext cx="8424936" cy="3840540"/>
          </a:xfrm>
        </p:spPr>
        <p:txBody>
          <a:bodyPr>
            <a:normAutofit lnSpcReduction="10000"/>
          </a:bodyPr>
          <a:lstStyle/>
          <a:p>
            <a:pPr algn="just" rtl="0">
              <a:buFont typeface="Wingdings" pitchFamily="2" charset="2"/>
              <a:buChar char="q"/>
            </a:pPr>
            <a:r>
              <a:rPr lang="en-US" sz="2400" dirty="0">
                <a:solidFill>
                  <a:srgbClr val="002060"/>
                </a:solidFill>
              </a:rPr>
              <a:t>In the 20</a:t>
            </a:r>
            <a:r>
              <a:rPr lang="en-US" sz="2400" baseline="30000" dirty="0">
                <a:solidFill>
                  <a:srgbClr val="002060"/>
                </a:solidFill>
              </a:rPr>
              <a:t>th</a:t>
            </a:r>
            <a:r>
              <a:rPr lang="en-US" sz="2400" dirty="0">
                <a:solidFill>
                  <a:srgbClr val="002060"/>
                </a:solidFill>
              </a:rPr>
              <a:t> C, main focus of theorists was towards texts.</a:t>
            </a:r>
          </a:p>
          <a:p>
            <a:pPr algn="just" rtl="0">
              <a:buFont typeface="Wingdings" pitchFamily="2" charset="2"/>
              <a:buChar char="q"/>
            </a:pPr>
            <a:r>
              <a:rPr lang="en-US" sz="2400" dirty="0">
                <a:solidFill>
                  <a:srgbClr val="002060"/>
                </a:solidFill>
              </a:rPr>
              <a:t>How do texts work on us?</a:t>
            </a:r>
          </a:p>
          <a:p>
            <a:pPr algn="just" rtl="0">
              <a:buFont typeface="Wingdings" pitchFamily="2" charset="2"/>
              <a:buChar char="q"/>
            </a:pPr>
            <a:r>
              <a:rPr lang="en-US" sz="2400" dirty="0">
                <a:solidFill>
                  <a:srgbClr val="002060"/>
                </a:solidFill>
              </a:rPr>
              <a:t>How do we produce texts?</a:t>
            </a:r>
          </a:p>
          <a:p>
            <a:pPr algn="just" rtl="0">
              <a:buFont typeface="Wingdings" pitchFamily="2" charset="2"/>
              <a:buChar char="q"/>
            </a:pPr>
            <a:r>
              <a:rPr lang="en-US" sz="2400" dirty="0">
                <a:solidFill>
                  <a:srgbClr val="002060"/>
                </a:solidFill>
              </a:rPr>
              <a:t>How texts have different meaning to different readers?</a:t>
            </a:r>
          </a:p>
          <a:p>
            <a:pPr algn="just" rtl="0">
              <a:buFont typeface="Wingdings" pitchFamily="2" charset="2"/>
              <a:buChar char="q"/>
            </a:pPr>
            <a:r>
              <a:rPr lang="en-US" sz="2400" dirty="0">
                <a:solidFill>
                  <a:srgbClr val="002060"/>
                </a:solidFill>
              </a:rPr>
              <a:t>How do culture and texts interact?</a:t>
            </a:r>
          </a:p>
          <a:p>
            <a:pPr marL="0" indent="0" algn="just" rtl="0"/>
            <a:r>
              <a:rPr lang="en-US" sz="2400" u="sng" dirty="0">
                <a:solidFill>
                  <a:srgbClr val="FF0000"/>
                </a:solidFill>
              </a:rPr>
              <a:t>Literary theory </a:t>
            </a:r>
            <a:r>
              <a:rPr lang="en-US" sz="2400" dirty="0">
                <a:solidFill>
                  <a:srgbClr val="FF0000"/>
                </a:solidFill>
              </a:rPr>
              <a:t>and </a:t>
            </a:r>
            <a:r>
              <a:rPr lang="en-US" sz="2400" u="sng" dirty="0">
                <a:solidFill>
                  <a:srgbClr val="FF0000"/>
                </a:solidFill>
              </a:rPr>
              <a:t>cultural studies </a:t>
            </a:r>
            <a:r>
              <a:rPr lang="en-US" sz="2400" dirty="0">
                <a:solidFill>
                  <a:srgbClr val="FF0000"/>
                </a:solidFill>
              </a:rPr>
              <a:t>answered such questions </a:t>
            </a:r>
            <a:endParaRPr lang="ar-IQ" sz="2400" dirty="0">
              <a:solidFill>
                <a:srgbClr val="FF0000"/>
              </a:solidFill>
            </a:endParaRPr>
          </a:p>
        </p:txBody>
      </p:sp>
    </p:spTree>
    <p:extLst>
      <p:ext uri="{BB962C8B-B14F-4D97-AF65-F5344CB8AC3E}">
        <p14:creationId xmlns:p14="http://schemas.microsoft.com/office/powerpoint/2010/main" val="2730033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err="1">
                <a:solidFill>
                  <a:srgbClr val="7030A0"/>
                </a:solidFill>
              </a:rPr>
              <a:t>halliday</a:t>
            </a:r>
            <a:endParaRPr lang="ar-IQ" dirty="0">
              <a:solidFill>
                <a:srgbClr val="7030A0"/>
              </a:solidFill>
            </a:endParaRPr>
          </a:p>
        </p:txBody>
      </p:sp>
      <p:sp>
        <p:nvSpPr>
          <p:cNvPr id="3" name="Content Placeholder 2"/>
          <p:cNvSpPr>
            <a:spLocks noGrp="1"/>
          </p:cNvSpPr>
          <p:nvPr>
            <p:ph idx="1"/>
          </p:nvPr>
        </p:nvSpPr>
        <p:spPr/>
        <p:txBody>
          <a:bodyPr>
            <a:normAutofit/>
          </a:bodyPr>
          <a:lstStyle/>
          <a:p>
            <a:pPr algn="just" rtl="0">
              <a:buFont typeface="Wingdings" pitchFamily="2" charset="2"/>
              <a:buChar char="q"/>
            </a:pPr>
            <a:r>
              <a:rPr lang="en-US" sz="3200" dirty="0">
                <a:solidFill>
                  <a:srgbClr val="7030A0"/>
                </a:solidFill>
              </a:rPr>
              <a:t>SFL is a very useful descriptive and interpretive framework for viewing language as a strategic and meaning-making process.</a:t>
            </a:r>
          </a:p>
          <a:p>
            <a:pPr algn="just" rtl="0">
              <a:buFont typeface="Wingdings" pitchFamily="2" charset="2"/>
              <a:buChar char="q"/>
            </a:pPr>
            <a:r>
              <a:rPr lang="en-US" sz="3200" dirty="0">
                <a:solidFill>
                  <a:srgbClr val="7030A0"/>
                </a:solidFill>
              </a:rPr>
              <a:t>Development of detailed functional grammar of modern English.</a:t>
            </a:r>
            <a:endParaRPr lang="ar-IQ" sz="3200" dirty="0">
              <a:solidFill>
                <a:srgbClr val="7030A0"/>
              </a:solidFill>
            </a:endParaRPr>
          </a:p>
        </p:txBody>
      </p:sp>
    </p:spTree>
    <p:extLst>
      <p:ext uri="{BB962C8B-B14F-4D97-AF65-F5344CB8AC3E}">
        <p14:creationId xmlns:p14="http://schemas.microsoft.com/office/powerpoint/2010/main" val="3439683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dirty="0" err="1">
                <a:solidFill>
                  <a:srgbClr val="7030A0"/>
                </a:solidFill>
              </a:rPr>
              <a:t>Halliday’s</a:t>
            </a:r>
            <a:r>
              <a:rPr lang="en-US" dirty="0">
                <a:solidFill>
                  <a:srgbClr val="7030A0"/>
                </a:solidFill>
              </a:rPr>
              <a:t> </a:t>
            </a:r>
            <a:r>
              <a:rPr lang="en-US" dirty="0" err="1">
                <a:solidFill>
                  <a:srgbClr val="7030A0"/>
                </a:solidFill>
              </a:rPr>
              <a:t>metafunctional</a:t>
            </a:r>
            <a:r>
              <a:rPr lang="en-US" dirty="0">
                <a:solidFill>
                  <a:srgbClr val="7030A0"/>
                </a:solidFill>
              </a:rPr>
              <a:t> grammar</a:t>
            </a:r>
            <a:endParaRPr lang="ar-IQ" dirty="0">
              <a:solidFill>
                <a:srgbClr val="7030A0"/>
              </a:solidFill>
            </a:endParaRPr>
          </a:p>
        </p:txBody>
      </p:sp>
      <p:sp>
        <p:nvSpPr>
          <p:cNvPr id="3" name="Content Placeholder 2"/>
          <p:cNvSpPr>
            <a:spLocks noGrp="1"/>
          </p:cNvSpPr>
          <p:nvPr>
            <p:ph idx="1"/>
          </p:nvPr>
        </p:nvSpPr>
        <p:spPr/>
        <p:txBody>
          <a:bodyPr>
            <a:normAutofit/>
          </a:bodyPr>
          <a:lstStyle/>
          <a:p>
            <a:pPr algn="l" rtl="0">
              <a:buFont typeface="Wingdings" pitchFamily="2" charset="2"/>
              <a:buChar char="q"/>
            </a:pPr>
            <a:r>
              <a:rPr lang="en-US" sz="3200" dirty="0">
                <a:solidFill>
                  <a:srgbClr val="7030A0"/>
                </a:solidFill>
              </a:rPr>
              <a:t>Interpersonal.</a:t>
            </a:r>
          </a:p>
          <a:p>
            <a:pPr algn="l" rtl="0">
              <a:buFont typeface="Wingdings" pitchFamily="2" charset="2"/>
              <a:buChar char="q"/>
            </a:pPr>
            <a:r>
              <a:rPr lang="en-US" sz="3200" dirty="0">
                <a:solidFill>
                  <a:srgbClr val="7030A0"/>
                </a:solidFill>
              </a:rPr>
              <a:t>Ideational.</a:t>
            </a:r>
          </a:p>
          <a:p>
            <a:pPr algn="l" rtl="0">
              <a:buFont typeface="Wingdings" pitchFamily="2" charset="2"/>
              <a:buChar char="q"/>
            </a:pPr>
            <a:r>
              <a:rPr lang="en-US" sz="3200" dirty="0">
                <a:solidFill>
                  <a:srgbClr val="7030A0"/>
                </a:solidFill>
              </a:rPr>
              <a:t>Textual.</a:t>
            </a:r>
            <a:endParaRPr lang="ar-IQ" sz="3200" dirty="0">
              <a:solidFill>
                <a:srgbClr val="7030A0"/>
              </a:solidFill>
            </a:endParaRPr>
          </a:p>
        </p:txBody>
      </p:sp>
    </p:spTree>
    <p:extLst>
      <p:ext uri="{BB962C8B-B14F-4D97-AF65-F5344CB8AC3E}">
        <p14:creationId xmlns:p14="http://schemas.microsoft.com/office/powerpoint/2010/main" val="7792216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8280920" cy="1080120"/>
          </a:xfrm>
        </p:spPr>
        <p:txBody>
          <a:bodyPr/>
          <a:lstStyle/>
          <a:p>
            <a:pPr rtl="0"/>
            <a:r>
              <a:rPr lang="en-US" b="1" dirty="0" err="1">
                <a:solidFill>
                  <a:srgbClr val="002060"/>
                </a:solidFill>
              </a:rPr>
              <a:t>Halliday’s</a:t>
            </a:r>
            <a:r>
              <a:rPr lang="en-US" b="1" dirty="0">
                <a:solidFill>
                  <a:srgbClr val="002060"/>
                </a:solidFill>
              </a:rPr>
              <a:t> </a:t>
            </a:r>
            <a:r>
              <a:rPr lang="en-US" b="1" dirty="0" err="1">
                <a:solidFill>
                  <a:srgbClr val="002060"/>
                </a:solidFill>
              </a:rPr>
              <a:t>metafunctional</a:t>
            </a:r>
            <a:r>
              <a:rPr lang="en-US" b="1" dirty="0">
                <a:solidFill>
                  <a:srgbClr val="002060"/>
                </a:solidFill>
              </a:rPr>
              <a:t> grammar applications</a:t>
            </a:r>
            <a:endParaRPr lang="ar-IQ" b="1" dirty="0">
              <a:solidFill>
                <a:srgbClr val="002060"/>
              </a:solidFill>
            </a:endParaRPr>
          </a:p>
        </p:txBody>
      </p:sp>
      <p:sp>
        <p:nvSpPr>
          <p:cNvPr id="3" name="Content Placeholder 2"/>
          <p:cNvSpPr>
            <a:spLocks noGrp="1"/>
          </p:cNvSpPr>
          <p:nvPr>
            <p:ph idx="1"/>
          </p:nvPr>
        </p:nvSpPr>
        <p:spPr>
          <a:xfrm>
            <a:off x="179512" y="1196752"/>
            <a:ext cx="8568952" cy="4248472"/>
          </a:xfrm>
        </p:spPr>
        <p:txBody>
          <a:bodyPr>
            <a:noAutofit/>
          </a:bodyPr>
          <a:lstStyle/>
          <a:p>
            <a:pPr algn="just" rtl="0">
              <a:buFont typeface="Wingdings" pitchFamily="2" charset="2"/>
              <a:buChar char="q"/>
            </a:pPr>
            <a:r>
              <a:rPr lang="en-US" sz="2200" dirty="0">
                <a:solidFill>
                  <a:srgbClr val="7030A0"/>
                </a:solidFill>
                <a:latin typeface="+mj-lt"/>
              </a:rPr>
              <a:t>Theoretical ('to understand the nature and functions of language'), </a:t>
            </a:r>
          </a:p>
          <a:p>
            <a:pPr algn="just" rtl="0">
              <a:buFont typeface="Wingdings" pitchFamily="2" charset="2"/>
              <a:buChar char="q"/>
            </a:pPr>
            <a:r>
              <a:rPr lang="en-US" sz="2200" dirty="0">
                <a:solidFill>
                  <a:srgbClr val="7030A0"/>
                </a:solidFill>
                <a:latin typeface="+mj-lt"/>
              </a:rPr>
              <a:t>Historical ('to understand how languages evolve through time'), </a:t>
            </a:r>
          </a:p>
          <a:p>
            <a:pPr algn="just" rtl="0">
              <a:buFont typeface="Wingdings" pitchFamily="2" charset="2"/>
              <a:buChar char="q"/>
            </a:pPr>
            <a:r>
              <a:rPr lang="en-US" sz="2200" dirty="0">
                <a:solidFill>
                  <a:srgbClr val="7030A0"/>
                </a:solidFill>
                <a:latin typeface="+mj-lt"/>
              </a:rPr>
              <a:t>Developmental ('to understand how a child develops language, and how language may have evolved in the human species"), and</a:t>
            </a:r>
          </a:p>
          <a:p>
            <a:pPr algn="just" rtl="0">
              <a:buFont typeface="Wingdings" pitchFamily="2" charset="2"/>
              <a:buChar char="q"/>
            </a:pPr>
            <a:r>
              <a:rPr lang="en-US" sz="2200" dirty="0">
                <a:solidFill>
                  <a:srgbClr val="7030A0"/>
                </a:solidFill>
                <a:latin typeface="+mj-lt"/>
              </a:rPr>
              <a:t>Educational ('to help people learn their mother tongue . . . foreign languages', etc.).</a:t>
            </a:r>
          </a:p>
          <a:p>
            <a:pPr algn="just" rtl="0"/>
            <a:r>
              <a:rPr lang="en-US" sz="2200" dirty="0">
                <a:solidFill>
                  <a:srgbClr val="7030A0"/>
                </a:solidFill>
                <a:latin typeface="+mj-lt"/>
              </a:rPr>
              <a:t>Underlying all these very varied applications is a common focus on the analysis of authentic products of social interaction (texts), considered in relation to the cultural and social context in which they are negotiated.</a:t>
            </a:r>
            <a:endParaRPr lang="ar-IQ" sz="2200" dirty="0">
              <a:solidFill>
                <a:srgbClr val="7030A0"/>
              </a:solidFill>
              <a:latin typeface="+mj-lt"/>
            </a:endParaRPr>
          </a:p>
        </p:txBody>
      </p:sp>
    </p:spTree>
    <p:extLst>
      <p:ext uri="{BB962C8B-B14F-4D97-AF65-F5344CB8AC3E}">
        <p14:creationId xmlns:p14="http://schemas.microsoft.com/office/powerpoint/2010/main" val="468318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76672"/>
            <a:ext cx="8136904" cy="4203805"/>
          </a:xfrm>
          <a:ln w="60325">
            <a:solidFill>
              <a:schemeClr val="tx1"/>
            </a:solidFill>
          </a:ln>
        </p:spPr>
        <p:txBody>
          <a:bodyPr>
            <a:normAutofit/>
          </a:bodyPr>
          <a:lstStyle/>
          <a:p>
            <a:pPr algn="just" rtl="0"/>
            <a:r>
              <a:rPr lang="en-US" sz="2800" dirty="0">
                <a:solidFill>
                  <a:srgbClr val="002060"/>
                </a:solidFill>
              </a:rPr>
              <a:t>“The aim has been to construct a grammar for </a:t>
            </a:r>
            <a:r>
              <a:rPr lang="ar-IQ" sz="2800" dirty="0">
                <a:solidFill>
                  <a:srgbClr val="002060"/>
                </a:solidFill>
              </a:rPr>
              <a:t> </a:t>
            </a:r>
            <a:r>
              <a:rPr lang="en-US" sz="2800" dirty="0">
                <a:solidFill>
                  <a:srgbClr val="002060"/>
                </a:solidFill>
              </a:rPr>
              <a:t>purposes of text analysis: one that would take it possible to say sensible and useful things about any text, spoken or written, in modern English”. </a:t>
            </a:r>
          </a:p>
          <a:p>
            <a:pPr algn="l" rtl="0"/>
            <a:endParaRPr lang="en-US" sz="2800" dirty="0">
              <a:solidFill>
                <a:srgbClr val="002060"/>
              </a:solidFill>
            </a:endParaRPr>
          </a:p>
          <a:p>
            <a:pPr algn="l" rtl="0"/>
            <a:r>
              <a:rPr lang="en-US" sz="2800" dirty="0">
                <a:solidFill>
                  <a:srgbClr val="002060"/>
                </a:solidFill>
              </a:rPr>
              <a:t>                                               (</a:t>
            </a:r>
            <a:r>
              <a:rPr lang="en-US" sz="2800" dirty="0" err="1">
                <a:solidFill>
                  <a:srgbClr val="002060"/>
                </a:solidFill>
              </a:rPr>
              <a:t>Halliday</a:t>
            </a:r>
            <a:r>
              <a:rPr lang="en-US" sz="2800" dirty="0">
                <a:solidFill>
                  <a:srgbClr val="002060"/>
                </a:solidFill>
              </a:rPr>
              <a:t> 1994: xv)</a:t>
            </a:r>
            <a:endParaRPr lang="ar-IQ" sz="2800" dirty="0">
              <a:solidFill>
                <a:srgbClr val="002060"/>
              </a:solidFill>
            </a:endParaRPr>
          </a:p>
        </p:txBody>
      </p:sp>
    </p:spTree>
    <p:extLst>
      <p:ext uri="{BB962C8B-B14F-4D97-AF65-F5344CB8AC3E}">
        <p14:creationId xmlns:p14="http://schemas.microsoft.com/office/powerpoint/2010/main" val="1915297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332656"/>
            <a:ext cx="8568952" cy="4824536"/>
          </a:xfrm>
        </p:spPr>
        <p:txBody>
          <a:bodyPr>
            <a:noAutofit/>
          </a:bodyPr>
          <a:lstStyle/>
          <a:p>
            <a:pPr algn="just" rtl="0"/>
            <a:r>
              <a:rPr lang="en-US" sz="2800" dirty="0">
                <a:solidFill>
                  <a:schemeClr val="bg2">
                    <a:lumMod val="10000"/>
                  </a:schemeClr>
                </a:solidFill>
                <a:latin typeface="Arial Black" pitchFamily="34" charset="0"/>
              </a:rPr>
              <a:t>Systemic linguists advanced four main theoretical claims about language:</a:t>
            </a:r>
          </a:p>
          <a:p>
            <a:pPr algn="just" rtl="0"/>
            <a:r>
              <a:rPr lang="en-US" sz="2800" dirty="0">
                <a:solidFill>
                  <a:srgbClr val="002060"/>
                </a:solidFill>
              </a:rPr>
              <a:t>1. language use is functional</a:t>
            </a:r>
          </a:p>
          <a:p>
            <a:pPr algn="just" rtl="0"/>
            <a:r>
              <a:rPr lang="en-US" sz="2800" dirty="0">
                <a:solidFill>
                  <a:srgbClr val="002060"/>
                </a:solidFill>
              </a:rPr>
              <a:t>2. its function is to make meanings</a:t>
            </a:r>
          </a:p>
          <a:p>
            <a:pPr algn="just" rtl="0"/>
            <a:r>
              <a:rPr lang="en-US" sz="2800" dirty="0">
                <a:solidFill>
                  <a:srgbClr val="002060"/>
                </a:solidFill>
              </a:rPr>
              <a:t>3. these meanings are influenced by the social and cultural context in which they are exchanged</a:t>
            </a:r>
          </a:p>
          <a:p>
            <a:pPr algn="just" rtl="0"/>
            <a:r>
              <a:rPr lang="en-US" sz="2800" dirty="0">
                <a:solidFill>
                  <a:srgbClr val="002060"/>
                </a:solidFill>
              </a:rPr>
              <a:t>4. the process of using language is a </a:t>
            </a:r>
            <a:r>
              <a:rPr lang="en-US" sz="2800" i="1" dirty="0">
                <a:solidFill>
                  <a:srgbClr val="002060"/>
                </a:solidFill>
              </a:rPr>
              <a:t>semiotic </a:t>
            </a:r>
            <a:r>
              <a:rPr lang="en-US" sz="2800" dirty="0">
                <a:solidFill>
                  <a:srgbClr val="002060"/>
                </a:solidFill>
              </a:rPr>
              <a:t>process, a process of making meanings by choosing.</a:t>
            </a:r>
            <a:endParaRPr lang="ar-IQ" sz="2800" dirty="0">
              <a:solidFill>
                <a:srgbClr val="002060"/>
              </a:solidFill>
            </a:endParaRPr>
          </a:p>
        </p:txBody>
      </p:sp>
    </p:spTree>
    <p:extLst>
      <p:ext uri="{BB962C8B-B14F-4D97-AF65-F5344CB8AC3E}">
        <p14:creationId xmlns:p14="http://schemas.microsoft.com/office/powerpoint/2010/main" val="25731651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65760"/>
            <a:ext cx="8352928" cy="548640"/>
          </a:xfrm>
        </p:spPr>
        <p:txBody>
          <a:bodyPr/>
          <a:lstStyle/>
          <a:p>
            <a:r>
              <a:rPr lang="en-US" b="1" dirty="0">
                <a:solidFill>
                  <a:srgbClr val="002060"/>
                </a:solidFill>
              </a:rPr>
              <a:t>A functional-semantic approach to language</a:t>
            </a:r>
            <a:endParaRPr lang="ar-IQ" dirty="0">
              <a:solidFill>
                <a:srgbClr val="002060"/>
              </a:solidFill>
            </a:endParaRPr>
          </a:p>
        </p:txBody>
      </p:sp>
      <p:sp>
        <p:nvSpPr>
          <p:cNvPr id="3" name="Content Placeholder 2"/>
          <p:cNvSpPr>
            <a:spLocks noGrp="1"/>
          </p:cNvSpPr>
          <p:nvPr>
            <p:ph idx="1"/>
          </p:nvPr>
        </p:nvSpPr>
        <p:spPr>
          <a:xfrm>
            <a:off x="395536" y="1100628"/>
            <a:ext cx="7948364" cy="3579849"/>
          </a:xfrm>
        </p:spPr>
        <p:txBody>
          <a:bodyPr>
            <a:normAutofit/>
          </a:bodyPr>
          <a:lstStyle/>
          <a:p>
            <a:pPr algn="just" rtl="0"/>
            <a:r>
              <a:rPr lang="en-US" sz="2800" dirty="0">
                <a:solidFill>
                  <a:schemeClr val="accent6">
                    <a:lumMod val="75000"/>
                  </a:schemeClr>
                </a:solidFill>
              </a:rPr>
              <a:t>1. Because it asks functional questions about language: </a:t>
            </a:r>
            <a:r>
              <a:rPr lang="en-US" sz="2800" dirty="0" err="1">
                <a:solidFill>
                  <a:schemeClr val="accent6">
                    <a:lumMod val="75000"/>
                  </a:schemeClr>
                </a:solidFill>
              </a:rPr>
              <a:t>systemicists</a:t>
            </a:r>
            <a:r>
              <a:rPr lang="en-US" sz="2800" dirty="0">
                <a:solidFill>
                  <a:schemeClr val="accent6">
                    <a:lumMod val="75000"/>
                  </a:schemeClr>
                </a:solidFill>
              </a:rPr>
              <a:t> ask how do people use language?</a:t>
            </a:r>
          </a:p>
          <a:p>
            <a:pPr algn="just" rtl="0"/>
            <a:r>
              <a:rPr lang="en-US" sz="2800" dirty="0">
                <a:solidFill>
                  <a:schemeClr val="accent6">
                    <a:lumMod val="75000"/>
                  </a:schemeClr>
                </a:solidFill>
              </a:rPr>
              <a:t>2. Because it interprets the linguistic system functionally: </a:t>
            </a:r>
            <a:r>
              <a:rPr lang="en-US" sz="2800" dirty="0" err="1">
                <a:solidFill>
                  <a:schemeClr val="accent6">
                    <a:lumMod val="75000"/>
                  </a:schemeClr>
                </a:solidFill>
              </a:rPr>
              <a:t>systemicists</a:t>
            </a:r>
            <a:r>
              <a:rPr lang="en-US" sz="2800" dirty="0">
                <a:solidFill>
                  <a:schemeClr val="accent6">
                    <a:lumMod val="75000"/>
                  </a:schemeClr>
                </a:solidFill>
              </a:rPr>
              <a:t> ask how is language structured for use?</a:t>
            </a:r>
            <a:endParaRPr lang="ar-IQ" sz="2800" dirty="0">
              <a:solidFill>
                <a:schemeClr val="accent6">
                  <a:lumMod val="75000"/>
                </a:schemeClr>
              </a:solidFill>
            </a:endParaRPr>
          </a:p>
        </p:txBody>
      </p:sp>
    </p:spTree>
    <p:extLst>
      <p:ext uri="{BB962C8B-B14F-4D97-AF65-F5344CB8AC3E}">
        <p14:creationId xmlns:p14="http://schemas.microsoft.com/office/powerpoint/2010/main" val="32800858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837</TotalTime>
  <Words>1671</Words>
  <Application>Microsoft Office PowerPoint</Application>
  <PresentationFormat>On-screen Show (4:3)</PresentationFormat>
  <Paragraphs>92</Paragraphs>
  <Slides>25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Arial Black</vt:lpstr>
      <vt:lpstr>Franklin Gothic Book</vt:lpstr>
      <vt:lpstr>Franklin Gothic Medium</vt:lpstr>
      <vt:lpstr>Times New Roman</vt:lpstr>
      <vt:lpstr>Wingdings</vt:lpstr>
      <vt:lpstr>Angles</vt:lpstr>
      <vt:lpstr>Systemic functional linguistics</vt:lpstr>
      <vt:lpstr>introduction</vt:lpstr>
      <vt:lpstr>Systemic functional linguistics</vt:lpstr>
      <vt:lpstr>halliday</vt:lpstr>
      <vt:lpstr>Halliday’s metafunctional grammar</vt:lpstr>
      <vt:lpstr>Halliday’s metafunctional grammar applications</vt:lpstr>
      <vt:lpstr>PowerPoint Presentation</vt:lpstr>
      <vt:lpstr>PowerPoint Presentation</vt:lpstr>
      <vt:lpstr>A functional-semantic approach to language</vt:lpstr>
      <vt:lpstr>PowerPoint Presentation</vt:lpstr>
      <vt:lpstr>PowerPoint Presentation</vt:lpstr>
      <vt:lpstr>How do people use language?</vt:lpstr>
      <vt:lpstr>Crying baby (1)</vt:lpstr>
      <vt:lpstr>Analysis</vt:lpstr>
      <vt:lpstr>examples</vt:lpstr>
      <vt:lpstr>PowerPoint Presentation</vt:lpstr>
      <vt:lpstr>Text 2</vt:lpstr>
      <vt:lpstr>Text 3</vt:lpstr>
      <vt:lpstr>analysis</vt:lpstr>
      <vt:lpstr>Context in text</vt:lpstr>
      <vt:lpstr>context</vt:lpstr>
      <vt:lpstr>Register, genre and ideology in sfl</vt:lpstr>
      <vt:lpstr>Genre</vt:lpstr>
      <vt:lpstr>ideology</vt:lpstr>
      <vt:lpstr>ideology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Systemic funct</dc:title>
  <dc:creator>name</dc:creator>
  <cp:lastModifiedBy>ahmed qadoury</cp:lastModifiedBy>
  <cp:revision>26</cp:revision>
  <dcterms:created xsi:type="dcterms:W3CDTF">2021-04-17T19:56:55Z</dcterms:created>
  <dcterms:modified xsi:type="dcterms:W3CDTF">2021-05-26T19:43:43Z</dcterms:modified>
</cp:coreProperties>
</file>