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D3A3B-13BF-482E-95F4-5BC0DAC3C0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F203E7B-22E1-4887-AF98-89A86B7851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0A59512-1F79-42FD-AF64-C2CB8B1E3156}"/>
              </a:ext>
            </a:extLst>
          </p:cNvPr>
          <p:cNvSpPr>
            <a:spLocks noGrp="1"/>
          </p:cNvSpPr>
          <p:nvPr>
            <p:ph type="dt" sz="half" idx="10"/>
          </p:nvPr>
        </p:nvSpPr>
        <p:spPr/>
        <p:txBody>
          <a:bodyPr/>
          <a:lstStyle/>
          <a:p>
            <a:fld id="{E3B5726E-BD95-4AC4-B63E-103C43C790C0}" type="datetimeFigureOut">
              <a:rPr lang="en-US" smtClean="0"/>
              <a:t>5/26/2021</a:t>
            </a:fld>
            <a:endParaRPr lang="en-US"/>
          </a:p>
        </p:txBody>
      </p:sp>
      <p:sp>
        <p:nvSpPr>
          <p:cNvPr id="5" name="Footer Placeholder 4">
            <a:extLst>
              <a:ext uri="{FF2B5EF4-FFF2-40B4-BE49-F238E27FC236}">
                <a16:creationId xmlns:a16="http://schemas.microsoft.com/office/drawing/2014/main" id="{B8647F79-F7F2-48DC-9D0A-AAB5ABA56B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D7E5FA-0AD3-46BA-8BEB-75930CCBE3BA}"/>
              </a:ext>
            </a:extLst>
          </p:cNvPr>
          <p:cNvSpPr>
            <a:spLocks noGrp="1"/>
          </p:cNvSpPr>
          <p:nvPr>
            <p:ph type="sldNum" sz="quarter" idx="12"/>
          </p:nvPr>
        </p:nvSpPr>
        <p:spPr/>
        <p:txBody>
          <a:bodyPr/>
          <a:lstStyle/>
          <a:p>
            <a:fld id="{C5AE84D5-9225-4BE6-8CF1-DB63DD45236A}" type="slidenum">
              <a:rPr lang="en-US" smtClean="0"/>
              <a:t>‹#›</a:t>
            </a:fld>
            <a:endParaRPr lang="en-US"/>
          </a:p>
        </p:txBody>
      </p:sp>
    </p:spTree>
    <p:extLst>
      <p:ext uri="{BB962C8B-B14F-4D97-AF65-F5344CB8AC3E}">
        <p14:creationId xmlns:p14="http://schemas.microsoft.com/office/powerpoint/2010/main" val="1981118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18BF3-CD56-42F7-A2BC-851FFBD5036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B2C3870-6DDD-4FE2-BF9D-A8DA5C96C8D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49EB05-8EA5-4DBB-953E-DAC113B17A27}"/>
              </a:ext>
            </a:extLst>
          </p:cNvPr>
          <p:cNvSpPr>
            <a:spLocks noGrp="1"/>
          </p:cNvSpPr>
          <p:nvPr>
            <p:ph type="dt" sz="half" idx="10"/>
          </p:nvPr>
        </p:nvSpPr>
        <p:spPr/>
        <p:txBody>
          <a:bodyPr/>
          <a:lstStyle/>
          <a:p>
            <a:fld id="{E3B5726E-BD95-4AC4-B63E-103C43C790C0}" type="datetimeFigureOut">
              <a:rPr lang="en-US" smtClean="0"/>
              <a:t>5/26/2021</a:t>
            </a:fld>
            <a:endParaRPr lang="en-US"/>
          </a:p>
        </p:txBody>
      </p:sp>
      <p:sp>
        <p:nvSpPr>
          <p:cNvPr id="5" name="Footer Placeholder 4">
            <a:extLst>
              <a:ext uri="{FF2B5EF4-FFF2-40B4-BE49-F238E27FC236}">
                <a16:creationId xmlns:a16="http://schemas.microsoft.com/office/drawing/2014/main" id="{201F9CB9-9C6C-4307-8210-FB1FACB164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9C5885-6DF5-407A-9D12-C9394BE223FF}"/>
              </a:ext>
            </a:extLst>
          </p:cNvPr>
          <p:cNvSpPr>
            <a:spLocks noGrp="1"/>
          </p:cNvSpPr>
          <p:nvPr>
            <p:ph type="sldNum" sz="quarter" idx="12"/>
          </p:nvPr>
        </p:nvSpPr>
        <p:spPr/>
        <p:txBody>
          <a:bodyPr/>
          <a:lstStyle/>
          <a:p>
            <a:fld id="{C5AE84D5-9225-4BE6-8CF1-DB63DD45236A}" type="slidenum">
              <a:rPr lang="en-US" smtClean="0"/>
              <a:t>‹#›</a:t>
            </a:fld>
            <a:endParaRPr lang="en-US"/>
          </a:p>
        </p:txBody>
      </p:sp>
    </p:spTree>
    <p:extLst>
      <p:ext uri="{BB962C8B-B14F-4D97-AF65-F5344CB8AC3E}">
        <p14:creationId xmlns:p14="http://schemas.microsoft.com/office/powerpoint/2010/main" val="2246798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06EA47-0658-47B5-BD96-CCFCCA21890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3C31A11-F9E0-44EF-93E8-8D800CE46AD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85BC8E-F931-4770-A094-D08AE1E05B73}"/>
              </a:ext>
            </a:extLst>
          </p:cNvPr>
          <p:cNvSpPr>
            <a:spLocks noGrp="1"/>
          </p:cNvSpPr>
          <p:nvPr>
            <p:ph type="dt" sz="half" idx="10"/>
          </p:nvPr>
        </p:nvSpPr>
        <p:spPr/>
        <p:txBody>
          <a:bodyPr/>
          <a:lstStyle/>
          <a:p>
            <a:fld id="{E3B5726E-BD95-4AC4-B63E-103C43C790C0}" type="datetimeFigureOut">
              <a:rPr lang="en-US" smtClean="0"/>
              <a:t>5/26/2021</a:t>
            </a:fld>
            <a:endParaRPr lang="en-US"/>
          </a:p>
        </p:txBody>
      </p:sp>
      <p:sp>
        <p:nvSpPr>
          <p:cNvPr id="5" name="Footer Placeholder 4">
            <a:extLst>
              <a:ext uri="{FF2B5EF4-FFF2-40B4-BE49-F238E27FC236}">
                <a16:creationId xmlns:a16="http://schemas.microsoft.com/office/drawing/2014/main" id="{7CD6A542-FBD0-4EDB-89F7-2D48D6C50F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808FC5-80F1-4103-8DB4-B245649F9988}"/>
              </a:ext>
            </a:extLst>
          </p:cNvPr>
          <p:cNvSpPr>
            <a:spLocks noGrp="1"/>
          </p:cNvSpPr>
          <p:nvPr>
            <p:ph type="sldNum" sz="quarter" idx="12"/>
          </p:nvPr>
        </p:nvSpPr>
        <p:spPr/>
        <p:txBody>
          <a:bodyPr/>
          <a:lstStyle/>
          <a:p>
            <a:fld id="{C5AE84D5-9225-4BE6-8CF1-DB63DD45236A}" type="slidenum">
              <a:rPr lang="en-US" smtClean="0"/>
              <a:t>‹#›</a:t>
            </a:fld>
            <a:endParaRPr lang="en-US"/>
          </a:p>
        </p:txBody>
      </p:sp>
    </p:spTree>
    <p:extLst>
      <p:ext uri="{BB962C8B-B14F-4D97-AF65-F5344CB8AC3E}">
        <p14:creationId xmlns:p14="http://schemas.microsoft.com/office/powerpoint/2010/main" val="663253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53316-2253-412E-814D-78F8CB4BFB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3A7BD2-D9E2-45C9-86E3-24CB4640F74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BA4AF9-B7C3-404A-86C8-50B1456D9C5D}"/>
              </a:ext>
            </a:extLst>
          </p:cNvPr>
          <p:cNvSpPr>
            <a:spLocks noGrp="1"/>
          </p:cNvSpPr>
          <p:nvPr>
            <p:ph type="dt" sz="half" idx="10"/>
          </p:nvPr>
        </p:nvSpPr>
        <p:spPr/>
        <p:txBody>
          <a:bodyPr/>
          <a:lstStyle/>
          <a:p>
            <a:fld id="{E3B5726E-BD95-4AC4-B63E-103C43C790C0}" type="datetimeFigureOut">
              <a:rPr lang="en-US" smtClean="0"/>
              <a:t>5/26/2021</a:t>
            </a:fld>
            <a:endParaRPr lang="en-US"/>
          </a:p>
        </p:txBody>
      </p:sp>
      <p:sp>
        <p:nvSpPr>
          <p:cNvPr id="5" name="Footer Placeholder 4">
            <a:extLst>
              <a:ext uri="{FF2B5EF4-FFF2-40B4-BE49-F238E27FC236}">
                <a16:creationId xmlns:a16="http://schemas.microsoft.com/office/drawing/2014/main" id="{734D0A93-6F19-4BC8-8F9F-F1FAD785E7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01698B-7F55-45DD-8F06-5D4C214A9D3E}"/>
              </a:ext>
            </a:extLst>
          </p:cNvPr>
          <p:cNvSpPr>
            <a:spLocks noGrp="1"/>
          </p:cNvSpPr>
          <p:nvPr>
            <p:ph type="sldNum" sz="quarter" idx="12"/>
          </p:nvPr>
        </p:nvSpPr>
        <p:spPr/>
        <p:txBody>
          <a:bodyPr/>
          <a:lstStyle/>
          <a:p>
            <a:fld id="{C5AE84D5-9225-4BE6-8CF1-DB63DD45236A}" type="slidenum">
              <a:rPr lang="en-US" smtClean="0"/>
              <a:t>‹#›</a:t>
            </a:fld>
            <a:endParaRPr lang="en-US"/>
          </a:p>
        </p:txBody>
      </p:sp>
    </p:spTree>
    <p:extLst>
      <p:ext uri="{BB962C8B-B14F-4D97-AF65-F5344CB8AC3E}">
        <p14:creationId xmlns:p14="http://schemas.microsoft.com/office/powerpoint/2010/main" val="795742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7ECEA-52A4-4895-88A5-347B31B9C1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8D6B34-1261-4737-AB5A-F4148E6E47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E062353-6ED9-4030-811D-0E3FBEFCBB15}"/>
              </a:ext>
            </a:extLst>
          </p:cNvPr>
          <p:cNvSpPr>
            <a:spLocks noGrp="1"/>
          </p:cNvSpPr>
          <p:nvPr>
            <p:ph type="dt" sz="half" idx="10"/>
          </p:nvPr>
        </p:nvSpPr>
        <p:spPr/>
        <p:txBody>
          <a:bodyPr/>
          <a:lstStyle/>
          <a:p>
            <a:fld id="{E3B5726E-BD95-4AC4-B63E-103C43C790C0}" type="datetimeFigureOut">
              <a:rPr lang="en-US" smtClean="0"/>
              <a:t>5/26/2021</a:t>
            </a:fld>
            <a:endParaRPr lang="en-US"/>
          </a:p>
        </p:txBody>
      </p:sp>
      <p:sp>
        <p:nvSpPr>
          <p:cNvPr id="5" name="Footer Placeholder 4">
            <a:extLst>
              <a:ext uri="{FF2B5EF4-FFF2-40B4-BE49-F238E27FC236}">
                <a16:creationId xmlns:a16="http://schemas.microsoft.com/office/drawing/2014/main" id="{E8338DB5-16E4-452D-8E6A-BE7FC997C1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70C689-89F0-4746-90D1-274980216053}"/>
              </a:ext>
            </a:extLst>
          </p:cNvPr>
          <p:cNvSpPr>
            <a:spLocks noGrp="1"/>
          </p:cNvSpPr>
          <p:nvPr>
            <p:ph type="sldNum" sz="quarter" idx="12"/>
          </p:nvPr>
        </p:nvSpPr>
        <p:spPr/>
        <p:txBody>
          <a:bodyPr/>
          <a:lstStyle/>
          <a:p>
            <a:fld id="{C5AE84D5-9225-4BE6-8CF1-DB63DD45236A}" type="slidenum">
              <a:rPr lang="en-US" smtClean="0"/>
              <a:t>‹#›</a:t>
            </a:fld>
            <a:endParaRPr lang="en-US"/>
          </a:p>
        </p:txBody>
      </p:sp>
    </p:spTree>
    <p:extLst>
      <p:ext uri="{BB962C8B-B14F-4D97-AF65-F5344CB8AC3E}">
        <p14:creationId xmlns:p14="http://schemas.microsoft.com/office/powerpoint/2010/main" val="224714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68E04-574F-4B90-ABA9-833DB7C37B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C61EDE-5987-40BA-B201-193697F9F65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1687E42-2B24-496A-86FE-4E7DA2A22F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16B2A3-FFC5-4EC0-9A97-D86143574D70}"/>
              </a:ext>
            </a:extLst>
          </p:cNvPr>
          <p:cNvSpPr>
            <a:spLocks noGrp="1"/>
          </p:cNvSpPr>
          <p:nvPr>
            <p:ph type="dt" sz="half" idx="10"/>
          </p:nvPr>
        </p:nvSpPr>
        <p:spPr/>
        <p:txBody>
          <a:bodyPr/>
          <a:lstStyle/>
          <a:p>
            <a:fld id="{E3B5726E-BD95-4AC4-B63E-103C43C790C0}" type="datetimeFigureOut">
              <a:rPr lang="en-US" smtClean="0"/>
              <a:t>5/26/2021</a:t>
            </a:fld>
            <a:endParaRPr lang="en-US"/>
          </a:p>
        </p:txBody>
      </p:sp>
      <p:sp>
        <p:nvSpPr>
          <p:cNvPr id="6" name="Footer Placeholder 5">
            <a:extLst>
              <a:ext uri="{FF2B5EF4-FFF2-40B4-BE49-F238E27FC236}">
                <a16:creationId xmlns:a16="http://schemas.microsoft.com/office/drawing/2014/main" id="{B4F50AC9-6F1C-4B1C-8FEB-9A078FAAB2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C8B09C-5368-4F2B-B246-23D0BCAFAD94}"/>
              </a:ext>
            </a:extLst>
          </p:cNvPr>
          <p:cNvSpPr>
            <a:spLocks noGrp="1"/>
          </p:cNvSpPr>
          <p:nvPr>
            <p:ph type="sldNum" sz="quarter" idx="12"/>
          </p:nvPr>
        </p:nvSpPr>
        <p:spPr/>
        <p:txBody>
          <a:bodyPr/>
          <a:lstStyle/>
          <a:p>
            <a:fld id="{C5AE84D5-9225-4BE6-8CF1-DB63DD45236A}" type="slidenum">
              <a:rPr lang="en-US" smtClean="0"/>
              <a:t>‹#›</a:t>
            </a:fld>
            <a:endParaRPr lang="en-US"/>
          </a:p>
        </p:txBody>
      </p:sp>
    </p:spTree>
    <p:extLst>
      <p:ext uri="{BB962C8B-B14F-4D97-AF65-F5344CB8AC3E}">
        <p14:creationId xmlns:p14="http://schemas.microsoft.com/office/powerpoint/2010/main" val="1887340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02ED9-5938-4FC7-80F7-1563EA0E4EE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9D0C25F-101E-4670-8242-EEBBD7DFA9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CB1E4E-6697-469D-82FD-B7E1410C3D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5099B9E-C68E-4543-A191-46F1EED983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F87F59-15C9-4727-89FD-4CCEAA9D94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0E5EBB6-D1A4-4EF0-B99F-106D03F20022}"/>
              </a:ext>
            </a:extLst>
          </p:cNvPr>
          <p:cNvSpPr>
            <a:spLocks noGrp="1"/>
          </p:cNvSpPr>
          <p:nvPr>
            <p:ph type="dt" sz="half" idx="10"/>
          </p:nvPr>
        </p:nvSpPr>
        <p:spPr/>
        <p:txBody>
          <a:bodyPr/>
          <a:lstStyle/>
          <a:p>
            <a:fld id="{E3B5726E-BD95-4AC4-B63E-103C43C790C0}" type="datetimeFigureOut">
              <a:rPr lang="en-US" smtClean="0"/>
              <a:t>5/26/2021</a:t>
            </a:fld>
            <a:endParaRPr lang="en-US"/>
          </a:p>
        </p:txBody>
      </p:sp>
      <p:sp>
        <p:nvSpPr>
          <p:cNvPr id="8" name="Footer Placeholder 7">
            <a:extLst>
              <a:ext uri="{FF2B5EF4-FFF2-40B4-BE49-F238E27FC236}">
                <a16:creationId xmlns:a16="http://schemas.microsoft.com/office/drawing/2014/main" id="{FE960E9C-D5F4-486C-8A9D-23EF6818B86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A1D11CC-3CF4-47E9-8AF2-78EE2F07E663}"/>
              </a:ext>
            </a:extLst>
          </p:cNvPr>
          <p:cNvSpPr>
            <a:spLocks noGrp="1"/>
          </p:cNvSpPr>
          <p:nvPr>
            <p:ph type="sldNum" sz="quarter" idx="12"/>
          </p:nvPr>
        </p:nvSpPr>
        <p:spPr/>
        <p:txBody>
          <a:bodyPr/>
          <a:lstStyle/>
          <a:p>
            <a:fld id="{C5AE84D5-9225-4BE6-8CF1-DB63DD45236A}" type="slidenum">
              <a:rPr lang="en-US" smtClean="0"/>
              <a:t>‹#›</a:t>
            </a:fld>
            <a:endParaRPr lang="en-US"/>
          </a:p>
        </p:txBody>
      </p:sp>
    </p:spTree>
    <p:extLst>
      <p:ext uri="{BB962C8B-B14F-4D97-AF65-F5344CB8AC3E}">
        <p14:creationId xmlns:p14="http://schemas.microsoft.com/office/powerpoint/2010/main" val="3833035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E3230-467C-4088-99D5-55B322679B0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23CF4C2-8095-46C1-8D1F-DC013F16DFA9}"/>
              </a:ext>
            </a:extLst>
          </p:cNvPr>
          <p:cNvSpPr>
            <a:spLocks noGrp="1"/>
          </p:cNvSpPr>
          <p:nvPr>
            <p:ph type="dt" sz="half" idx="10"/>
          </p:nvPr>
        </p:nvSpPr>
        <p:spPr/>
        <p:txBody>
          <a:bodyPr/>
          <a:lstStyle/>
          <a:p>
            <a:fld id="{E3B5726E-BD95-4AC4-B63E-103C43C790C0}" type="datetimeFigureOut">
              <a:rPr lang="en-US" smtClean="0"/>
              <a:t>5/26/2021</a:t>
            </a:fld>
            <a:endParaRPr lang="en-US"/>
          </a:p>
        </p:txBody>
      </p:sp>
      <p:sp>
        <p:nvSpPr>
          <p:cNvPr id="4" name="Footer Placeholder 3">
            <a:extLst>
              <a:ext uri="{FF2B5EF4-FFF2-40B4-BE49-F238E27FC236}">
                <a16:creationId xmlns:a16="http://schemas.microsoft.com/office/drawing/2014/main" id="{21A96FDB-893A-4556-874F-31532617EA5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703C5D-A79B-425E-86D1-6E87BE745F95}"/>
              </a:ext>
            </a:extLst>
          </p:cNvPr>
          <p:cNvSpPr>
            <a:spLocks noGrp="1"/>
          </p:cNvSpPr>
          <p:nvPr>
            <p:ph type="sldNum" sz="quarter" idx="12"/>
          </p:nvPr>
        </p:nvSpPr>
        <p:spPr/>
        <p:txBody>
          <a:bodyPr/>
          <a:lstStyle/>
          <a:p>
            <a:fld id="{C5AE84D5-9225-4BE6-8CF1-DB63DD45236A}" type="slidenum">
              <a:rPr lang="en-US" smtClean="0"/>
              <a:t>‹#›</a:t>
            </a:fld>
            <a:endParaRPr lang="en-US"/>
          </a:p>
        </p:txBody>
      </p:sp>
    </p:spTree>
    <p:extLst>
      <p:ext uri="{BB962C8B-B14F-4D97-AF65-F5344CB8AC3E}">
        <p14:creationId xmlns:p14="http://schemas.microsoft.com/office/powerpoint/2010/main" val="1230830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17A81B-3C4D-4604-851C-6DAA7FC1A408}"/>
              </a:ext>
            </a:extLst>
          </p:cNvPr>
          <p:cNvSpPr>
            <a:spLocks noGrp="1"/>
          </p:cNvSpPr>
          <p:nvPr>
            <p:ph type="dt" sz="half" idx="10"/>
          </p:nvPr>
        </p:nvSpPr>
        <p:spPr/>
        <p:txBody>
          <a:bodyPr/>
          <a:lstStyle/>
          <a:p>
            <a:fld id="{E3B5726E-BD95-4AC4-B63E-103C43C790C0}" type="datetimeFigureOut">
              <a:rPr lang="en-US" smtClean="0"/>
              <a:t>5/26/2021</a:t>
            </a:fld>
            <a:endParaRPr lang="en-US"/>
          </a:p>
        </p:txBody>
      </p:sp>
      <p:sp>
        <p:nvSpPr>
          <p:cNvPr id="3" name="Footer Placeholder 2">
            <a:extLst>
              <a:ext uri="{FF2B5EF4-FFF2-40B4-BE49-F238E27FC236}">
                <a16:creationId xmlns:a16="http://schemas.microsoft.com/office/drawing/2014/main" id="{BB48E424-2E14-4F88-BC90-8B84E63FC4E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9C6A014-B13E-458F-8B2E-6DC847A54AFE}"/>
              </a:ext>
            </a:extLst>
          </p:cNvPr>
          <p:cNvSpPr>
            <a:spLocks noGrp="1"/>
          </p:cNvSpPr>
          <p:nvPr>
            <p:ph type="sldNum" sz="quarter" idx="12"/>
          </p:nvPr>
        </p:nvSpPr>
        <p:spPr/>
        <p:txBody>
          <a:bodyPr/>
          <a:lstStyle/>
          <a:p>
            <a:fld id="{C5AE84D5-9225-4BE6-8CF1-DB63DD45236A}" type="slidenum">
              <a:rPr lang="en-US" smtClean="0"/>
              <a:t>‹#›</a:t>
            </a:fld>
            <a:endParaRPr lang="en-US"/>
          </a:p>
        </p:txBody>
      </p:sp>
    </p:spTree>
    <p:extLst>
      <p:ext uri="{BB962C8B-B14F-4D97-AF65-F5344CB8AC3E}">
        <p14:creationId xmlns:p14="http://schemas.microsoft.com/office/powerpoint/2010/main" val="2035939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1C197-5577-43F0-9EB6-8CC0812460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60B407A-5386-4088-B056-F690B32764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FA9272-980D-452C-AADF-72D3D671B8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825EB1-9024-4AD7-BE5D-74BBDACD6A4F}"/>
              </a:ext>
            </a:extLst>
          </p:cNvPr>
          <p:cNvSpPr>
            <a:spLocks noGrp="1"/>
          </p:cNvSpPr>
          <p:nvPr>
            <p:ph type="dt" sz="half" idx="10"/>
          </p:nvPr>
        </p:nvSpPr>
        <p:spPr/>
        <p:txBody>
          <a:bodyPr/>
          <a:lstStyle/>
          <a:p>
            <a:fld id="{E3B5726E-BD95-4AC4-B63E-103C43C790C0}" type="datetimeFigureOut">
              <a:rPr lang="en-US" smtClean="0"/>
              <a:t>5/26/2021</a:t>
            </a:fld>
            <a:endParaRPr lang="en-US"/>
          </a:p>
        </p:txBody>
      </p:sp>
      <p:sp>
        <p:nvSpPr>
          <p:cNvPr id="6" name="Footer Placeholder 5">
            <a:extLst>
              <a:ext uri="{FF2B5EF4-FFF2-40B4-BE49-F238E27FC236}">
                <a16:creationId xmlns:a16="http://schemas.microsoft.com/office/drawing/2014/main" id="{8054EBC2-35AE-47AA-BCD0-34E119C1EF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D68F6E-1211-4C64-BA02-67184A2F5842}"/>
              </a:ext>
            </a:extLst>
          </p:cNvPr>
          <p:cNvSpPr>
            <a:spLocks noGrp="1"/>
          </p:cNvSpPr>
          <p:nvPr>
            <p:ph type="sldNum" sz="quarter" idx="12"/>
          </p:nvPr>
        </p:nvSpPr>
        <p:spPr/>
        <p:txBody>
          <a:bodyPr/>
          <a:lstStyle/>
          <a:p>
            <a:fld id="{C5AE84D5-9225-4BE6-8CF1-DB63DD45236A}" type="slidenum">
              <a:rPr lang="en-US" smtClean="0"/>
              <a:t>‹#›</a:t>
            </a:fld>
            <a:endParaRPr lang="en-US"/>
          </a:p>
        </p:txBody>
      </p:sp>
    </p:spTree>
    <p:extLst>
      <p:ext uri="{BB962C8B-B14F-4D97-AF65-F5344CB8AC3E}">
        <p14:creationId xmlns:p14="http://schemas.microsoft.com/office/powerpoint/2010/main" val="2261127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E0573-32DF-4FE5-AD77-71053130DB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C323EE-B0A3-475D-A379-953773FA02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130B573-7B55-4BF4-A2AA-B7196389DB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0FEB8A-A4DC-412A-82E3-9030A2860A30}"/>
              </a:ext>
            </a:extLst>
          </p:cNvPr>
          <p:cNvSpPr>
            <a:spLocks noGrp="1"/>
          </p:cNvSpPr>
          <p:nvPr>
            <p:ph type="dt" sz="half" idx="10"/>
          </p:nvPr>
        </p:nvSpPr>
        <p:spPr/>
        <p:txBody>
          <a:bodyPr/>
          <a:lstStyle/>
          <a:p>
            <a:fld id="{E3B5726E-BD95-4AC4-B63E-103C43C790C0}" type="datetimeFigureOut">
              <a:rPr lang="en-US" smtClean="0"/>
              <a:t>5/26/2021</a:t>
            </a:fld>
            <a:endParaRPr lang="en-US"/>
          </a:p>
        </p:txBody>
      </p:sp>
      <p:sp>
        <p:nvSpPr>
          <p:cNvPr id="6" name="Footer Placeholder 5">
            <a:extLst>
              <a:ext uri="{FF2B5EF4-FFF2-40B4-BE49-F238E27FC236}">
                <a16:creationId xmlns:a16="http://schemas.microsoft.com/office/drawing/2014/main" id="{AC75E868-6D38-45FC-B5F3-F3494AA650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2B99F2-2CEB-4608-A6C9-462F54AF1171}"/>
              </a:ext>
            </a:extLst>
          </p:cNvPr>
          <p:cNvSpPr>
            <a:spLocks noGrp="1"/>
          </p:cNvSpPr>
          <p:nvPr>
            <p:ph type="sldNum" sz="quarter" idx="12"/>
          </p:nvPr>
        </p:nvSpPr>
        <p:spPr/>
        <p:txBody>
          <a:bodyPr/>
          <a:lstStyle/>
          <a:p>
            <a:fld id="{C5AE84D5-9225-4BE6-8CF1-DB63DD45236A}" type="slidenum">
              <a:rPr lang="en-US" smtClean="0"/>
              <a:t>‹#›</a:t>
            </a:fld>
            <a:endParaRPr lang="en-US"/>
          </a:p>
        </p:txBody>
      </p:sp>
    </p:spTree>
    <p:extLst>
      <p:ext uri="{BB962C8B-B14F-4D97-AF65-F5344CB8AC3E}">
        <p14:creationId xmlns:p14="http://schemas.microsoft.com/office/powerpoint/2010/main" val="3351895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8E3A6E-EA5B-4015-843D-76436556C7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44C8C97-6088-458D-86B0-751D2BAA1F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34662B-87AC-468F-B04F-AF18D5A090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B5726E-BD95-4AC4-B63E-103C43C790C0}" type="datetimeFigureOut">
              <a:rPr lang="en-US" smtClean="0"/>
              <a:t>5/26/2021</a:t>
            </a:fld>
            <a:endParaRPr lang="en-US"/>
          </a:p>
        </p:txBody>
      </p:sp>
      <p:sp>
        <p:nvSpPr>
          <p:cNvPr id="5" name="Footer Placeholder 4">
            <a:extLst>
              <a:ext uri="{FF2B5EF4-FFF2-40B4-BE49-F238E27FC236}">
                <a16:creationId xmlns:a16="http://schemas.microsoft.com/office/drawing/2014/main" id="{D14E3E18-6990-40ED-9679-160D41A0A5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48D48DF-5493-47B0-80AB-93789AF433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AE84D5-9225-4BE6-8CF1-DB63DD45236A}" type="slidenum">
              <a:rPr lang="en-US" smtClean="0"/>
              <a:t>‹#›</a:t>
            </a:fld>
            <a:endParaRPr lang="en-US"/>
          </a:p>
        </p:txBody>
      </p:sp>
    </p:spTree>
    <p:extLst>
      <p:ext uri="{BB962C8B-B14F-4D97-AF65-F5344CB8AC3E}">
        <p14:creationId xmlns:p14="http://schemas.microsoft.com/office/powerpoint/2010/main" val="3725656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pattFill prst="pct2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70835-382F-4D16-9EC9-03D461374C79}"/>
              </a:ext>
            </a:extLst>
          </p:cNvPr>
          <p:cNvSpPr>
            <a:spLocks noGrp="1"/>
          </p:cNvSpPr>
          <p:nvPr>
            <p:ph type="ctrTitle"/>
          </p:nvPr>
        </p:nvSpPr>
        <p:spPr>
          <a:xfrm>
            <a:off x="689316" y="601858"/>
            <a:ext cx="11043139" cy="3491840"/>
          </a:xfrm>
        </p:spPr>
        <p:txBody>
          <a:bodyPr>
            <a:noAutofit/>
          </a:bodyPr>
          <a:lstStyle/>
          <a:p>
            <a:r>
              <a:rPr lang="en-US" sz="12400" b="1" dirty="0">
                <a:latin typeface="Kunstler Script" panose="030304020206070D0D06" pitchFamily="66" charset="0"/>
              </a:rPr>
              <a:t>Discourse Grammar </a:t>
            </a:r>
          </a:p>
        </p:txBody>
      </p:sp>
      <p:sp>
        <p:nvSpPr>
          <p:cNvPr id="3" name="Subtitle 2">
            <a:extLst>
              <a:ext uri="{FF2B5EF4-FFF2-40B4-BE49-F238E27FC236}">
                <a16:creationId xmlns:a16="http://schemas.microsoft.com/office/drawing/2014/main" id="{06557A62-6F42-4762-8FAA-F01040F5066E}"/>
              </a:ext>
            </a:extLst>
          </p:cNvPr>
          <p:cNvSpPr>
            <a:spLocks noGrp="1"/>
          </p:cNvSpPr>
          <p:nvPr>
            <p:ph type="subTitle" idx="1"/>
          </p:nvPr>
        </p:nvSpPr>
        <p:spPr>
          <a:xfrm>
            <a:off x="1524000" y="4773246"/>
            <a:ext cx="9144000" cy="1655762"/>
          </a:xfrm>
          <a:noFill/>
        </p:spPr>
        <p:txBody>
          <a:bodyPr>
            <a:normAutofit/>
          </a:bodyPr>
          <a:lstStyle/>
          <a:p>
            <a:r>
              <a:rPr lang="en-US" sz="2800" b="1" dirty="0">
                <a:latin typeface="Times New Roman" panose="02020603050405020304" pitchFamily="18" charset="0"/>
                <a:cs typeface="Times New Roman" panose="02020603050405020304" pitchFamily="18" charset="0"/>
              </a:rPr>
              <a:t>Prepared by: Asal Ismaeel</a:t>
            </a:r>
          </a:p>
          <a:p>
            <a:r>
              <a:rPr lang="en-US" sz="2800" b="1" dirty="0">
                <a:latin typeface="Times New Roman" panose="02020603050405020304" pitchFamily="18" charset="0"/>
                <a:cs typeface="Times New Roman" panose="02020603050405020304" pitchFamily="18" charset="0"/>
              </a:rPr>
              <a:t>Course Tutor: Prof. Dr. Ahmed Q. Abed</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34656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pattFill prst="pct50">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BA79E-3899-485A-9832-2AE65A49C254}"/>
              </a:ext>
            </a:extLst>
          </p:cNvPr>
          <p:cNvSpPr>
            <a:spLocks noGrp="1"/>
          </p:cNvSpPr>
          <p:nvPr>
            <p:ph type="title"/>
          </p:nvPr>
        </p:nvSpPr>
        <p:spPr>
          <a:xfrm>
            <a:off x="838200" y="140042"/>
            <a:ext cx="10515600" cy="1325563"/>
          </a:xfrm>
        </p:spPr>
        <p:txBody>
          <a:bodyPr/>
          <a:lstStyle/>
          <a:p>
            <a:pPr algn="ctr"/>
            <a:r>
              <a:rPr lang="en-US"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“Unity of Texture”</a:t>
            </a:r>
          </a:p>
        </p:txBody>
      </p:sp>
      <p:sp>
        <p:nvSpPr>
          <p:cNvPr id="3" name="Content Placeholder 2">
            <a:extLst>
              <a:ext uri="{FF2B5EF4-FFF2-40B4-BE49-F238E27FC236}">
                <a16:creationId xmlns:a16="http://schemas.microsoft.com/office/drawing/2014/main" id="{597510FE-0BBD-4989-9BD8-2F4A44654E02}"/>
              </a:ext>
            </a:extLst>
          </p:cNvPr>
          <p:cNvSpPr>
            <a:spLocks noGrp="1"/>
          </p:cNvSpPr>
          <p:nvPr>
            <p:ph idx="1"/>
          </p:nvPr>
        </p:nvSpPr>
        <p:spPr>
          <a:xfrm>
            <a:off x="211015" y="1465604"/>
            <a:ext cx="11718387" cy="5252353"/>
          </a:xfr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spPr>
        <p:txBody>
          <a:bodyPr>
            <a:normAutofit/>
          </a:bodyPr>
          <a:lstStyle/>
          <a:p>
            <a:endParaRPr lang="en-US" sz="24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US" sz="24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en-US" sz="24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Unity of texture </a:t>
            </a:r>
            <a:r>
              <a:rPr lang="en-US" sz="2400" dirty="0">
                <a:latin typeface="Times New Roman" panose="02020603050405020304" pitchFamily="18" charset="0"/>
                <a:cs typeface="Times New Roman" panose="02020603050405020304" pitchFamily="18" charset="0"/>
              </a:rPr>
              <a:t>refers to the way in which resources such as patterns of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cohesion</a:t>
            </a:r>
            <a:r>
              <a:rPr lang="en-US" sz="2400" dirty="0">
                <a:latin typeface="Times New Roman" panose="02020603050405020304" pitchFamily="18" charset="0"/>
                <a:cs typeface="Times New Roman" panose="02020603050405020304" pitchFamily="18" charset="0"/>
              </a:rPr>
              <a:t> create both </a:t>
            </a:r>
            <a:r>
              <a:rPr lang="en-US" sz="2400" b="1" dirty="0">
                <a:latin typeface="Times New Roman" panose="02020603050405020304" pitchFamily="18" charset="0"/>
                <a:cs typeface="Times New Roman" panose="02020603050405020304" pitchFamily="18" charset="0"/>
              </a:rPr>
              <a:t>cohesive</a:t>
            </a:r>
            <a:r>
              <a:rPr lang="en-US" sz="2400" dirty="0">
                <a:latin typeface="Times New Roman" panose="02020603050405020304" pitchFamily="18" charset="0"/>
                <a:cs typeface="Times New Roman" panose="02020603050405020304" pitchFamily="18" charset="0"/>
              </a:rPr>
              <a:t> and </a:t>
            </a:r>
            <a:r>
              <a:rPr lang="en-US" sz="2400" b="1" dirty="0">
                <a:latin typeface="Times New Roman" panose="02020603050405020304" pitchFamily="18" charset="0"/>
                <a:cs typeface="Times New Roman" panose="02020603050405020304" pitchFamily="18" charset="0"/>
              </a:rPr>
              <a:t>coherent</a:t>
            </a:r>
            <a:r>
              <a:rPr lang="en-US" sz="2400" dirty="0">
                <a:latin typeface="Times New Roman" panose="02020603050405020304" pitchFamily="18" charset="0"/>
                <a:cs typeface="Times New Roman" panose="02020603050405020304" pitchFamily="18" charset="0"/>
              </a:rPr>
              <a:t> texts.</a:t>
            </a:r>
          </a:p>
          <a:p>
            <a:pPr marL="0" indent="0">
              <a:buNone/>
            </a:pPr>
            <a:r>
              <a:rPr lang="en-US" sz="2400" dirty="0">
                <a:latin typeface="Times New Roman" panose="02020603050405020304" pitchFamily="18" charset="0"/>
                <a:cs typeface="Times New Roman" panose="02020603050405020304" pitchFamily="18" charset="0"/>
              </a:rPr>
              <a:t>Q- </a:t>
            </a:r>
            <a:r>
              <a:rPr lang="en-US" sz="2400" u="sng"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Where does texture result?</a:t>
            </a:r>
          </a:p>
          <a:p>
            <a:pPr marL="0" indent="0">
              <a:buNone/>
            </a:pPr>
            <a:r>
              <a:rPr lang="en-US" sz="2400" dirty="0">
                <a:latin typeface="Times New Roman" panose="02020603050405020304" pitchFamily="18" charset="0"/>
                <a:cs typeface="Times New Roman" panose="02020603050405020304" pitchFamily="18" charset="0"/>
              </a:rPr>
              <a:t>A- Texture results where there are: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language items </a:t>
            </a:r>
            <a:r>
              <a:rPr lang="en-US" sz="2400" dirty="0">
                <a:latin typeface="Times New Roman" panose="02020603050405020304" pitchFamily="18" charset="0"/>
                <a:cs typeface="Times New Roman" panose="02020603050405020304" pitchFamily="18" charset="0"/>
              </a:rPr>
              <a:t>that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a:t>
            </a:r>
            <a:r>
              <a:rPr lang="en-US" sz="2400" u="sng"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tie</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meanings together in the text </a:t>
            </a:r>
            <a:r>
              <a:rPr lang="en-US" sz="2400" dirty="0">
                <a:latin typeface="Times New Roman" panose="02020603050405020304" pitchFamily="18" charset="0"/>
                <a:cs typeface="Times New Roman" panose="02020603050405020304" pitchFamily="18" charset="0"/>
              </a:rPr>
              <a:t>as well as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 </a:t>
            </a:r>
            <a:r>
              <a:rPr lang="en-US" sz="2400" u="sng"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tie</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meanings in the text to the social context in which the text occurs.</a:t>
            </a:r>
          </a:p>
          <a:p>
            <a:pPr marL="0" indent="0">
              <a:buNone/>
            </a:pPr>
            <a:endPar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buNone/>
            </a:pP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Example:</a:t>
            </a:r>
            <a:r>
              <a:rPr lang="en-US" sz="2400" dirty="0">
                <a:latin typeface="Times New Roman" panose="02020603050405020304" pitchFamily="18" charset="0"/>
                <a:cs typeface="Times New Roman" panose="02020603050405020304" pitchFamily="18" charset="0"/>
              </a:rPr>
              <a:t> An example of this is where the meaning of items that refer outside of the text, such as ‘</a:t>
            </a:r>
            <a:r>
              <a:rPr lang="en-US" sz="2400" i="1" u="sng"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it</a:t>
            </a:r>
            <a:r>
              <a:rPr lang="en-US" sz="2400" dirty="0">
                <a:latin typeface="Times New Roman" panose="02020603050405020304" pitchFamily="18" charset="0"/>
                <a:cs typeface="Times New Roman" panose="02020603050405020304" pitchFamily="18" charset="0"/>
              </a:rPr>
              <a:t>’ and ‘</a:t>
            </a:r>
            <a:r>
              <a:rPr lang="en-US" sz="2400" i="1" u="sng"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that</a:t>
            </a:r>
            <a:r>
              <a:rPr lang="en-US" sz="2400" dirty="0">
                <a:latin typeface="Times New Roman" panose="02020603050405020304" pitchFamily="18" charset="0"/>
                <a:cs typeface="Times New Roman" panose="02020603050405020304" pitchFamily="18" charset="0"/>
              </a:rPr>
              <a:t>’, can be derived from the social context in which the text is located.</a:t>
            </a:r>
          </a:p>
          <a:p>
            <a:pPr marL="0" indent="0">
              <a:buNone/>
            </a:pPr>
            <a:endPar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buNone/>
            </a:pPr>
            <a:endPar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2554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45757-FB91-4061-BFEA-7F93A9862FC6}"/>
              </a:ext>
            </a:extLst>
          </p:cNvPr>
          <p:cNvSpPr>
            <a:spLocks noGrp="1"/>
          </p:cNvSpPr>
          <p:nvPr>
            <p:ph type="title"/>
          </p:nvPr>
        </p:nvSpPr>
        <p:spPr>
          <a:xfrm>
            <a:off x="838200" y="154746"/>
            <a:ext cx="10515600" cy="1083212"/>
          </a:xfrm>
        </p:spPr>
        <p:txBody>
          <a:bodyPr/>
          <a:lstStyle/>
          <a:p>
            <a:r>
              <a:rPr lang="en-US"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So, What is “</a:t>
            </a:r>
            <a:r>
              <a:rPr lang="en-US"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Texture”</a:t>
            </a:r>
            <a:r>
              <a:rPr lang="en-US"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214F4E61-B0ED-4140-9028-6BBC2E1CCD25}"/>
              </a:ext>
            </a:extLst>
          </p:cNvPr>
          <p:cNvSpPr>
            <a:spLocks noGrp="1"/>
          </p:cNvSpPr>
          <p:nvPr>
            <p:ph idx="1"/>
          </p:nvPr>
        </p:nvSpPr>
        <p:spPr>
          <a:xfrm>
            <a:off x="182880" y="1237958"/>
            <a:ext cx="11873132" cy="5465296"/>
          </a:xfrm>
        </p:spPr>
        <p:txBody>
          <a:bodyPr/>
          <a:lstStyle/>
          <a:p>
            <a:r>
              <a:rPr lang="en-US" sz="2400" b="1" u="sng" dirty="0">
                <a:solidFill>
                  <a:srgbClr val="FF0000"/>
                </a:solidFill>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Texture</a:t>
            </a:r>
            <a:r>
              <a:rPr lang="en-US" sz="2400" dirty="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rPr>
              <a:t>is a result of the interaction of these kinds of features</a:t>
            </a:r>
            <a:r>
              <a:rPr lang="en-US" sz="2400" dirty="0">
                <a:latin typeface="Times New Roman" panose="02020603050405020304" pitchFamily="18" charset="0"/>
                <a:cs typeface="Times New Roman" panose="02020603050405020304" pitchFamily="18" charset="0"/>
              </a:rPr>
              <a:t>.(Halliday 2009b)</a:t>
            </a:r>
          </a:p>
          <a:p>
            <a:r>
              <a:rPr lang="en-US" sz="2400" b="1" u="sng" dirty="0">
                <a:solidFill>
                  <a:srgbClr val="FF0000"/>
                </a:solidFill>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Texture</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t>
            </a:r>
            <a:r>
              <a:rPr lang="en-US" sz="2400" u="sng" dirty="0">
                <a:latin typeface="Times New Roman" panose="02020603050405020304" pitchFamily="18" charset="0"/>
                <a:cs typeface="Times New Roman" panose="02020603050405020304" pitchFamily="18" charset="0"/>
              </a:rPr>
              <a:t>a matter of meaning relations</a:t>
            </a:r>
            <a:r>
              <a:rPr lang="en-US" sz="2400" dirty="0">
                <a:latin typeface="Times New Roman" panose="02020603050405020304" pitchFamily="18" charset="0"/>
                <a:cs typeface="Times New Roman" panose="02020603050405020304" pitchFamily="18" charset="0"/>
              </a:rPr>
              <a:t>”. (Hasan 1989b : 71)</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A crucial notion in this discussion is that of a </a:t>
            </a:r>
            <a:r>
              <a:rPr lang="en-US" sz="2400" b="1" u="sng"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tie</a:t>
            </a:r>
            <a:r>
              <a:rPr lang="en-US" sz="2400" dirty="0">
                <a:latin typeface="Times New Roman" panose="02020603050405020304" pitchFamily="18" charset="0"/>
                <a:cs typeface="Times New Roman" panose="02020603050405020304" pitchFamily="18" charset="0"/>
              </a:rPr>
              <a:t> which connects:</a:t>
            </a:r>
          </a:p>
          <a:p>
            <a:pPr marL="0" indent="0">
              <a:buNone/>
            </a:pPr>
            <a:r>
              <a:rPr lang="en-US" sz="2400" dirty="0">
                <a:latin typeface="Times New Roman" panose="02020603050405020304" pitchFamily="18" charset="0"/>
                <a:cs typeface="Times New Roman" panose="02020603050405020304" pitchFamily="18" charset="0"/>
              </a:rPr>
              <a:t>1. the meanings of words to each other;</a:t>
            </a:r>
          </a:p>
          <a:p>
            <a:pPr marL="0" indent="0">
              <a:buNone/>
            </a:pPr>
            <a:r>
              <a:rPr lang="en-US" sz="2400" dirty="0">
                <a:latin typeface="Times New Roman" panose="02020603050405020304" pitchFamily="18" charset="0"/>
                <a:cs typeface="Times New Roman" panose="02020603050405020304" pitchFamily="18" charset="0"/>
              </a:rPr>
              <a:t>2. as well as to the world outside the text. </a:t>
            </a:r>
          </a:p>
          <a:p>
            <a:pPr marL="0" indent="0">
              <a:buNone/>
            </a:pPr>
            <a:endParaRPr lang="en-US" sz="2400" dirty="0">
              <a:latin typeface="Times New Roman" panose="02020603050405020304" pitchFamily="18" charset="0"/>
              <a:cs typeface="Times New Roman" panose="02020603050405020304" pitchFamily="18" charset="0"/>
            </a:endParaRPr>
          </a:p>
          <a:p>
            <a:r>
              <a:rPr lang="en-US" sz="2400" u="sng" dirty="0">
                <a:latin typeface="Times New Roman" panose="02020603050405020304" pitchFamily="18" charset="0"/>
                <a:cs typeface="Times New Roman" panose="02020603050405020304" pitchFamily="18" charset="0"/>
              </a:rPr>
              <a:t>The basis for cohesion, and in turn texture, thus, is </a:t>
            </a:r>
            <a:r>
              <a:rPr lang="en-US" sz="2400" b="1" u="sng" dirty="0">
                <a:solidFill>
                  <a:srgbClr val="0070C0"/>
                </a:solidFill>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semantic</a:t>
            </a:r>
            <a:r>
              <a:rPr lang="en-US" sz="2400" u="sng" dirty="0">
                <a:latin typeface="Times New Roman" panose="02020603050405020304" pitchFamily="18" charset="0"/>
                <a:cs typeface="Times New Roman" panose="02020603050405020304" pitchFamily="18" charset="0"/>
              </a:rPr>
              <a:t>. </a:t>
            </a:r>
          </a:p>
          <a:p>
            <a:pPr marL="0" indent="0">
              <a:buNone/>
            </a:pPr>
            <a:r>
              <a:rPr lang="en-US" sz="2400" dirty="0">
                <a:latin typeface="Times New Roman" panose="02020603050405020304" pitchFamily="18" charset="0"/>
                <a:cs typeface="Times New Roman" panose="02020603050405020304" pitchFamily="18" charset="0"/>
              </a:rPr>
              <a:t>It is both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explicit</a:t>
            </a:r>
            <a:r>
              <a:rPr lang="en-US" sz="2400" dirty="0">
                <a:latin typeface="Times New Roman" panose="02020603050405020304" pitchFamily="18" charset="0"/>
                <a:cs typeface="Times New Roman" panose="02020603050405020304" pitchFamily="18" charset="0"/>
              </a:rPr>
              <a:t> and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implicit</a:t>
            </a:r>
            <a:r>
              <a:rPr lang="en-US" sz="2400" dirty="0">
                <a:latin typeface="Times New Roman" panose="02020603050405020304" pitchFamily="18" charset="0"/>
                <a:cs typeface="Times New Roman" panose="02020603050405020304" pitchFamily="18" charset="0"/>
              </a:rPr>
              <a:t> and is based in the ways in which the meanings of items are </a:t>
            </a:r>
            <a:r>
              <a:rPr lang="en-US"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tied</a:t>
            </a:r>
            <a:r>
              <a:rPr lang="en-US" sz="2400" dirty="0">
                <a:latin typeface="Times New Roman" panose="02020603050405020304" pitchFamily="18" charset="0"/>
                <a:cs typeface="Times New Roman" panose="02020603050405020304" pitchFamily="18" charset="0"/>
              </a:rPr>
              <a:t> in a </a:t>
            </a:r>
            <a:r>
              <a:rPr lang="en-US" sz="24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semantic relationship to each other</a:t>
            </a:r>
            <a:r>
              <a:rPr lang="en-US" sz="2400" dirty="0">
                <a:latin typeface="Times New Roman" panose="02020603050405020304" pitchFamily="18" charset="0"/>
                <a:cs typeface="Times New Roman" panose="02020603050405020304" pitchFamily="18" charset="0"/>
              </a:rPr>
              <a:t>. </a:t>
            </a:r>
          </a:p>
          <a:p>
            <a:pPr marL="0" indent="0">
              <a:buNone/>
            </a:pPr>
            <a:r>
              <a:rPr lang="en-US" sz="2400" dirty="0">
                <a:latin typeface="Times New Roman" panose="02020603050405020304" pitchFamily="18" charset="0"/>
                <a:cs typeface="Times New Roman" panose="02020603050405020304" pitchFamily="18" charset="0"/>
              </a:rPr>
              <a:t>The interpretation of these items is found by reference to some other item, or source, within or outside the text.</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2570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3CE5A-59DF-439F-82D9-1E4627588E69}"/>
              </a:ext>
            </a:extLst>
          </p:cNvPr>
          <p:cNvSpPr>
            <a:spLocks noGrp="1"/>
          </p:cNvSpPr>
          <p:nvPr>
            <p:ph type="title"/>
          </p:nvPr>
        </p:nvSpPr>
        <p:spPr>
          <a:xfrm>
            <a:off x="950741" y="154109"/>
            <a:ext cx="10515600" cy="1111983"/>
          </a:xfrm>
        </p:spPr>
        <p:txBody>
          <a:bodyPr>
            <a:normAutofit/>
          </a:bodyPr>
          <a:lstStyle/>
          <a:p>
            <a:r>
              <a:rPr lang="en-US" sz="4000"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How? Give me an Example?</a:t>
            </a:r>
          </a:p>
        </p:txBody>
      </p:sp>
      <p:sp>
        <p:nvSpPr>
          <p:cNvPr id="3" name="Content Placeholder 2">
            <a:extLst>
              <a:ext uri="{FF2B5EF4-FFF2-40B4-BE49-F238E27FC236}">
                <a16:creationId xmlns:a16="http://schemas.microsoft.com/office/drawing/2014/main" id="{BCEE3D02-6D84-4CE4-89FA-DB6F6BBE9D58}"/>
              </a:ext>
            </a:extLst>
          </p:cNvPr>
          <p:cNvSpPr>
            <a:spLocks noGrp="1"/>
          </p:cNvSpPr>
          <p:nvPr>
            <p:ph idx="1"/>
          </p:nvPr>
        </p:nvSpPr>
        <p:spPr>
          <a:xfrm>
            <a:off x="337625" y="1266092"/>
            <a:ext cx="11535507" cy="5437799"/>
          </a:xfrm>
        </p:spPr>
        <p:txBody>
          <a:bodyPr/>
          <a:lstStyle/>
          <a:p>
            <a:r>
              <a:rPr lang="en-US" dirty="0">
                <a:latin typeface="Times New Roman" panose="02020603050405020304" pitchFamily="18" charset="0"/>
                <a:cs typeface="Times New Roman" panose="02020603050405020304" pitchFamily="18" charset="0"/>
              </a:rPr>
              <a:t>In the following sentence, for example..</a:t>
            </a:r>
          </a:p>
          <a:p>
            <a:pPr marL="0" indent="0">
              <a:buNone/>
            </a:pPr>
            <a:r>
              <a:rPr lang="en-US" dirty="0">
                <a:latin typeface="Times New Roman" panose="02020603050405020304" pitchFamily="18" charset="0"/>
                <a:cs typeface="Times New Roman" panose="02020603050405020304" pitchFamily="18" charset="0"/>
              </a:rPr>
              <a:t> I use </a:t>
            </a:r>
            <a:r>
              <a:rPr lang="en-US"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my knowledge of the text </a:t>
            </a:r>
            <a:r>
              <a:rPr lang="en-US" dirty="0">
                <a:latin typeface="Times New Roman" panose="02020603050405020304" pitchFamily="18" charset="0"/>
                <a:cs typeface="Times New Roman" panose="02020603050405020304" pitchFamily="18" charset="0"/>
              </a:rPr>
              <a:t>and </a:t>
            </a:r>
            <a:r>
              <a:rPr lang="en-US"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the context in which it is located</a:t>
            </a:r>
            <a:r>
              <a:rPr lang="en-US" dirty="0">
                <a:latin typeface="Times New Roman" panose="02020603050405020304" pitchFamily="18" charset="0"/>
                <a:cs typeface="Times New Roman" panose="02020603050405020304" pitchFamily="18" charset="0"/>
              </a:rPr>
              <a:t> </a:t>
            </a:r>
          </a:p>
          <a:p>
            <a:pPr marL="0" indent="0">
              <a:buNone/>
            </a:pPr>
            <a:r>
              <a:rPr lang="en-US" u="sng" dirty="0">
                <a:latin typeface="Times New Roman" panose="02020603050405020304" pitchFamily="18" charset="0"/>
                <a:cs typeface="Times New Roman" panose="02020603050405020304" pitchFamily="18" charset="0"/>
              </a:rPr>
              <a:t>to work out what ‘</a:t>
            </a:r>
            <a:r>
              <a:rPr lang="en-US" i="1" u="sng"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it</a:t>
            </a:r>
            <a:r>
              <a:rPr lang="en-US" u="sng" dirty="0">
                <a:latin typeface="Times New Roman" panose="02020603050405020304" pitchFamily="18" charset="0"/>
                <a:cs typeface="Times New Roman" panose="02020603050405020304" pitchFamily="18" charset="0"/>
              </a:rPr>
              <a:t>’ is referring to in the text: </a:t>
            </a:r>
            <a:r>
              <a:rPr lang="en-US" dirty="0">
                <a:latin typeface="Times New Roman" panose="02020603050405020304" pitchFamily="18" charset="0"/>
                <a:cs typeface="Times New Roman" panose="02020603050405020304" pitchFamily="18" charset="0"/>
              </a:rPr>
              <a:t>(in this case, gravy) </a:t>
            </a:r>
          </a:p>
          <a:p>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r>
              <a:rPr lang="en-US"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Waiter</a:t>
            </a:r>
            <a:r>
              <a:rPr lang="en-US" dirty="0">
                <a:latin typeface="Times New Roman" panose="02020603050405020304" pitchFamily="18" charset="0"/>
                <a:cs typeface="Times New Roman" panose="02020603050405020304" pitchFamily="18" charset="0"/>
              </a:rPr>
              <a:t>: Where would you like </a:t>
            </a:r>
            <a:r>
              <a:rPr lang="en-US" dirty="0">
                <a:solidFill>
                  <a:srgbClr val="FF0000"/>
                </a:solidFill>
                <a:latin typeface="Times New Roman" panose="02020603050405020304" pitchFamily="18" charset="0"/>
                <a:cs typeface="Times New Roman" panose="02020603050405020304" pitchFamily="18" charset="0"/>
              </a:rPr>
              <a:t>it</a:t>
            </a:r>
            <a:r>
              <a:rPr lang="en-US" dirty="0">
                <a:latin typeface="Times New Roman" panose="02020603050405020304" pitchFamily="18" charset="0"/>
                <a:cs typeface="Times New Roman" panose="02020603050405020304" pitchFamily="18" charset="0"/>
              </a:rPr>
              <a:t> sir?</a:t>
            </a:r>
          </a:p>
          <a:p>
            <a:r>
              <a:rPr lang="en-US"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Customer</a:t>
            </a:r>
            <a:r>
              <a:rPr lang="en-US" dirty="0">
                <a:latin typeface="Times New Roman" panose="02020603050405020304" pitchFamily="18" charset="0"/>
                <a:cs typeface="Times New Roman" panose="02020603050405020304" pitchFamily="18" charset="0"/>
              </a:rPr>
              <a:t>: Just a little on the meat thanks.</a:t>
            </a:r>
          </a:p>
        </p:txBody>
      </p:sp>
      <p:pic>
        <p:nvPicPr>
          <p:cNvPr id="5" name="Picture 4" descr="A person standing at a table&#10;&#10;Description automatically generated with low confidence">
            <a:extLst>
              <a:ext uri="{FF2B5EF4-FFF2-40B4-BE49-F238E27FC236}">
                <a16:creationId xmlns:a16="http://schemas.microsoft.com/office/drawing/2014/main" id="{E4EBFB30-7330-40C1-B5BE-D941DA2000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23721" y="3085275"/>
            <a:ext cx="4398007" cy="3418764"/>
          </a:xfrm>
          <a:prstGeom prst="rect">
            <a:avLst/>
          </a:prstGeom>
        </p:spPr>
      </p:pic>
    </p:spTree>
    <p:extLst>
      <p:ext uri="{BB962C8B-B14F-4D97-AF65-F5344CB8AC3E}">
        <p14:creationId xmlns:p14="http://schemas.microsoft.com/office/powerpoint/2010/main" val="4088371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FEF10-1F38-4615-814F-CDB6056DDEAB}"/>
              </a:ext>
            </a:extLst>
          </p:cNvPr>
          <p:cNvSpPr>
            <a:spLocks noGrp="1"/>
          </p:cNvSpPr>
          <p:nvPr>
            <p:ph type="title"/>
          </p:nvPr>
        </p:nvSpPr>
        <p:spPr>
          <a:xfrm>
            <a:off x="402101" y="176211"/>
            <a:ext cx="10515600" cy="1009651"/>
          </a:xfrm>
        </p:spPr>
        <p:txBody>
          <a:bodyPr/>
          <a:lstStyle/>
          <a:p>
            <a:r>
              <a:rPr lang="en-US"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6.3 Cohesion and Discourse</a:t>
            </a:r>
          </a:p>
        </p:txBody>
      </p:sp>
      <p:sp>
        <p:nvSpPr>
          <p:cNvPr id="3" name="Content Placeholder 2">
            <a:extLst>
              <a:ext uri="{FF2B5EF4-FFF2-40B4-BE49-F238E27FC236}">
                <a16:creationId xmlns:a16="http://schemas.microsoft.com/office/drawing/2014/main" id="{18DBDE67-229F-4B41-A190-2DEEF280226E}"/>
              </a:ext>
            </a:extLst>
          </p:cNvPr>
          <p:cNvSpPr>
            <a:spLocks noGrp="1"/>
          </p:cNvSpPr>
          <p:nvPr>
            <p:ph idx="1"/>
          </p:nvPr>
        </p:nvSpPr>
        <p:spPr>
          <a:xfrm>
            <a:off x="211015" y="1185862"/>
            <a:ext cx="11690253" cy="5495927"/>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An area of language in which grammar and discourse are highly integrated is in patterns of cohesion in texts. </a:t>
            </a:r>
          </a:p>
          <a:p>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Q- </a:t>
            </a:r>
            <a:r>
              <a:rPr lang="en-US" sz="2400" u="sng"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What are the main patterns of Cohesion?</a:t>
            </a:r>
          </a:p>
          <a:p>
            <a:pPr marL="0" indent="0">
              <a:buNone/>
            </a:pPr>
            <a:r>
              <a:rPr lang="en-US" sz="2400" dirty="0">
                <a:latin typeface="Times New Roman" panose="02020603050405020304" pitchFamily="18" charset="0"/>
                <a:cs typeface="Times New Roman" panose="02020603050405020304" pitchFamily="18" charset="0"/>
              </a:rPr>
              <a:t>A- The main patterns of cohesion are:</a:t>
            </a:r>
          </a:p>
          <a:p>
            <a:pPr marL="0" indent="0">
              <a:buNone/>
            </a:pPr>
            <a:endParaRPr lang="en-US" sz="24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id="{FEC987C3-E172-4395-9A30-B32489C92ED9}"/>
              </a:ext>
            </a:extLst>
          </p:cNvPr>
          <p:cNvSpPr/>
          <p:nvPr/>
        </p:nvSpPr>
        <p:spPr>
          <a:xfrm>
            <a:off x="542493" y="4056991"/>
            <a:ext cx="1986374" cy="10096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Reference</a:t>
            </a:r>
            <a:r>
              <a:rPr lang="en-US" sz="2400" dirty="0">
                <a:solidFill>
                  <a:schemeClr val="tx1"/>
                </a:solidFill>
                <a:latin typeface="Times New Roman" panose="02020603050405020304" pitchFamily="18" charset="0"/>
                <a:cs typeface="Times New Roman" panose="02020603050405020304" pitchFamily="18" charset="0"/>
              </a:rPr>
              <a:t> </a:t>
            </a:r>
          </a:p>
        </p:txBody>
      </p:sp>
      <p:sp>
        <p:nvSpPr>
          <p:cNvPr id="5" name="Rectangle 4">
            <a:extLst>
              <a:ext uri="{FF2B5EF4-FFF2-40B4-BE49-F238E27FC236}">
                <a16:creationId xmlns:a16="http://schemas.microsoft.com/office/drawing/2014/main" id="{106AEC1C-7CD7-484C-80DB-D6A0B415CB08}"/>
              </a:ext>
            </a:extLst>
          </p:cNvPr>
          <p:cNvSpPr/>
          <p:nvPr/>
        </p:nvSpPr>
        <p:spPr>
          <a:xfrm>
            <a:off x="2766599" y="4056991"/>
            <a:ext cx="2028825" cy="10096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Lexical Cohesion</a:t>
            </a:r>
            <a:endParaRPr lang="en-US" sz="24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55F8F9CF-C14F-48F8-A050-EF8EDD45D41D}"/>
              </a:ext>
            </a:extLst>
          </p:cNvPr>
          <p:cNvSpPr/>
          <p:nvPr/>
        </p:nvSpPr>
        <p:spPr>
          <a:xfrm>
            <a:off x="4972523" y="4056991"/>
            <a:ext cx="1929620" cy="10096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Conjunction</a:t>
            </a:r>
          </a:p>
        </p:txBody>
      </p:sp>
      <p:sp>
        <p:nvSpPr>
          <p:cNvPr id="7" name="Rectangle 6">
            <a:extLst>
              <a:ext uri="{FF2B5EF4-FFF2-40B4-BE49-F238E27FC236}">
                <a16:creationId xmlns:a16="http://schemas.microsoft.com/office/drawing/2014/main" id="{56DBA601-761C-4795-9C49-CBEBB6909A46}"/>
              </a:ext>
            </a:extLst>
          </p:cNvPr>
          <p:cNvSpPr/>
          <p:nvPr/>
        </p:nvSpPr>
        <p:spPr>
          <a:xfrm>
            <a:off x="7061981" y="4062487"/>
            <a:ext cx="1929620" cy="10096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Substitution </a:t>
            </a:r>
          </a:p>
        </p:txBody>
      </p:sp>
      <p:sp>
        <p:nvSpPr>
          <p:cNvPr id="8" name="Rectangle 7">
            <a:extLst>
              <a:ext uri="{FF2B5EF4-FFF2-40B4-BE49-F238E27FC236}">
                <a16:creationId xmlns:a16="http://schemas.microsoft.com/office/drawing/2014/main" id="{B8993E57-F998-4CFC-9F38-F9743E47C01E}"/>
              </a:ext>
            </a:extLst>
          </p:cNvPr>
          <p:cNvSpPr/>
          <p:nvPr/>
        </p:nvSpPr>
        <p:spPr>
          <a:xfrm>
            <a:off x="9168700" y="4056991"/>
            <a:ext cx="2001048" cy="10096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Ellipsis</a:t>
            </a:r>
          </a:p>
        </p:txBody>
      </p:sp>
    </p:spTree>
    <p:extLst>
      <p:ext uri="{BB962C8B-B14F-4D97-AF65-F5344CB8AC3E}">
        <p14:creationId xmlns:p14="http://schemas.microsoft.com/office/powerpoint/2010/main" val="3078724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pattFill prst="pct25">
          <a:fgClr>
            <a:schemeClr val="accent1"/>
          </a:fgClr>
          <a:bgClr>
            <a:schemeClr val="bg1"/>
          </a:bgClr>
        </a:patt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F90457-3E5D-4345-A9D9-7B57D00E1479}"/>
              </a:ext>
            </a:extLst>
          </p:cNvPr>
          <p:cNvSpPr>
            <a:spLocks noGrp="1"/>
          </p:cNvSpPr>
          <p:nvPr>
            <p:ph idx="1"/>
          </p:nvPr>
        </p:nvSpPr>
        <p:spPr>
          <a:xfrm>
            <a:off x="208670" y="369276"/>
            <a:ext cx="11774659" cy="6119447"/>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txBody>
          <a:bodyPr>
            <a:normAutofit/>
          </a:bodyPr>
          <a:lstStyle/>
          <a:p>
            <a:r>
              <a:rPr lang="en-US" sz="2400" b="1" u="sng" dirty="0">
                <a:solidFill>
                  <a:srgbClr val="FF0000"/>
                </a:solidFill>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Cohesion</a:t>
            </a:r>
            <a:r>
              <a:rPr lang="en-US" sz="2400" b="1" u="sng"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refers to the </a:t>
            </a:r>
            <a:r>
              <a:rPr lang="en-US" sz="2400" u="sng" dirty="0">
                <a:latin typeface="Times New Roman" panose="02020603050405020304" pitchFamily="18" charset="0"/>
                <a:cs typeface="Times New Roman" panose="02020603050405020304" pitchFamily="18" charset="0"/>
              </a:rPr>
              <a:t>relationship</a:t>
            </a:r>
            <a:r>
              <a:rPr lang="en-US" sz="2400" dirty="0">
                <a:latin typeface="Times New Roman" panose="02020603050405020304" pitchFamily="18" charset="0"/>
                <a:cs typeface="Times New Roman" panose="02020603050405020304" pitchFamily="18" charset="0"/>
              </a:rPr>
              <a:t> between items in a text such as words, phrases and clauses and other items such as pronouns, nouns and conjunctions. </a:t>
            </a:r>
          </a:p>
          <a:p>
            <a:pPr marL="0" indent="0">
              <a:buNone/>
            </a:pPr>
            <a:r>
              <a:rPr lang="en-US" sz="2400" dirty="0">
                <a:latin typeface="Times New Roman" panose="02020603050405020304" pitchFamily="18" charset="0"/>
                <a:cs typeface="Times New Roman" panose="02020603050405020304" pitchFamily="18" charset="0"/>
              </a:rPr>
              <a:t>1. This includes the </a:t>
            </a:r>
            <a:r>
              <a:rPr lang="en-US" sz="2400" u="sng" dirty="0">
                <a:latin typeface="Times New Roman" panose="02020603050405020304" pitchFamily="18" charset="0"/>
                <a:cs typeface="Times New Roman" panose="02020603050405020304" pitchFamily="18" charset="0"/>
              </a:rPr>
              <a:t>relationship</a:t>
            </a:r>
            <a:r>
              <a:rPr lang="en-US" sz="2400" dirty="0">
                <a:latin typeface="Times New Roman" panose="02020603050405020304" pitchFamily="18" charset="0"/>
                <a:cs typeface="Times New Roman" panose="02020603050405020304" pitchFamily="18" charset="0"/>
              </a:rPr>
              <a:t> between words and pronouns that refer to that word </a:t>
            </a:r>
            <a:r>
              <a:rPr lang="en-US" sz="2400" dirty="0">
                <a:highlight>
                  <a:srgbClr val="FFFF00"/>
                </a:highlight>
                <a:latin typeface="Times New Roman" panose="02020603050405020304" pitchFamily="18" charset="0"/>
                <a:cs typeface="Times New Roman" panose="02020603050405020304" pitchFamily="18" charset="0"/>
              </a:rPr>
              <a:t>(reference items). </a:t>
            </a:r>
          </a:p>
          <a:p>
            <a:pPr marL="0" indent="0">
              <a:buNone/>
            </a:pPr>
            <a:r>
              <a:rPr lang="en-US" sz="2400" dirty="0">
                <a:latin typeface="Times New Roman" panose="02020603050405020304" pitchFamily="18" charset="0"/>
                <a:cs typeface="Times New Roman" panose="02020603050405020304" pitchFamily="18" charset="0"/>
              </a:rPr>
              <a:t>2. It also includes words that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commonly co-occur </a:t>
            </a:r>
            <a:r>
              <a:rPr lang="en-US" sz="2400" dirty="0">
                <a:latin typeface="Times New Roman" panose="02020603050405020304" pitchFamily="18" charset="0"/>
                <a:cs typeface="Times New Roman" panose="02020603050405020304" pitchFamily="18" charset="0"/>
              </a:rPr>
              <a:t>in texts </a:t>
            </a:r>
            <a:r>
              <a:rPr lang="en-US" sz="2400" dirty="0">
                <a:highlight>
                  <a:srgbClr val="FFFF00"/>
                </a:highlight>
                <a:latin typeface="Times New Roman" panose="02020603050405020304" pitchFamily="18" charset="0"/>
                <a:cs typeface="Times New Roman" panose="02020603050405020304" pitchFamily="18" charset="0"/>
              </a:rPr>
              <a:t>(collocation) </a:t>
            </a:r>
          </a:p>
          <a:p>
            <a:pPr marL="0" indent="0">
              <a:buNone/>
            </a:pPr>
            <a:r>
              <a:rPr lang="en-US" sz="2400" dirty="0">
                <a:latin typeface="Times New Roman" panose="02020603050405020304" pitchFamily="18" charset="0"/>
                <a:cs typeface="Times New Roman" panose="02020603050405020304" pitchFamily="18" charset="0"/>
              </a:rPr>
              <a:t>3. The relationship between words with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similar</a:t>
            </a:r>
            <a:r>
              <a:rPr lang="en-US" sz="2400" dirty="0">
                <a:latin typeface="Times New Roman" panose="02020603050405020304" pitchFamily="18" charset="0"/>
                <a:cs typeface="Times New Roman" panose="02020603050405020304" pitchFamily="18" charset="0"/>
              </a:rPr>
              <a:t>,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related</a:t>
            </a:r>
            <a:r>
              <a:rPr lang="en-US" sz="2400" dirty="0">
                <a:latin typeface="Times New Roman" panose="02020603050405020304" pitchFamily="18" charset="0"/>
                <a:cs typeface="Times New Roman" panose="02020603050405020304" pitchFamily="18" charset="0"/>
              </a:rPr>
              <a:t> and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different</a:t>
            </a:r>
            <a:r>
              <a:rPr lang="en-US" sz="2400" dirty="0">
                <a:latin typeface="Times New Roman" panose="02020603050405020304" pitchFamily="18" charset="0"/>
                <a:cs typeface="Times New Roman" panose="02020603050405020304" pitchFamily="18" charset="0"/>
              </a:rPr>
              <a:t> meanings </a:t>
            </a:r>
            <a:r>
              <a:rPr lang="en-US" sz="2400" dirty="0">
                <a:highlight>
                  <a:srgbClr val="FFFF00"/>
                </a:highlight>
                <a:latin typeface="Times New Roman" panose="02020603050405020304" pitchFamily="18" charset="0"/>
                <a:cs typeface="Times New Roman" panose="02020603050405020304" pitchFamily="18" charset="0"/>
              </a:rPr>
              <a:t>(lexical cohesion). </a:t>
            </a:r>
          </a:p>
          <a:p>
            <a:pPr marL="0" indent="0">
              <a:buNone/>
            </a:pPr>
            <a:r>
              <a:rPr lang="en-US" sz="2400" dirty="0">
                <a:latin typeface="Times New Roman" panose="02020603050405020304" pitchFamily="18" charset="0"/>
                <a:cs typeface="Times New Roman" panose="02020603050405020304" pitchFamily="18" charset="0"/>
              </a:rPr>
              <a:t>4. Cohesion also considers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semantic relationships </a:t>
            </a:r>
            <a:r>
              <a:rPr lang="en-US" sz="2400" dirty="0">
                <a:latin typeface="Times New Roman" panose="02020603050405020304" pitchFamily="18" charset="0"/>
                <a:cs typeface="Times New Roman" panose="02020603050405020304" pitchFamily="18" charset="0"/>
              </a:rPr>
              <a:t>between clauses and the ways this is expressed through the use of </a:t>
            </a:r>
            <a:r>
              <a:rPr lang="en-US" sz="2400" dirty="0">
                <a:highlight>
                  <a:srgbClr val="FFFF00"/>
                </a:highlight>
                <a:latin typeface="Times New Roman" panose="02020603050405020304" pitchFamily="18" charset="0"/>
                <a:cs typeface="Times New Roman" panose="02020603050405020304" pitchFamily="18" charset="0"/>
              </a:rPr>
              <a:t>conjunctions</a:t>
            </a:r>
            <a:r>
              <a:rPr lang="en-US" sz="2400" dirty="0">
                <a:latin typeface="Times New Roman" panose="02020603050405020304" pitchFamily="18" charset="0"/>
                <a:cs typeface="Times New Roman" panose="02020603050405020304" pitchFamily="18" charset="0"/>
              </a:rPr>
              <a:t>. </a:t>
            </a:r>
          </a:p>
          <a:p>
            <a:pPr marL="0" indent="0">
              <a:buNone/>
            </a:pPr>
            <a:r>
              <a:rPr lang="en-US" sz="2400" dirty="0">
                <a:latin typeface="Times New Roman" panose="02020603050405020304" pitchFamily="18" charset="0"/>
                <a:cs typeface="Times New Roman" panose="02020603050405020304" pitchFamily="18" charset="0"/>
              </a:rPr>
              <a:t>5. A further aspect of cohesion is the way in which words such as ‘</a:t>
            </a:r>
            <a:r>
              <a:rPr lang="en-US" sz="24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one</a:t>
            </a:r>
            <a:r>
              <a:rPr lang="en-US" sz="2400" dirty="0">
                <a:latin typeface="Times New Roman" panose="02020603050405020304" pitchFamily="18" charset="0"/>
                <a:cs typeface="Times New Roman" panose="02020603050405020304" pitchFamily="18" charset="0"/>
              </a:rPr>
              <a:t>’ and ‘</a:t>
            </a:r>
            <a:r>
              <a:rPr lang="en-US" sz="24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do</a:t>
            </a:r>
            <a:r>
              <a:rPr lang="en-US" sz="2400" dirty="0">
                <a:latin typeface="Times New Roman" panose="02020603050405020304" pitchFamily="18" charset="0"/>
                <a:cs typeface="Times New Roman" panose="02020603050405020304" pitchFamily="18" charset="0"/>
              </a:rPr>
              <a:t>’ are used to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substitute</a:t>
            </a:r>
            <a:r>
              <a:rPr lang="en-US" sz="2400" dirty="0">
                <a:latin typeface="Times New Roman" panose="02020603050405020304" pitchFamily="18" charset="0"/>
                <a:cs typeface="Times New Roman" panose="02020603050405020304" pitchFamily="18" charset="0"/>
              </a:rPr>
              <a:t> for other words in a text </a:t>
            </a:r>
            <a:r>
              <a:rPr lang="en-US" sz="2400" dirty="0">
                <a:highlight>
                  <a:srgbClr val="FFFF00"/>
                </a:highlight>
                <a:latin typeface="Times New Roman" panose="02020603050405020304" pitchFamily="18" charset="0"/>
                <a:cs typeface="Times New Roman" panose="02020603050405020304" pitchFamily="18" charset="0"/>
              </a:rPr>
              <a:t>(substitution) </a:t>
            </a:r>
          </a:p>
          <a:p>
            <a:pPr marL="0" indent="0">
              <a:buNone/>
            </a:pPr>
            <a:r>
              <a:rPr lang="en-US" sz="2400" dirty="0">
                <a:latin typeface="Times New Roman" panose="02020603050405020304" pitchFamily="18" charset="0"/>
                <a:cs typeface="Times New Roman" panose="02020603050405020304" pitchFamily="18" charset="0"/>
              </a:rPr>
              <a:t>6. and the ways in which words or phrases are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left out, or </a:t>
            </a:r>
            <a:r>
              <a:rPr lang="en-US" sz="2400" u="sng"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ellipsed</a:t>
            </a:r>
            <a:r>
              <a:rPr lang="en-US" sz="2400" dirty="0">
                <a:latin typeface="Times New Roman" panose="02020603050405020304" pitchFamily="18" charset="0"/>
                <a:cs typeface="Times New Roman" panose="02020603050405020304" pitchFamily="18" charset="0"/>
              </a:rPr>
              <a:t>, from a text </a:t>
            </a:r>
            <a:r>
              <a:rPr lang="en-US" sz="2400" dirty="0">
                <a:highlight>
                  <a:srgbClr val="FFFF00"/>
                </a:highlight>
                <a:latin typeface="Times New Roman" panose="02020603050405020304" pitchFamily="18" charset="0"/>
                <a:cs typeface="Times New Roman" panose="02020603050405020304" pitchFamily="18" charset="0"/>
              </a:rPr>
              <a:t>(ellipsis). </a:t>
            </a:r>
          </a:p>
          <a:p>
            <a:pPr marL="0" indent="0">
              <a:buNone/>
            </a:pPr>
            <a:endParaRPr lang="en-US" sz="2400" dirty="0">
              <a:highlight>
                <a:srgbClr val="FFFF00"/>
              </a:highlight>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All of this contributes to the </a:t>
            </a:r>
            <a:r>
              <a:rPr lang="en-US" sz="24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unity of texture </a:t>
            </a:r>
            <a:r>
              <a:rPr lang="en-US" sz="2400" dirty="0">
                <a:latin typeface="Times New Roman" panose="02020603050405020304" pitchFamily="18" charset="0"/>
                <a:cs typeface="Times New Roman" panose="02020603050405020304" pitchFamily="18" charset="0"/>
              </a:rPr>
              <a:t>of a text and </a:t>
            </a:r>
            <a:r>
              <a:rPr lang="en-US" sz="24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helps to make the text cohesive</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6234372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pattFill prst="pct20">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03382-A807-4516-ACBD-57A0DD06F7F3}"/>
              </a:ext>
            </a:extLst>
          </p:cNvPr>
          <p:cNvSpPr>
            <a:spLocks noGrp="1"/>
          </p:cNvSpPr>
          <p:nvPr>
            <p:ph type="title"/>
          </p:nvPr>
        </p:nvSpPr>
        <p:spPr>
          <a:xfrm>
            <a:off x="655320" y="250690"/>
            <a:ext cx="10515600" cy="860694"/>
          </a:xfrm>
        </p:spPr>
        <p:txBody>
          <a:bodyPr/>
          <a:lstStyle/>
          <a:p>
            <a:r>
              <a:rPr lang="en-US"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6.4 Reference </a:t>
            </a:r>
          </a:p>
        </p:txBody>
      </p:sp>
      <p:sp>
        <p:nvSpPr>
          <p:cNvPr id="3" name="Content Placeholder 2">
            <a:extLst>
              <a:ext uri="{FF2B5EF4-FFF2-40B4-BE49-F238E27FC236}">
                <a16:creationId xmlns:a16="http://schemas.microsoft.com/office/drawing/2014/main" id="{4FA82135-680E-45DF-B59D-DCC72B1FF891}"/>
              </a:ext>
            </a:extLst>
          </p:cNvPr>
          <p:cNvSpPr>
            <a:spLocks noGrp="1"/>
          </p:cNvSpPr>
          <p:nvPr>
            <p:ph idx="1"/>
          </p:nvPr>
        </p:nvSpPr>
        <p:spPr>
          <a:xfrm>
            <a:off x="180535" y="1111384"/>
            <a:ext cx="11830930" cy="5495926"/>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endParaRPr lang="en-US" sz="2400" dirty="0">
              <a:latin typeface="Times New Roman" panose="02020603050405020304" pitchFamily="18" charset="0"/>
              <a:cs typeface="Times New Roman" panose="02020603050405020304" pitchFamily="18" charset="0"/>
            </a:endParaRPr>
          </a:p>
          <a:p>
            <a:r>
              <a:rPr lang="en-US" sz="2400" u="sng" dirty="0">
                <a:solidFill>
                  <a:srgbClr val="0070C0"/>
                </a:solidFill>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Reference</a:t>
            </a:r>
            <a:r>
              <a:rPr lang="en-US" sz="2400" u="sng"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refers to the </a:t>
            </a:r>
            <a:r>
              <a:rPr lang="en-US" sz="2400" u="sng" dirty="0">
                <a:latin typeface="Times New Roman" panose="02020603050405020304" pitchFamily="18" charset="0"/>
                <a:cs typeface="Times New Roman" panose="02020603050405020304" pitchFamily="18" charset="0"/>
              </a:rPr>
              <a:t>situation</a:t>
            </a:r>
            <a:r>
              <a:rPr lang="en-US" sz="2400" dirty="0">
                <a:latin typeface="Times New Roman" panose="02020603050405020304" pitchFamily="18" charset="0"/>
                <a:cs typeface="Times New Roman" panose="02020603050405020304" pitchFamily="18" charset="0"/>
              </a:rPr>
              <a:t> where the </a:t>
            </a:r>
            <a:r>
              <a:rPr lang="en-US" sz="2400" u="sng" dirty="0">
                <a:latin typeface="Times New Roman" panose="02020603050405020304" pitchFamily="18" charset="0"/>
                <a:cs typeface="Times New Roman" panose="02020603050405020304" pitchFamily="18" charset="0"/>
              </a:rPr>
              <a:t>identity</a:t>
            </a:r>
            <a:r>
              <a:rPr lang="en-US" sz="2400" dirty="0">
                <a:latin typeface="Times New Roman" panose="02020603050405020304" pitchFamily="18" charset="0"/>
                <a:cs typeface="Times New Roman" panose="02020603050405020304" pitchFamily="18" charset="0"/>
              </a:rPr>
              <a:t> of an item can be </a:t>
            </a:r>
            <a:r>
              <a:rPr lang="en-US" sz="2400" u="sng" dirty="0">
                <a:latin typeface="Times New Roman" panose="02020603050405020304" pitchFamily="18" charset="0"/>
                <a:cs typeface="Times New Roman" panose="02020603050405020304" pitchFamily="18" charset="0"/>
              </a:rPr>
              <a:t>retrieved</a:t>
            </a:r>
            <a:r>
              <a:rPr lang="en-US" sz="2400" dirty="0">
                <a:latin typeface="Times New Roman" panose="02020603050405020304" pitchFamily="18" charset="0"/>
                <a:cs typeface="Times New Roman" panose="02020603050405020304" pitchFamily="18" charset="0"/>
              </a:rPr>
              <a:t> from either </a:t>
            </a:r>
            <a:r>
              <a:rPr lang="en-US" sz="2400" dirty="0">
                <a:highlight>
                  <a:srgbClr val="FFFF00"/>
                </a:highlight>
                <a:latin typeface="Times New Roman" panose="02020603050405020304" pitchFamily="18" charset="0"/>
                <a:cs typeface="Times New Roman" panose="02020603050405020304" pitchFamily="18" charset="0"/>
              </a:rPr>
              <a:t>within</a:t>
            </a:r>
            <a:r>
              <a:rPr lang="en-US" sz="2400" dirty="0">
                <a:latin typeface="Times New Roman" panose="02020603050405020304" pitchFamily="18" charset="0"/>
                <a:cs typeface="Times New Roman" panose="02020603050405020304" pitchFamily="18" charset="0"/>
              </a:rPr>
              <a:t> or </a:t>
            </a:r>
            <a:r>
              <a:rPr lang="en-US" sz="2400" dirty="0">
                <a:highlight>
                  <a:srgbClr val="FFFF00"/>
                </a:highlight>
                <a:latin typeface="Times New Roman" panose="02020603050405020304" pitchFamily="18" charset="0"/>
                <a:cs typeface="Times New Roman" panose="02020603050405020304" pitchFamily="18" charset="0"/>
              </a:rPr>
              <a:t>outside</a:t>
            </a:r>
            <a:r>
              <a:rPr lang="en-US" sz="2400" dirty="0">
                <a:latin typeface="Times New Roman" panose="02020603050405020304" pitchFamily="18" charset="0"/>
                <a:cs typeface="Times New Roman" panose="02020603050405020304" pitchFamily="18" charset="0"/>
              </a:rPr>
              <a:t> the text. </a:t>
            </a:r>
          </a:p>
          <a:p>
            <a:r>
              <a:rPr lang="en-US" sz="2400" dirty="0">
                <a:latin typeface="Times New Roman" panose="02020603050405020304" pitchFamily="18" charset="0"/>
                <a:cs typeface="Times New Roman" panose="02020603050405020304" pitchFamily="18" charset="0"/>
              </a:rPr>
              <a:t>The </a:t>
            </a:r>
            <a:r>
              <a:rPr lang="en-US" sz="2400" dirty="0">
                <a:solidFill>
                  <a:srgbClr val="FF0000"/>
                </a:solidFill>
                <a:latin typeface="Times New Roman" panose="02020603050405020304" pitchFamily="18" charset="0"/>
                <a:cs typeface="Times New Roman" panose="02020603050405020304" pitchFamily="18" charset="0"/>
              </a:rPr>
              <a:t>Main</a:t>
            </a:r>
            <a:r>
              <a:rPr lang="en-US" sz="2400" dirty="0">
                <a:latin typeface="Times New Roman" panose="02020603050405020304" pitchFamily="18" charset="0"/>
                <a:cs typeface="Times New Roman" panose="02020603050405020304" pitchFamily="18" charset="0"/>
              </a:rPr>
              <a:t> reference patterns are:                            The </a:t>
            </a:r>
            <a:r>
              <a:rPr lang="en-US" sz="2400" dirty="0">
                <a:solidFill>
                  <a:srgbClr val="FF0000"/>
                </a:solidFill>
                <a:latin typeface="Times New Roman" panose="02020603050405020304" pitchFamily="18" charset="0"/>
                <a:cs typeface="Times New Roman" panose="02020603050405020304" pitchFamily="18" charset="0"/>
              </a:rPr>
              <a:t>Secondary</a:t>
            </a:r>
            <a:r>
              <a:rPr lang="en-US" sz="2400" dirty="0">
                <a:latin typeface="Times New Roman" panose="02020603050405020304" pitchFamily="18" charset="0"/>
                <a:cs typeface="Times New Roman" panose="02020603050405020304" pitchFamily="18" charset="0"/>
              </a:rPr>
              <a:t> reference patterns are:</a:t>
            </a:r>
          </a:p>
        </p:txBody>
      </p:sp>
      <p:sp>
        <p:nvSpPr>
          <p:cNvPr id="5" name="Rectangle 4">
            <a:extLst>
              <a:ext uri="{FF2B5EF4-FFF2-40B4-BE49-F238E27FC236}">
                <a16:creationId xmlns:a16="http://schemas.microsoft.com/office/drawing/2014/main" id="{6801FA59-8BEB-45E1-9E39-AED43EA16539}"/>
              </a:ext>
            </a:extLst>
          </p:cNvPr>
          <p:cNvSpPr/>
          <p:nvPr/>
        </p:nvSpPr>
        <p:spPr>
          <a:xfrm>
            <a:off x="1305949" y="2972880"/>
            <a:ext cx="2067951" cy="7210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Anaphoric</a:t>
            </a:r>
            <a:r>
              <a:rPr lang="en-US" sz="2000"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p:txBody>
      </p:sp>
      <p:sp>
        <p:nvSpPr>
          <p:cNvPr id="6" name="Rectangle 5">
            <a:extLst>
              <a:ext uri="{FF2B5EF4-FFF2-40B4-BE49-F238E27FC236}">
                <a16:creationId xmlns:a16="http://schemas.microsoft.com/office/drawing/2014/main" id="{201BDE74-A348-4DCB-A98F-E26CD8FD9759}"/>
              </a:ext>
            </a:extLst>
          </p:cNvPr>
          <p:cNvSpPr/>
          <p:nvPr/>
        </p:nvSpPr>
        <p:spPr>
          <a:xfrm>
            <a:off x="1305948" y="3895631"/>
            <a:ext cx="2067951" cy="72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Cataphoric</a:t>
            </a:r>
          </a:p>
        </p:txBody>
      </p:sp>
      <p:sp>
        <p:nvSpPr>
          <p:cNvPr id="7" name="Rectangle 6">
            <a:extLst>
              <a:ext uri="{FF2B5EF4-FFF2-40B4-BE49-F238E27FC236}">
                <a16:creationId xmlns:a16="http://schemas.microsoft.com/office/drawing/2014/main" id="{C2140FA0-A27E-44E4-AF25-C589F925C2A3}"/>
              </a:ext>
            </a:extLst>
          </p:cNvPr>
          <p:cNvSpPr/>
          <p:nvPr/>
        </p:nvSpPr>
        <p:spPr>
          <a:xfrm>
            <a:off x="1305947" y="4765593"/>
            <a:ext cx="2067951" cy="7107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Exophoric</a:t>
            </a:r>
          </a:p>
        </p:txBody>
      </p:sp>
      <p:sp>
        <p:nvSpPr>
          <p:cNvPr id="8" name="Rectangle 7">
            <a:extLst>
              <a:ext uri="{FF2B5EF4-FFF2-40B4-BE49-F238E27FC236}">
                <a16:creationId xmlns:a16="http://schemas.microsoft.com/office/drawing/2014/main" id="{204CB403-DF33-47FB-9B88-13FB77364C30}"/>
              </a:ext>
            </a:extLst>
          </p:cNvPr>
          <p:cNvSpPr/>
          <p:nvPr/>
        </p:nvSpPr>
        <p:spPr>
          <a:xfrm>
            <a:off x="1305946" y="5626287"/>
            <a:ext cx="2067951" cy="7713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Homophoric</a:t>
            </a:r>
            <a:r>
              <a:rPr lang="en-US" sz="2400"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p:txBody>
      </p:sp>
      <p:sp>
        <p:nvSpPr>
          <p:cNvPr id="9" name="Rectangle 8">
            <a:extLst>
              <a:ext uri="{FF2B5EF4-FFF2-40B4-BE49-F238E27FC236}">
                <a16:creationId xmlns:a16="http://schemas.microsoft.com/office/drawing/2014/main" id="{0E1ED565-BA9C-4793-A109-15592B598AD0}"/>
              </a:ext>
            </a:extLst>
          </p:cNvPr>
          <p:cNvSpPr/>
          <p:nvPr/>
        </p:nvSpPr>
        <p:spPr>
          <a:xfrm>
            <a:off x="7959963" y="3411265"/>
            <a:ext cx="2067951" cy="72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Comparative</a:t>
            </a:r>
          </a:p>
        </p:txBody>
      </p:sp>
      <p:sp>
        <p:nvSpPr>
          <p:cNvPr id="10" name="Rectangle 9">
            <a:extLst>
              <a:ext uri="{FF2B5EF4-FFF2-40B4-BE49-F238E27FC236}">
                <a16:creationId xmlns:a16="http://schemas.microsoft.com/office/drawing/2014/main" id="{B640CFEA-254B-42B0-B7A1-85AD4372A68D}"/>
              </a:ext>
            </a:extLst>
          </p:cNvPr>
          <p:cNvSpPr/>
          <p:nvPr/>
        </p:nvSpPr>
        <p:spPr>
          <a:xfrm>
            <a:off x="7959964" y="4338777"/>
            <a:ext cx="2067951" cy="72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Bridging</a:t>
            </a:r>
          </a:p>
        </p:txBody>
      </p:sp>
    </p:spTree>
    <p:extLst>
      <p:ext uri="{BB962C8B-B14F-4D97-AF65-F5344CB8AC3E}">
        <p14:creationId xmlns:p14="http://schemas.microsoft.com/office/powerpoint/2010/main" val="3901890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pattFill prst="pct20">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059F6-5795-4751-8873-7086833FB934}"/>
              </a:ext>
            </a:extLst>
          </p:cNvPr>
          <p:cNvSpPr>
            <a:spLocks noGrp="1"/>
          </p:cNvSpPr>
          <p:nvPr>
            <p:ph type="title"/>
          </p:nvPr>
        </p:nvSpPr>
        <p:spPr>
          <a:xfrm>
            <a:off x="627184" y="202418"/>
            <a:ext cx="10515600" cy="957238"/>
          </a:xfrm>
          <a:noFill/>
        </p:spPr>
        <p:txBody>
          <a:bodyPr/>
          <a:lstStyle/>
          <a:p>
            <a:r>
              <a:rPr lang="en-US"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Anaphoric Reference </a:t>
            </a:r>
          </a:p>
        </p:txBody>
      </p:sp>
      <p:sp>
        <p:nvSpPr>
          <p:cNvPr id="3" name="Content Placeholder 2">
            <a:extLst>
              <a:ext uri="{FF2B5EF4-FFF2-40B4-BE49-F238E27FC236}">
                <a16:creationId xmlns:a16="http://schemas.microsoft.com/office/drawing/2014/main" id="{8E375D3D-E38C-4354-AEBC-7461418905A2}"/>
              </a:ext>
            </a:extLst>
          </p:cNvPr>
          <p:cNvSpPr>
            <a:spLocks noGrp="1"/>
          </p:cNvSpPr>
          <p:nvPr>
            <p:ph idx="1"/>
          </p:nvPr>
        </p:nvSpPr>
        <p:spPr>
          <a:xfrm>
            <a:off x="211014" y="1159656"/>
            <a:ext cx="11873133" cy="5495926"/>
          </a:xfr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spPr>
        <p:txBody>
          <a:bodyPr>
            <a:normAutofit/>
          </a:bodyPr>
          <a:lstStyle/>
          <a:p>
            <a:r>
              <a:rPr lang="en-US" sz="2400" u="sng"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Anaphoric reference:</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is where a word or phrase refers-back to another word or phrase used earlier in a text.</a:t>
            </a:r>
          </a:p>
          <a:p>
            <a:r>
              <a:rPr lang="en-US" sz="2400" u="sng"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Example</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effectLst>
                  <a:outerShdw blurRad="38100" dist="38100" dir="2700000" algn="tl">
                    <a:srgbClr val="000000">
                      <a:alpha val="43137"/>
                    </a:srgbClr>
                  </a:outerShdw>
                </a:effectLst>
                <a:highlight>
                  <a:srgbClr val="808080"/>
                </a:highlight>
                <a:latin typeface="Times New Roman" panose="02020603050405020304" pitchFamily="18" charset="0"/>
                <a:cs typeface="Times New Roman" panose="02020603050405020304" pitchFamily="18" charset="0"/>
              </a:rPr>
              <a:t>Explanation</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“the book’s though-love message”, “it” </a:t>
            </a:r>
            <a:r>
              <a:rPr lang="en-US" sz="2400" dirty="0">
                <a:latin typeface="Times New Roman" panose="02020603050405020304" pitchFamily="18" charset="0"/>
                <a:cs typeface="Times New Roman" panose="02020603050405020304" pitchFamily="18" charset="0"/>
              </a:rPr>
              <a:t>and</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“it” </a:t>
            </a:r>
            <a:r>
              <a:rPr lang="en-US" sz="2400" dirty="0">
                <a:latin typeface="Times New Roman" panose="02020603050405020304" pitchFamily="18" charset="0"/>
                <a:cs typeface="Times New Roman" panose="02020603050405020304" pitchFamily="18" charset="0"/>
              </a:rPr>
              <a:t>are all referring to the same book</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“He’s just not that into you”… </a:t>
            </a:r>
            <a:r>
              <a:rPr lang="en-US" sz="2400" dirty="0">
                <a:latin typeface="Times New Roman" panose="02020603050405020304" pitchFamily="18" charset="0"/>
                <a:cs typeface="Times New Roman" panose="02020603050405020304" pitchFamily="18" charset="0"/>
              </a:rPr>
              <a:t>It’s obvious to the hearer/ reader, that the speaker/writer doesn’t have to repeat the title or name of the book, but to refer to it by </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“it” </a:t>
            </a:r>
            <a:r>
              <a:rPr lang="en-US" sz="2400" dirty="0">
                <a:latin typeface="Times New Roman" panose="02020603050405020304" pitchFamily="18" charset="0"/>
                <a:cs typeface="Times New Roman" panose="02020603050405020304" pitchFamily="18" charset="0"/>
              </a:rPr>
              <a:t>or other words.. This is called</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Anaphoric Reference.</a:t>
            </a:r>
          </a:p>
        </p:txBody>
      </p:sp>
      <p:sp>
        <p:nvSpPr>
          <p:cNvPr id="4" name="Rectangle 3">
            <a:extLst>
              <a:ext uri="{FF2B5EF4-FFF2-40B4-BE49-F238E27FC236}">
                <a16:creationId xmlns:a16="http://schemas.microsoft.com/office/drawing/2014/main" id="{6C078766-D2E5-4012-A7D7-0E196A8ABF63}"/>
              </a:ext>
            </a:extLst>
          </p:cNvPr>
          <p:cNvSpPr/>
          <p:nvPr/>
        </p:nvSpPr>
        <p:spPr>
          <a:xfrm>
            <a:off x="1411458" y="2616590"/>
            <a:ext cx="9369084" cy="2011680"/>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It seems everyone’s read that self-help book: Greg Behrendt and Liz </a:t>
            </a:r>
            <a:r>
              <a:rPr lang="en-US" sz="2200" dirty="0" err="1">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Tuccillo’s</a:t>
            </a:r>
            <a:r>
              <a:rPr lang="en-US" sz="2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2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He’s Just Not That Into You</a:t>
            </a:r>
            <a:r>
              <a:rPr lang="en-US" sz="2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 . First in the US, then all over the world, women became converts to </a:t>
            </a:r>
            <a:r>
              <a:rPr lang="en-US" sz="22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book’s tough-love message</a:t>
            </a:r>
            <a:r>
              <a:rPr lang="en-US" sz="2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When </a:t>
            </a:r>
            <a:r>
              <a:rPr lang="en-US" sz="22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it</a:t>
            </a:r>
            <a:r>
              <a:rPr lang="en-US" sz="2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was published late last year, Oprah sang </a:t>
            </a:r>
            <a:r>
              <a:rPr lang="en-US" sz="22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its</a:t>
            </a:r>
            <a:r>
              <a:rPr lang="en-US" sz="2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praises, tearful women called </a:t>
            </a:r>
            <a:r>
              <a:rPr lang="en-US" sz="22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it</a:t>
            </a:r>
            <a:r>
              <a:rPr lang="en-US" sz="2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‘the Bible’, and others declared it had changed their lives forever. (Cooper 2005 : S38)</a:t>
            </a:r>
          </a:p>
        </p:txBody>
      </p:sp>
    </p:spTree>
    <p:extLst>
      <p:ext uri="{BB962C8B-B14F-4D97-AF65-F5344CB8AC3E}">
        <p14:creationId xmlns:p14="http://schemas.microsoft.com/office/powerpoint/2010/main" val="26904148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pattFill prst="pct20">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55E0E-0BD7-43AA-AA29-5811F94A3B54}"/>
              </a:ext>
            </a:extLst>
          </p:cNvPr>
          <p:cNvSpPr>
            <a:spLocks noGrp="1"/>
          </p:cNvSpPr>
          <p:nvPr>
            <p:ph type="title"/>
          </p:nvPr>
        </p:nvSpPr>
        <p:spPr>
          <a:xfrm>
            <a:off x="599049" y="181316"/>
            <a:ext cx="10515600" cy="999441"/>
          </a:xfrm>
        </p:spPr>
        <p:txBody>
          <a:bodyPr>
            <a:normAutofit/>
          </a:bodyPr>
          <a:lstStyle/>
          <a:p>
            <a:r>
              <a:rPr lang="en-US" sz="40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 </a:t>
            </a:r>
            <a:r>
              <a:rPr lang="en-US"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Cataphoric</a:t>
            </a:r>
            <a:r>
              <a:rPr lang="en-US" sz="40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Reference </a:t>
            </a:r>
          </a:p>
        </p:txBody>
      </p:sp>
      <p:sp>
        <p:nvSpPr>
          <p:cNvPr id="3" name="Content Placeholder 2">
            <a:extLst>
              <a:ext uri="{FF2B5EF4-FFF2-40B4-BE49-F238E27FC236}">
                <a16:creationId xmlns:a16="http://schemas.microsoft.com/office/drawing/2014/main" id="{20B565E4-072B-4D65-A495-30A06C38DE0B}"/>
              </a:ext>
            </a:extLst>
          </p:cNvPr>
          <p:cNvSpPr>
            <a:spLocks noGrp="1"/>
          </p:cNvSpPr>
          <p:nvPr>
            <p:ph idx="1"/>
          </p:nvPr>
        </p:nvSpPr>
        <p:spPr>
          <a:xfrm>
            <a:off x="295422" y="1180756"/>
            <a:ext cx="11662116" cy="5495927"/>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r>
              <a:rPr lang="en-US" sz="2400" u="sng"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Cataphoric reference:</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describes an item which refers forward to another word or phrase which is used later in the text.</a:t>
            </a:r>
          </a:p>
          <a:p>
            <a:r>
              <a:rPr lang="en-US" sz="2400" u="sng"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Example</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endPar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en-US" sz="2400" u="sng"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Explanation</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the identity of the italicized “</a:t>
            </a:r>
            <a:r>
              <a:rPr lang="en-US" sz="24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that</a:t>
            </a:r>
            <a:r>
              <a:rPr lang="en-US" sz="2400" dirty="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rPr>
              <a:t>follows</a:t>
            </a:r>
            <a:r>
              <a:rPr lang="en-US" sz="2400" dirty="0">
                <a:latin typeface="Times New Roman" panose="02020603050405020304" pitchFamily="18" charset="0"/>
                <a:cs typeface="Times New Roman" panose="02020603050405020304" pitchFamily="18" charset="0"/>
              </a:rPr>
              <a:t>, rather than </a:t>
            </a:r>
            <a:r>
              <a:rPr lang="en-US" sz="2400" u="sng" dirty="0">
                <a:latin typeface="Times New Roman" panose="02020603050405020304" pitchFamily="18" charset="0"/>
                <a:cs typeface="Times New Roman" panose="02020603050405020304" pitchFamily="18" charset="0"/>
              </a:rPr>
              <a:t>precedes</a:t>
            </a:r>
            <a:r>
              <a:rPr lang="en-US" sz="2400" dirty="0">
                <a:latin typeface="Times New Roman" panose="02020603050405020304" pitchFamily="18" charset="0"/>
                <a:cs typeface="Times New Roman" panose="02020603050405020304" pitchFamily="18" charset="0"/>
              </a:rPr>
              <a:t>, the book’s title which is the reference item.</a:t>
            </a:r>
          </a:p>
          <a:p>
            <a:r>
              <a:rPr lang="en-US" sz="2400" dirty="0">
                <a:latin typeface="Times New Roman" panose="02020603050405020304" pitchFamily="18" charset="0"/>
                <a:cs typeface="Times New Roman" panose="02020603050405020304" pitchFamily="18" charset="0"/>
              </a:rPr>
              <a:t>In this case, the reader knows the item being referred to is yet to come in the text and reads forward to find the meaning of </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n-US" sz="24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that</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p:txBody>
      </p:sp>
      <p:sp>
        <p:nvSpPr>
          <p:cNvPr id="4" name="Rectangle 3">
            <a:extLst>
              <a:ext uri="{FF2B5EF4-FFF2-40B4-BE49-F238E27FC236}">
                <a16:creationId xmlns:a16="http://schemas.microsoft.com/office/drawing/2014/main" id="{C3980340-84B6-4BD0-82A8-80977C8B27A2}"/>
              </a:ext>
            </a:extLst>
          </p:cNvPr>
          <p:cNvSpPr/>
          <p:nvPr/>
        </p:nvSpPr>
        <p:spPr>
          <a:xfrm>
            <a:off x="926123" y="2852224"/>
            <a:ext cx="9861452" cy="1153551"/>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It seems everyone’s read </a:t>
            </a:r>
            <a:r>
              <a:rPr lang="en-US" sz="24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that </a:t>
            </a:r>
            <a:r>
              <a:rPr lang="en-US" sz="24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self-help book: Greg Behrendt and Liz </a:t>
            </a:r>
            <a:r>
              <a:rPr lang="en-US" sz="2400" dirty="0" err="1">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Tuccillo’s</a:t>
            </a:r>
            <a:r>
              <a:rPr lang="en-US" sz="24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He’s Just Not That Into You.</a:t>
            </a:r>
            <a:r>
              <a:rPr lang="en-US" sz="24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(ibid.)</a:t>
            </a:r>
          </a:p>
        </p:txBody>
      </p:sp>
    </p:spTree>
    <p:extLst>
      <p:ext uri="{BB962C8B-B14F-4D97-AF65-F5344CB8AC3E}">
        <p14:creationId xmlns:p14="http://schemas.microsoft.com/office/powerpoint/2010/main" val="24793335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pattFill prst="pct20">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CD2AF-9BD6-4B11-BBAC-B919E131C442}"/>
              </a:ext>
            </a:extLst>
          </p:cNvPr>
          <p:cNvSpPr>
            <a:spLocks noGrp="1"/>
          </p:cNvSpPr>
          <p:nvPr>
            <p:ph type="title"/>
          </p:nvPr>
        </p:nvSpPr>
        <p:spPr>
          <a:xfrm>
            <a:off x="838200" y="188668"/>
            <a:ext cx="10515600" cy="984738"/>
          </a:xfrm>
        </p:spPr>
        <p:txBody>
          <a:bodyPr/>
          <a:lstStyle/>
          <a:p>
            <a:r>
              <a:rPr lang="en-US"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 Exophoric Reference </a:t>
            </a:r>
          </a:p>
        </p:txBody>
      </p:sp>
      <p:sp>
        <p:nvSpPr>
          <p:cNvPr id="3" name="Content Placeholder 2">
            <a:extLst>
              <a:ext uri="{FF2B5EF4-FFF2-40B4-BE49-F238E27FC236}">
                <a16:creationId xmlns:a16="http://schemas.microsoft.com/office/drawing/2014/main" id="{27B2AFF7-2CEF-4E7D-B6E9-CCB4041746B4}"/>
              </a:ext>
            </a:extLst>
          </p:cNvPr>
          <p:cNvSpPr>
            <a:spLocks noGrp="1"/>
          </p:cNvSpPr>
          <p:nvPr>
            <p:ph idx="1"/>
          </p:nvPr>
        </p:nvSpPr>
        <p:spPr>
          <a:xfrm>
            <a:off x="225083" y="1173406"/>
            <a:ext cx="11830929" cy="5495926"/>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r>
              <a:rPr lang="en-US" sz="2400" u="sng"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Exophoric reference</a:t>
            </a:r>
            <a:r>
              <a:rPr lang="en-US" sz="2400" dirty="0">
                <a:latin typeface="Times New Roman" panose="02020603050405020304" pitchFamily="18" charset="0"/>
                <a:cs typeface="Times New Roman" panose="02020603050405020304" pitchFamily="18" charset="0"/>
              </a:rPr>
              <a:t>: looks outside the text to the situation in which the text occurs for the identity of the item being referred to.</a:t>
            </a:r>
          </a:p>
          <a:p>
            <a:r>
              <a:rPr lang="en-US" sz="2400" u="sng"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Example</a:t>
            </a:r>
            <a:r>
              <a:rPr lang="en-US" sz="2400" dirty="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u="sng"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Explanation</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marL="0" indent="0">
              <a:buNone/>
            </a:pPr>
            <a:r>
              <a:rPr lang="en-US" sz="2400" dirty="0">
                <a:latin typeface="Times New Roman" panose="02020603050405020304" pitchFamily="18" charset="0"/>
                <a:cs typeface="Times New Roman" panose="02020603050405020304" pitchFamily="18" charset="0"/>
              </a:rPr>
              <a:t>Both speakers clearly know what </a:t>
            </a:r>
            <a:r>
              <a:rPr lang="en-US" sz="2400" dirty="0">
                <a:solidFill>
                  <a:srgbClr val="FF0066"/>
                </a:solidFill>
                <a:latin typeface="Times New Roman" panose="02020603050405020304" pitchFamily="18" charset="0"/>
                <a:cs typeface="Times New Roman" panose="02020603050405020304" pitchFamily="18" charset="0"/>
              </a:rPr>
              <a:t>book</a:t>
            </a:r>
            <a:r>
              <a:rPr lang="en-US" sz="2400" dirty="0">
                <a:latin typeface="Times New Roman" panose="02020603050405020304" pitchFamily="18" charset="0"/>
                <a:cs typeface="Times New Roman" panose="02020603050405020304" pitchFamily="18" charset="0"/>
              </a:rPr>
              <a:t> is being </a:t>
            </a:r>
            <a:r>
              <a:rPr lang="en-US" sz="2400" dirty="0">
                <a:solidFill>
                  <a:srgbClr val="FF0066"/>
                </a:solidFill>
                <a:latin typeface="Times New Roman" panose="02020603050405020304" pitchFamily="18" charset="0"/>
                <a:cs typeface="Times New Roman" panose="02020603050405020304" pitchFamily="18" charset="0"/>
              </a:rPr>
              <a:t>referred</a:t>
            </a:r>
            <a:r>
              <a:rPr lang="en-US" sz="2400" dirty="0">
                <a:latin typeface="Times New Roman" panose="02020603050405020304" pitchFamily="18" charset="0"/>
                <a:cs typeface="Times New Roman" panose="02020603050405020304" pitchFamily="18" charset="0"/>
              </a:rPr>
              <a:t> </a:t>
            </a:r>
            <a:r>
              <a:rPr lang="en-US" sz="2400" dirty="0">
                <a:solidFill>
                  <a:srgbClr val="FF0066"/>
                </a:solidFill>
                <a:latin typeface="Times New Roman" panose="02020603050405020304" pitchFamily="18" charset="0"/>
                <a:cs typeface="Times New Roman" panose="02020603050405020304" pitchFamily="18" charset="0"/>
              </a:rPr>
              <a:t>to</a:t>
            </a:r>
            <a:r>
              <a:rPr lang="en-US" sz="2400" dirty="0">
                <a:latin typeface="Times New Roman" panose="02020603050405020304" pitchFamily="18" charset="0"/>
                <a:cs typeface="Times New Roman" panose="02020603050405020304" pitchFamily="18" charset="0"/>
              </a:rPr>
              <a:t> in this conversation ( Monica’s Story ). ‘</a:t>
            </a:r>
            <a:r>
              <a:rPr lang="en-US" sz="2400" dirty="0">
                <a:solidFill>
                  <a:srgbClr val="FF0066"/>
                </a:solidFill>
                <a:latin typeface="Times New Roman" panose="02020603050405020304" pitchFamily="18" charset="0"/>
                <a:cs typeface="Times New Roman" panose="02020603050405020304" pitchFamily="18" charset="0"/>
              </a:rPr>
              <a:t>You</a:t>
            </a:r>
            <a:r>
              <a:rPr lang="en-US" sz="2400" dirty="0">
                <a:latin typeface="Times New Roman" panose="02020603050405020304" pitchFamily="18" charset="0"/>
                <a:cs typeface="Times New Roman" panose="02020603050405020304" pitchFamily="18" charset="0"/>
              </a:rPr>
              <a:t>’ and ‘</a:t>
            </a:r>
            <a:r>
              <a:rPr lang="en-US" sz="2400" dirty="0">
                <a:solidFill>
                  <a:srgbClr val="FF0066"/>
                </a:solidFill>
                <a:latin typeface="Times New Roman" panose="02020603050405020304" pitchFamily="18" charset="0"/>
                <a:cs typeface="Times New Roman" panose="02020603050405020304" pitchFamily="18" charset="0"/>
              </a:rPr>
              <a:t>your</a:t>
            </a:r>
            <a:r>
              <a:rPr lang="en-US" sz="2400" dirty="0">
                <a:latin typeface="Times New Roman" panose="02020603050405020304" pitchFamily="18" charset="0"/>
                <a:cs typeface="Times New Roman" panose="02020603050405020304" pitchFamily="18" charset="0"/>
              </a:rPr>
              <a:t>’ are also examples of </a:t>
            </a:r>
            <a:r>
              <a:rPr lang="en-US" sz="2400" u="sng" dirty="0">
                <a:solidFill>
                  <a:srgbClr val="FF0066"/>
                </a:solidFill>
                <a:latin typeface="Times New Roman" panose="02020603050405020304" pitchFamily="18" charset="0"/>
                <a:cs typeface="Times New Roman" panose="02020603050405020304" pitchFamily="18" charset="0"/>
              </a:rPr>
              <a:t>exophoric reference</a:t>
            </a:r>
            <a:r>
              <a:rPr lang="en-US" sz="2400" dirty="0">
                <a:latin typeface="Times New Roman" panose="02020603050405020304" pitchFamily="18" charset="0"/>
                <a:cs typeface="Times New Roman" panose="02020603050405020304" pitchFamily="18" charset="0"/>
              </a:rPr>
              <a:t>. Both speakers know, from </a:t>
            </a:r>
            <a:r>
              <a:rPr lang="en-US" sz="2400" u="sng" dirty="0">
                <a:latin typeface="Times New Roman" panose="02020603050405020304" pitchFamily="18" charset="0"/>
                <a:cs typeface="Times New Roman" panose="02020603050405020304" pitchFamily="18" charset="0"/>
              </a:rPr>
              <a:t>outside</a:t>
            </a:r>
            <a:r>
              <a:rPr lang="en-US" sz="2400" dirty="0">
                <a:latin typeface="Times New Roman" panose="02020603050405020304" pitchFamily="18" charset="0"/>
                <a:cs typeface="Times New Roman" panose="02020603050405020304" pitchFamily="18" charset="0"/>
              </a:rPr>
              <a:t> the text, who these items are referring to..</a:t>
            </a:r>
          </a:p>
          <a:p>
            <a:endParaRPr lang="en-US" sz="2400" dirty="0">
              <a:latin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id="{BBDF2C37-CF8F-44B4-BFAC-483DAF2AA765}"/>
              </a:ext>
            </a:extLst>
          </p:cNvPr>
          <p:cNvSpPr/>
          <p:nvPr/>
        </p:nvSpPr>
        <p:spPr>
          <a:xfrm>
            <a:off x="1111348" y="2461846"/>
            <a:ext cx="9622301" cy="1111348"/>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Customer: What kind of book would </a:t>
            </a:r>
            <a:r>
              <a:rPr lang="en-US" sz="20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you</a:t>
            </a:r>
            <a:r>
              <a:rPr lang="en-US" sz="20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say </a:t>
            </a:r>
            <a:r>
              <a:rPr lang="en-US" sz="20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this is</a:t>
            </a:r>
            <a:r>
              <a:rPr lang="en-US" sz="20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Where would you put it on </a:t>
            </a:r>
            <a:r>
              <a:rPr lang="en-US" sz="20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your</a:t>
            </a:r>
          </a:p>
          <a:p>
            <a:pPr algn="ctr"/>
            <a:r>
              <a:rPr lang="en-US" sz="20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bookshelves?</a:t>
            </a:r>
          </a:p>
        </p:txBody>
      </p:sp>
    </p:spTree>
    <p:extLst>
      <p:ext uri="{BB962C8B-B14F-4D97-AF65-F5344CB8AC3E}">
        <p14:creationId xmlns:p14="http://schemas.microsoft.com/office/powerpoint/2010/main" val="32580856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pattFill prst="pct20">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2736D-2141-4EC0-B38A-71CBDB50BB47}"/>
              </a:ext>
            </a:extLst>
          </p:cNvPr>
          <p:cNvSpPr>
            <a:spLocks noGrp="1"/>
          </p:cNvSpPr>
          <p:nvPr>
            <p:ph type="title"/>
          </p:nvPr>
        </p:nvSpPr>
        <p:spPr>
          <a:xfrm>
            <a:off x="641252" y="18255"/>
            <a:ext cx="10515600" cy="1163431"/>
          </a:xfrm>
        </p:spPr>
        <p:txBody>
          <a:bodyPr/>
          <a:lstStyle/>
          <a:p>
            <a:r>
              <a:rPr lang="en-US"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4. </a:t>
            </a:r>
            <a:r>
              <a:rPr lang="en-US" u="sng"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Homophoric</a:t>
            </a:r>
            <a:r>
              <a:rPr lang="en-US"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Reference  </a:t>
            </a:r>
          </a:p>
        </p:txBody>
      </p:sp>
      <p:sp>
        <p:nvSpPr>
          <p:cNvPr id="3" name="Content Placeholder 2">
            <a:extLst>
              <a:ext uri="{FF2B5EF4-FFF2-40B4-BE49-F238E27FC236}">
                <a16:creationId xmlns:a16="http://schemas.microsoft.com/office/drawing/2014/main" id="{5DA64947-F5B6-451A-AD81-26F8F2DE002A}"/>
              </a:ext>
            </a:extLst>
          </p:cNvPr>
          <p:cNvSpPr>
            <a:spLocks noGrp="1"/>
          </p:cNvSpPr>
          <p:nvPr>
            <p:ph idx="1"/>
          </p:nvPr>
        </p:nvSpPr>
        <p:spPr>
          <a:xfrm>
            <a:off x="166468" y="1181686"/>
            <a:ext cx="11859064" cy="5500468"/>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r>
              <a:rPr lang="en-US" sz="2400" u="sng" dirty="0" err="1">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Homophoric</a:t>
            </a:r>
            <a:r>
              <a:rPr lang="en-US" sz="2400" u="sng"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 reference</a:t>
            </a:r>
            <a:r>
              <a:rPr lang="en-US" sz="2400" dirty="0">
                <a:latin typeface="Times New Roman" panose="02020603050405020304" pitchFamily="18" charset="0"/>
                <a:cs typeface="Times New Roman" panose="02020603050405020304" pitchFamily="18" charset="0"/>
              </a:rPr>
              <a:t>: is where the identity of the item can be retrieved by reference to </a:t>
            </a:r>
            <a:r>
              <a:rPr lang="en-US" sz="2400" u="sng" dirty="0">
                <a:latin typeface="Times New Roman" panose="02020603050405020304" pitchFamily="18" charset="0"/>
                <a:cs typeface="Times New Roman" panose="02020603050405020304" pitchFamily="18" charset="0"/>
              </a:rPr>
              <a:t>cultural knowledge</a:t>
            </a:r>
            <a:r>
              <a:rPr lang="en-US" sz="2400" dirty="0">
                <a:latin typeface="Times New Roman" panose="02020603050405020304" pitchFamily="18" charset="0"/>
                <a:cs typeface="Times New Roman" panose="02020603050405020304" pitchFamily="18" charset="0"/>
              </a:rPr>
              <a:t>, in general, rather than the specific context of the text.</a:t>
            </a:r>
          </a:p>
          <a:p>
            <a:r>
              <a:rPr lang="en-US" sz="2400" u="sng"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Example</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endPar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en-US" sz="2400" u="sng"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Explanation</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pPr marL="0" indent="0">
              <a:buNone/>
            </a:pPr>
            <a:r>
              <a:rPr lang="en-US" sz="2400" dirty="0">
                <a:latin typeface="Times New Roman" panose="02020603050405020304" pitchFamily="18" charset="0"/>
                <a:cs typeface="Times New Roman" panose="02020603050405020304" pitchFamily="18" charset="0"/>
              </a:rPr>
              <a:t>This is different from the final use of ‘</a:t>
            </a:r>
            <a:r>
              <a:rPr lang="en-US" sz="24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a:t>
            </a:r>
            <a:r>
              <a:rPr lang="en-US" sz="2400" dirty="0">
                <a:latin typeface="Times New Roman" panose="02020603050405020304" pitchFamily="18" charset="0"/>
                <a:cs typeface="Times New Roman" panose="02020603050405020304" pitchFamily="18" charset="0"/>
              </a:rPr>
              <a:t>’ in this sentence. To answer ‘</a:t>
            </a:r>
            <a:r>
              <a:rPr lang="en-US" sz="24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which book</a:t>
            </a:r>
            <a:r>
              <a:rPr lang="en-US" sz="2400" dirty="0">
                <a:latin typeface="Times New Roman" panose="02020603050405020304" pitchFamily="18" charset="0"/>
                <a:cs typeface="Times New Roman" panose="02020603050405020304" pitchFamily="18" charset="0"/>
              </a:rPr>
              <a:t>’ we know it is the one being discussed in the text. We know, however, from our </a:t>
            </a:r>
            <a:r>
              <a:rPr lang="en-US" sz="2400" u="sng"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cultural knowledge </a:t>
            </a:r>
            <a:r>
              <a:rPr lang="en-US" sz="2400" dirty="0">
                <a:latin typeface="Times New Roman" panose="02020603050405020304" pitchFamily="18" charset="0"/>
                <a:cs typeface="Times New Roman" panose="02020603050405020304" pitchFamily="18" charset="0"/>
              </a:rPr>
              <a:t>‘</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which</a:t>
            </a:r>
            <a:r>
              <a:rPr lang="en-US" sz="2400" dirty="0">
                <a:latin typeface="Times New Roman" panose="02020603050405020304" pitchFamily="18" charset="0"/>
                <a:cs typeface="Times New Roman" panose="02020603050405020304" pitchFamily="18" charset="0"/>
              </a:rPr>
              <a:t>’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United States and ‘which’ world are being referred to in the text</a:t>
            </a:r>
            <a:r>
              <a:rPr lang="en-US" sz="2400" dirty="0">
                <a:latin typeface="Times New Roman" panose="02020603050405020304" pitchFamily="18" charset="0"/>
                <a:cs typeface="Times New Roman" panose="02020603050405020304" pitchFamily="18" charset="0"/>
              </a:rPr>
              <a:t>.</a:t>
            </a:r>
          </a:p>
        </p:txBody>
      </p:sp>
      <p:sp>
        <p:nvSpPr>
          <p:cNvPr id="4" name="Rectangle 3">
            <a:extLst>
              <a:ext uri="{FF2B5EF4-FFF2-40B4-BE49-F238E27FC236}">
                <a16:creationId xmlns:a16="http://schemas.microsoft.com/office/drawing/2014/main" id="{AED4A8B3-B7C1-4903-AD7B-BD0F4713509A}"/>
              </a:ext>
            </a:extLst>
          </p:cNvPr>
          <p:cNvSpPr/>
          <p:nvPr/>
        </p:nvSpPr>
        <p:spPr>
          <a:xfrm>
            <a:off x="522262" y="2873326"/>
            <a:ext cx="10753579" cy="1111347"/>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First in </a:t>
            </a:r>
            <a:r>
              <a:rPr lang="en-US" sz="24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a:t>
            </a:r>
            <a:r>
              <a:rPr lang="en-US" sz="24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US, then all over the world, women became converts to the book’s tough-love message. (ibid.)</a:t>
            </a:r>
          </a:p>
        </p:txBody>
      </p:sp>
    </p:spTree>
    <p:extLst>
      <p:ext uri="{BB962C8B-B14F-4D97-AF65-F5344CB8AC3E}">
        <p14:creationId xmlns:p14="http://schemas.microsoft.com/office/powerpoint/2010/main" val="4175838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30">
          <a:fgClr>
            <a:srgbClr val="0070C0"/>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6664A-D56B-41E6-BEFB-C115CE98BD30}"/>
              </a:ext>
            </a:extLst>
          </p:cNvPr>
          <p:cNvSpPr>
            <a:spLocks noGrp="1"/>
          </p:cNvSpPr>
          <p:nvPr>
            <p:ph type="title"/>
          </p:nvPr>
        </p:nvSpPr>
        <p:spPr>
          <a:noFill/>
        </p:spPr>
        <p:txBody>
          <a:bodyPr>
            <a:normAutofit/>
          </a:bodyPr>
          <a:lstStyle/>
          <a:p>
            <a:r>
              <a:rPr lang="en-US" sz="6600" b="1" u="sng" dirty="0">
                <a:latin typeface="Times New Roman" panose="02020603050405020304" pitchFamily="18" charset="0"/>
                <a:cs typeface="Times New Roman" panose="02020603050405020304" pitchFamily="18" charset="0"/>
              </a:rPr>
              <a:t>Content</a:t>
            </a:r>
            <a:r>
              <a:rPr lang="en-US" sz="6600" b="1" dirty="0">
                <a:latin typeface="Times New Roman" panose="02020603050405020304" pitchFamily="18" charset="0"/>
                <a:cs typeface="Times New Roman" panose="02020603050405020304" pitchFamily="18" charset="0"/>
              </a:rPr>
              <a:t> </a:t>
            </a:r>
          </a:p>
        </p:txBody>
      </p:sp>
      <p:sp>
        <p:nvSpPr>
          <p:cNvPr id="3" name="Content Placeholder 2">
            <a:extLst>
              <a:ext uri="{FF2B5EF4-FFF2-40B4-BE49-F238E27FC236}">
                <a16:creationId xmlns:a16="http://schemas.microsoft.com/office/drawing/2014/main" id="{E5E1514F-070E-421A-B96D-5714C193DB88}"/>
              </a:ext>
            </a:extLst>
          </p:cNvPr>
          <p:cNvSpPr>
            <a:spLocks noGrp="1"/>
          </p:cNvSpPr>
          <p:nvPr>
            <p:ph idx="1"/>
          </p:nvPr>
        </p:nvSpPr>
        <p:spPr>
          <a:blipFill>
            <a:blip r:embed="rId2"/>
            <a:tile tx="0" ty="0" sx="100000" sy="100000" flip="none" algn="tl"/>
          </a:blipFill>
        </p:spPr>
        <p:txBody>
          <a:bodyPr>
            <a:normAutofit/>
          </a:bodyPr>
          <a:lstStyle/>
          <a:p>
            <a:r>
              <a:rPr lang="en-US" dirty="0">
                <a:latin typeface="Times New Roman" panose="02020603050405020304" pitchFamily="18" charset="0"/>
                <a:cs typeface="Times New Roman" panose="02020603050405020304" pitchFamily="18" charset="0"/>
              </a:rPr>
              <a:t>Introduction</a:t>
            </a:r>
          </a:p>
          <a:p>
            <a:r>
              <a:rPr lang="en-US" dirty="0">
                <a:latin typeface="Times New Roman" panose="02020603050405020304" pitchFamily="18" charset="0"/>
                <a:cs typeface="Times New Roman" panose="02020603050405020304" pitchFamily="18" charset="0"/>
              </a:rPr>
              <a:t>6.1 Grammar from Discourse Perspective</a:t>
            </a:r>
          </a:p>
          <a:p>
            <a:r>
              <a:rPr lang="en-US" dirty="0">
                <a:latin typeface="Times New Roman" panose="02020603050405020304" pitchFamily="18" charset="0"/>
                <a:cs typeface="Times New Roman" panose="02020603050405020304" pitchFamily="18" charset="0"/>
              </a:rPr>
              <a:t>6.2 The texture of a text</a:t>
            </a:r>
          </a:p>
          <a:p>
            <a:r>
              <a:rPr lang="en-US" dirty="0">
                <a:latin typeface="Times New Roman" panose="02020603050405020304" pitchFamily="18" charset="0"/>
                <a:cs typeface="Times New Roman" panose="02020603050405020304" pitchFamily="18" charset="0"/>
              </a:rPr>
              <a:t>6.3 Cohesion and Discourse</a:t>
            </a:r>
          </a:p>
          <a:p>
            <a:r>
              <a:rPr lang="en-US" dirty="0">
                <a:latin typeface="Times New Roman" panose="02020603050405020304" pitchFamily="18" charset="0"/>
                <a:cs typeface="Times New Roman" panose="02020603050405020304" pitchFamily="18" charset="0"/>
              </a:rPr>
              <a:t>6.4 Reference</a:t>
            </a:r>
          </a:p>
          <a:p>
            <a:r>
              <a:rPr lang="en-US" dirty="0">
                <a:latin typeface="Times New Roman" panose="02020603050405020304" pitchFamily="18" charset="0"/>
                <a:cs typeface="Times New Roman" panose="02020603050405020304" pitchFamily="18" charset="0"/>
              </a:rPr>
              <a:t>6.5 Lexical Cohesion </a:t>
            </a:r>
          </a:p>
          <a:p>
            <a:r>
              <a:rPr lang="en-US" dirty="0">
                <a:latin typeface="Times New Roman" panose="02020603050405020304" pitchFamily="18" charset="0"/>
                <a:cs typeface="Times New Roman" panose="02020603050405020304" pitchFamily="18" charset="0"/>
              </a:rPr>
              <a:t>6.6 Collocation</a:t>
            </a:r>
          </a:p>
          <a:p>
            <a:r>
              <a:rPr lang="en-US" dirty="0">
                <a:latin typeface="Times New Roman" panose="02020603050405020304" pitchFamily="18" charset="0"/>
                <a:cs typeface="Times New Roman" panose="02020603050405020304" pitchFamily="18" charset="0"/>
              </a:rPr>
              <a:t>6.7 Conjunction</a:t>
            </a: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75053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pattFill prst="pct20">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A95D1-F84D-4701-A8E0-ED0DEDE7F704}"/>
              </a:ext>
            </a:extLst>
          </p:cNvPr>
          <p:cNvSpPr>
            <a:spLocks noGrp="1"/>
          </p:cNvSpPr>
          <p:nvPr>
            <p:ph type="title"/>
          </p:nvPr>
        </p:nvSpPr>
        <p:spPr>
          <a:xfrm>
            <a:off x="655320" y="209452"/>
            <a:ext cx="10515600" cy="943170"/>
          </a:xfrm>
        </p:spPr>
        <p:txBody>
          <a:bodyPr/>
          <a:lstStyle/>
          <a:p>
            <a:r>
              <a:rPr lang="en-US"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5. Comparative Reference</a:t>
            </a:r>
          </a:p>
        </p:txBody>
      </p:sp>
      <p:sp>
        <p:nvSpPr>
          <p:cNvPr id="3" name="Content Placeholder 2">
            <a:extLst>
              <a:ext uri="{FF2B5EF4-FFF2-40B4-BE49-F238E27FC236}">
                <a16:creationId xmlns:a16="http://schemas.microsoft.com/office/drawing/2014/main" id="{CCF9CF5C-2239-47D9-B683-A31D0B5DF55D}"/>
              </a:ext>
            </a:extLst>
          </p:cNvPr>
          <p:cNvSpPr>
            <a:spLocks noGrp="1"/>
          </p:cNvSpPr>
          <p:nvPr>
            <p:ph idx="1"/>
          </p:nvPr>
        </p:nvSpPr>
        <p:spPr>
          <a:xfrm>
            <a:off x="196948" y="1152622"/>
            <a:ext cx="11802794" cy="5495926"/>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r>
              <a:rPr lang="en-US" sz="2300" u="sng"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Comparative reference</a:t>
            </a:r>
            <a:r>
              <a:rPr lang="en-US" sz="2300" dirty="0">
                <a:highlight>
                  <a:srgbClr val="C0C0C0"/>
                </a:highlight>
                <a:latin typeface="Times New Roman" panose="02020603050405020304" pitchFamily="18" charset="0"/>
                <a:cs typeface="Times New Roman" panose="02020603050405020304" pitchFamily="18" charset="0"/>
              </a:rPr>
              <a:t>: </a:t>
            </a:r>
            <a:r>
              <a:rPr lang="en-US" sz="2300" dirty="0">
                <a:latin typeface="Times New Roman" panose="02020603050405020304" pitchFamily="18" charset="0"/>
                <a:cs typeface="Times New Roman" panose="02020603050405020304" pitchFamily="18" charset="0"/>
              </a:rPr>
              <a:t>‘the identity of the presumed item is retrieved not because it has already been mentioned or will be mentioned in the text, but because an item with which it is being compared has been mentioned’ (</a:t>
            </a:r>
            <a:r>
              <a:rPr lang="en-US" sz="2300" dirty="0" err="1">
                <a:latin typeface="Times New Roman" panose="02020603050405020304" pitchFamily="18" charset="0"/>
                <a:cs typeface="Times New Roman" panose="02020603050405020304" pitchFamily="18" charset="0"/>
              </a:rPr>
              <a:t>Eggins</a:t>
            </a:r>
            <a:r>
              <a:rPr lang="en-US" sz="2300" dirty="0">
                <a:latin typeface="Times New Roman" panose="02020603050405020304" pitchFamily="18" charset="0"/>
                <a:cs typeface="Times New Roman" panose="02020603050405020304" pitchFamily="18" charset="0"/>
              </a:rPr>
              <a:t> 2004 : 35).</a:t>
            </a:r>
          </a:p>
          <a:p>
            <a:r>
              <a:rPr lang="en-US" sz="2300" u="sng"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Example</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endPar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en-US" sz="2300" u="sng"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Explanation</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marL="0" indent="0">
              <a:buNone/>
            </a:pPr>
            <a:r>
              <a:rPr lang="en-US" sz="2300" dirty="0">
                <a:latin typeface="Times New Roman" panose="02020603050405020304" pitchFamily="18" charset="0"/>
                <a:cs typeface="Times New Roman" panose="02020603050405020304" pitchFamily="18" charset="0"/>
              </a:rPr>
              <a:t>The author proceeds, however, on the assumption that we will know ‘</a:t>
            </a:r>
            <a:r>
              <a:rPr lang="en-US" sz="2300" dirty="0">
                <a:solidFill>
                  <a:srgbClr val="FF0066"/>
                </a:solidFill>
                <a:latin typeface="Times New Roman" panose="02020603050405020304" pitchFamily="18" charset="0"/>
                <a:cs typeface="Times New Roman" panose="02020603050405020304" pitchFamily="18" charset="0"/>
              </a:rPr>
              <a:t>which</a:t>
            </a:r>
            <a:r>
              <a:rPr lang="en-US" sz="2300" dirty="0">
                <a:latin typeface="Times New Roman" panose="02020603050405020304" pitchFamily="18" charset="0"/>
                <a:cs typeface="Times New Roman" panose="02020603050405020304" pitchFamily="18" charset="0"/>
              </a:rPr>
              <a:t>’ </a:t>
            </a:r>
            <a:r>
              <a:rPr lang="en-US" sz="2300" u="sng"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people</a:t>
            </a:r>
            <a:r>
              <a:rPr lang="en-US" sz="2300" dirty="0">
                <a:latin typeface="Times New Roman" panose="02020603050405020304" pitchFamily="18" charset="0"/>
                <a:cs typeface="Times New Roman" panose="02020603050405020304" pitchFamily="18" charset="0"/>
              </a:rPr>
              <a:t> and that we will know ‘</a:t>
            </a:r>
            <a:r>
              <a:rPr lang="en-US" sz="2300" dirty="0">
                <a:solidFill>
                  <a:srgbClr val="FF0066"/>
                </a:solidFill>
                <a:latin typeface="Times New Roman" panose="02020603050405020304" pitchFamily="18" charset="0"/>
                <a:cs typeface="Times New Roman" panose="02020603050405020304" pitchFamily="18" charset="0"/>
              </a:rPr>
              <a:t>which</a:t>
            </a:r>
            <a:r>
              <a:rPr lang="en-US" sz="2300" dirty="0">
                <a:latin typeface="Times New Roman" panose="02020603050405020304" pitchFamily="18" charset="0"/>
                <a:cs typeface="Times New Roman" panose="02020603050405020304" pitchFamily="18" charset="0"/>
              </a:rPr>
              <a:t>’ </a:t>
            </a:r>
            <a:r>
              <a:rPr lang="en-US" sz="2300" u="sng"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opposite</a:t>
            </a:r>
            <a:r>
              <a:rPr lang="en-US" sz="2300" dirty="0">
                <a:latin typeface="Times New Roman" panose="02020603050405020304" pitchFamily="18" charset="0"/>
                <a:cs typeface="Times New Roman" panose="02020603050405020304" pitchFamily="18" charset="0"/>
              </a:rPr>
              <a:t> she is referring to.</a:t>
            </a:r>
          </a:p>
        </p:txBody>
      </p:sp>
      <p:sp>
        <p:nvSpPr>
          <p:cNvPr id="4" name="Rectangle 3">
            <a:extLst>
              <a:ext uri="{FF2B5EF4-FFF2-40B4-BE49-F238E27FC236}">
                <a16:creationId xmlns:a16="http://schemas.microsoft.com/office/drawing/2014/main" id="{A21AE20F-98F4-4772-B2E9-1DBDFE839CC2}"/>
              </a:ext>
            </a:extLst>
          </p:cNvPr>
          <p:cNvSpPr/>
          <p:nvPr/>
        </p:nvSpPr>
        <p:spPr>
          <a:xfrm>
            <a:off x="900332" y="2757267"/>
            <a:ext cx="10494499" cy="1674055"/>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When it was published late last year, Oprah sang its praises, tearful women called it ‘the Bible’, and</a:t>
            </a:r>
          </a:p>
          <a:p>
            <a:r>
              <a:rPr lang="en-US" sz="20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others</a:t>
            </a:r>
            <a:r>
              <a:rPr lang="en-US" sz="20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declared it had changed their lives forever.</a:t>
            </a:r>
          </a:p>
          <a:p>
            <a:r>
              <a:rPr lang="en-US" sz="20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book assumes all men are confident, or that if they really like a girl, they’ll overcome their shyness. The </a:t>
            </a:r>
            <a:r>
              <a:rPr lang="en-US" sz="20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opposite</a:t>
            </a:r>
            <a:r>
              <a:rPr lang="en-US" sz="20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is true. (Cooper 2005 : S38)</a:t>
            </a:r>
          </a:p>
        </p:txBody>
      </p:sp>
    </p:spTree>
    <p:extLst>
      <p:ext uri="{BB962C8B-B14F-4D97-AF65-F5344CB8AC3E}">
        <p14:creationId xmlns:p14="http://schemas.microsoft.com/office/powerpoint/2010/main" val="31107145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pattFill prst="pct20">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BD303-2CCF-4600-800D-57B468ABBBC8}"/>
              </a:ext>
            </a:extLst>
          </p:cNvPr>
          <p:cNvSpPr>
            <a:spLocks noGrp="1"/>
          </p:cNvSpPr>
          <p:nvPr>
            <p:ph type="title"/>
          </p:nvPr>
        </p:nvSpPr>
        <p:spPr>
          <a:xfrm>
            <a:off x="599049" y="196313"/>
            <a:ext cx="10515600" cy="760290"/>
          </a:xfrm>
        </p:spPr>
        <p:txBody>
          <a:bodyPr/>
          <a:lstStyle/>
          <a:p>
            <a:r>
              <a:rPr lang="en-US"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6. Bridging Reference</a:t>
            </a:r>
          </a:p>
        </p:txBody>
      </p:sp>
      <p:sp>
        <p:nvSpPr>
          <p:cNvPr id="3" name="Content Placeholder 2">
            <a:extLst>
              <a:ext uri="{FF2B5EF4-FFF2-40B4-BE49-F238E27FC236}">
                <a16:creationId xmlns:a16="http://schemas.microsoft.com/office/drawing/2014/main" id="{2EA6C68B-63DD-4AAC-BFB2-CAD47EB5C390}"/>
              </a:ext>
            </a:extLst>
          </p:cNvPr>
          <p:cNvSpPr>
            <a:spLocks noGrp="1"/>
          </p:cNvSpPr>
          <p:nvPr>
            <p:ph idx="1"/>
          </p:nvPr>
        </p:nvSpPr>
        <p:spPr>
          <a:xfrm>
            <a:off x="154745" y="1097280"/>
            <a:ext cx="11761763" cy="5458265"/>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r>
              <a:rPr lang="en-US" sz="2300" u="sng"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Bridging reference</a:t>
            </a:r>
            <a:r>
              <a:rPr lang="en-US" sz="2300" dirty="0">
                <a:latin typeface="Times New Roman" panose="02020603050405020304" pitchFamily="18" charset="0"/>
                <a:cs typeface="Times New Roman" panose="02020603050405020304" pitchFamily="18" charset="0"/>
              </a:rPr>
              <a:t>: is where an item refers to something that has to be inferentially derived from the text or situation; that is, something that has to be presumed indirectly. (Martin 1992 , Martin and Rose 2007)</a:t>
            </a:r>
          </a:p>
          <a:p>
            <a:r>
              <a:rPr lang="en-US" sz="2300" u="sng"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Example</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endPar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en-US" sz="2300" u="sng"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Explanation</a:t>
            </a:r>
            <a:r>
              <a:rPr lang="en-US" sz="23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300" dirty="0">
                <a:latin typeface="Times New Roman" panose="02020603050405020304" pitchFamily="18" charset="0"/>
                <a:cs typeface="Times New Roman" panose="02020603050405020304" pitchFamily="18" charset="0"/>
              </a:rPr>
              <a:t>we are not told which ‘</a:t>
            </a:r>
            <a:r>
              <a:rPr lang="en-US" sz="2300" dirty="0">
                <a:solidFill>
                  <a:srgbClr val="FF0066"/>
                </a:solidFill>
                <a:latin typeface="Times New Roman" panose="02020603050405020304" pitchFamily="18" charset="0"/>
                <a:cs typeface="Times New Roman" panose="02020603050405020304" pitchFamily="18" charset="0"/>
              </a:rPr>
              <a:t>blokes</a:t>
            </a:r>
            <a:r>
              <a:rPr lang="en-US" sz="2300" dirty="0">
                <a:latin typeface="Times New Roman" panose="02020603050405020304" pitchFamily="18" charset="0"/>
                <a:cs typeface="Times New Roman" panose="02020603050405020304" pitchFamily="18" charset="0"/>
              </a:rPr>
              <a:t>’ Stuart is referring to. The author presumes that we can indirectly derive this..</a:t>
            </a:r>
          </a:p>
        </p:txBody>
      </p:sp>
      <p:sp>
        <p:nvSpPr>
          <p:cNvPr id="4" name="Rectangle 3">
            <a:extLst>
              <a:ext uri="{FF2B5EF4-FFF2-40B4-BE49-F238E27FC236}">
                <a16:creationId xmlns:a16="http://schemas.microsoft.com/office/drawing/2014/main" id="{2A681847-8125-4209-B78F-84C746408C57}"/>
              </a:ext>
            </a:extLst>
          </p:cNvPr>
          <p:cNvSpPr/>
          <p:nvPr/>
        </p:nvSpPr>
        <p:spPr>
          <a:xfrm>
            <a:off x="1055076" y="3066757"/>
            <a:ext cx="9903655" cy="1195754"/>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3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Stuart agrees. ‘I was hopeless’, he says with a laugh. ‘I’m just not one of those </a:t>
            </a:r>
            <a:r>
              <a:rPr lang="en-US" sz="23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blokes</a:t>
            </a:r>
            <a:r>
              <a:rPr lang="en-US" sz="23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that finds approaching women easy.’ (Cooper 2005 : S38)</a:t>
            </a:r>
          </a:p>
        </p:txBody>
      </p:sp>
    </p:spTree>
    <p:extLst>
      <p:ext uri="{BB962C8B-B14F-4D97-AF65-F5344CB8AC3E}">
        <p14:creationId xmlns:p14="http://schemas.microsoft.com/office/powerpoint/2010/main" val="27831081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pattFill prst="pct30">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608BE-467E-422C-8F74-23C15A269CAE}"/>
              </a:ext>
            </a:extLst>
          </p:cNvPr>
          <p:cNvSpPr>
            <a:spLocks noGrp="1"/>
          </p:cNvSpPr>
          <p:nvPr>
            <p:ph type="title"/>
          </p:nvPr>
        </p:nvSpPr>
        <p:spPr>
          <a:xfrm>
            <a:off x="1344637" y="576775"/>
            <a:ext cx="10515600" cy="942536"/>
          </a:xfrm>
        </p:spPr>
        <p:txBody>
          <a:bodyPr/>
          <a:lstStyle/>
          <a:p>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6.5 Lexical Cohesion</a:t>
            </a:r>
          </a:p>
        </p:txBody>
      </p:sp>
      <p:sp>
        <p:nvSpPr>
          <p:cNvPr id="3" name="Content Placeholder 2">
            <a:extLst>
              <a:ext uri="{FF2B5EF4-FFF2-40B4-BE49-F238E27FC236}">
                <a16:creationId xmlns:a16="http://schemas.microsoft.com/office/drawing/2014/main" id="{664BE9FC-7A68-4CE8-9FBC-EE21DCD7C1E4}"/>
              </a:ext>
            </a:extLst>
          </p:cNvPr>
          <p:cNvSpPr>
            <a:spLocks noGrp="1"/>
          </p:cNvSpPr>
          <p:nvPr>
            <p:ph idx="1"/>
          </p:nvPr>
        </p:nvSpPr>
        <p:sp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lstStyle/>
          <a:p>
            <a:r>
              <a:rPr lang="en-US" sz="2600" u="sng" dirty="0">
                <a:solidFill>
                  <a:srgbClr val="FF0066"/>
                </a:solidFill>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Lexical cohesion</a:t>
            </a:r>
            <a:r>
              <a:rPr lang="en-US" sz="2600" dirty="0">
                <a:latin typeface="Times New Roman" panose="02020603050405020304" pitchFamily="18" charset="0"/>
                <a:cs typeface="Times New Roman" panose="02020603050405020304" pitchFamily="18" charset="0"/>
              </a:rPr>
              <a:t>: refers to relationships in meaning between lexical items in a text and, in particular, content words and the relationship between them.</a:t>
            </a:r>
          </a:p>
          <a:p>
            <a:r>
              <a:rPr lang="en-US" sz="2600" dirty="0">
                <a:latin typeface="Times New Roman" panose="02020603050405020304" pitchFamily="18" charset="0"/>
                <a:cs typeface="Times New Roman" panose="02020603050405020304" pitchFamily="18" charset="0"/>
              </a:rPr>
              <a:t>The main </a:t>
            </a:r>
            <a:r>
              <a:rPr lang="en-US" sz="26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kinds</a:t>
            </a:r>
            <a:r>
              <a:rPr lang="en-US" sz="2600" dirty="0">
                <a:latin typeface="Times New Roman" panose="02020603050405020304" pitchFamily="18" charset="0"/>
                <a:cs typeface="Times New Roman" panose="02020603050405020304" pitchFamily="18" charset="0"/>
              </a:rPr>
              <a:t> of lexical cohesion are:</a:t>
            </a:r>
          </a:p>
          <a:p>
            <a:endParaRPr lang="en-US" sz="2600"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1E5EDF22-9270-405C-BAB4-8FDFC0F1F4F1}"/>
              </a:ext>
            </a:extLst>
          </p:cNvPr>
          <p:cNvSpPr/>
          <p:nvPr/>
        </p:nvSpPr>
        <p:spPr>
          <a:xfrm>
            <a:off x="2189869" y="3429000"/>
            <a:ext cx="1941342" cy="791308"/>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Repetition </a:t>
            </a:r>
          </a:p>
        </p:txBody>
      </p:sp>
      <p:sp>
        <p:nvSpPr>
          <p:cNvPr id="7" name="Rectangle 6">
            <a:extLst>
              <a:ext uri="{FF2B5EF4-FFF2-40B4-BE49-F238E27FC236}">
                <a16:creationId xmlns:a16="http://schemas.microsoft.com/office/drawing/2014/main" id="{DBB0740B-841E-4A20-9B85-6E4950AE90EE}"/>
              </a:ext>
            </a:extLst>
          </p:cNvPr>
          <p:cNvSpPr/>
          <p:nvPr/>
        </p:nvSpPr>
        <p:spPr>
          <a:xfrm>
            <a:off x="2189869" y="4483527"/>
            <a:ext cx="1941342" cy="791308"/>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Synonymy</a:t>
            </a:r>
            <a:endParaRPr lang="en-US" dirty="0"/>
          </a:p>
        </p:txBody>
      </p:sp>
      <p:sp>
        <p:nvSpPr>
          <p:cNvPr id="8" name="Rectangle 7">
            <a:extLst>
              <a:ext uri="{FF2B5EF4-FFF2-40B4-BE49-F238E27FC236}">
                <a16:creationId xmlns:a16="http://schemas.microsoft.com/office/drawing/2014/main" id="{C7B69D5B-8594-4422-85BE-4AFB5D0E841D}"/>
              </a:ext>
            </a:extLst>
          </p:cNvPr>
          <p:cNvSpPr/>
          <p:nvPr/>
        </p:nvSpPr>
        <p:spPr>
          <a:xfrm>
            <a:off x="4628270" y="3429000"/>
            <a:ext cx="1941342" cy="791308"/>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n-US"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Antonymy </a:t>
            </a:r>
            <a:endParaRPr lang="en-US" dirty="0"/>
          </a:p>
        </p:txBody>
      </p:sp>
      <p:sp>
        <p:nvSpPr>
          <p:cNvPr id="9" name="Rectangle 8">
            <a:extLst>
              <a:ext uri="{FF2B5EF4-FFF2-40B4-BE49-F238E27FC236}">
                <a16:creationId xmlns:a16="http://schemas.microsoft.com/office/drawing/2014/main" id="{25F1A545-847E-46D2-80D1-1E4B3E3C455C}"/>
              </a:ext>
            </a:extLst>
          </p:cNvPr>
          <p:cNvSpPr/>
          <p:nvPr/>
        </p:nvSpPr>
        <p:spPr>
          <a:xfrm>
            <a:off x="4628270" y="4483527"/>
            <a:ext cx="1941342" cy="791308"/>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n-US"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Hyponymy</a:t>
            </a:r>
            <a:endParaRPr lang="en-US" dirty="0"/>
          </a:p>
        </p:txBody>
      </p:sp>
      <p:sp>
        <p:nvSpPr>
          <p:cNvPr id="10" name="Rectangle 9">
            <a:extLst>
              <a:ext uri="{FF2B5EF4-FFF2-40B4-BE49-F238E27FC236}">
                <a16:creationId xmlns:a16="http://schemas.microsoft.com/office/drawing/2014/main" id="{AD2D6764-2CFE-4C96-A400-0259F8B05F85}"/>
              </a:ext>
            </a:extLst>
          </p:cNvPr>
          <p:cNvSpPr/>
          <p:nvPr/>
        </p:nvSpPr>
        <p:spPr>
          <a:xfrm>
            <a:off x="7020364" y="3429000"/>
            <a:ext cx="1941342" cy="791308"/>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n-US"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Meronymy</a:t>
            </a:r>
            <a:endParaRPr lang="en-US" dirty="0"/>
          </a:p>
        </p:txBody>
      </p:sp>
      <p:sp>
        <p:nvSpPr>
          <p:cNvPr id="11" name="Rectangle 10">
            <a:extLst>
              <a:ext uri="{FF2B5EF4-FFF2-40B4-BE49-F238E27FC236}">
                <a16:creationId xmlns:a16="http://schemas.microsoft.com/office/drawing/2014/main" id="{EAE0111A-8A17-4A17-9CC9-8342FD7BFDDA}"/>
              </a:ext>
            </a:extLst>
          </p:cNvPr>
          <p:cNvSpPr/>
          <p:nvPr/>
        </p:nvSpPr>
        <p:spPr>
          <a:xfrm>
            <a:off x="7020364" y="4438149"/>
            <a:ext cx="1941342" cy="791308"/>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n-US"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Collocation</a:t>
            </a:r>
            <a:endParaRPr lang="en-US" dirty="0"/>
          </a:p>
        </p:txBody>
      </p:sp>
    </p:spTree>
    <p:extLst>
      <p:ext uri="{BB962C8B-B14F-4D97-AF65-F5344CB8AC3E}">
        <p14:creationId xmlns:p14="http://schemas.microsoft.com/office/powerpoint/2010/main" val="27321934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pattFill prst="pct20">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23549-45C2-4DD6-BC63-36042B1EB0B7}"/>
              </a:ext>
            </a:extLst>
          </p:cNvPr>
          <p:cNvSpPr>
            <a:spLocks noGrp="1"/>
          </p:cNvSpPr>
          <p:nvPr>
            <p:ph type="title"/>
          </p:nvPr>
        </p:nvSpPr>
        <p:spPr>
          <a:xfrm>
            <a:off x="838200" y="365125"/>
            <a:ext cx="10515600" cy="999441"/>
          </a:xfrm>
        </p:spPr>
        <p:txBody>
          <a:bodyPr/>
          <a:lstStyle/>
          <a:p>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a:t>
            </a:r>
            <a:r>
              <a:rPr lang="en-US"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Repetition</a:t>
            </a:r>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p:txBody>
      </p:sp>
      <p:sp>
        <p:nvSpPr>
          <p:cNvPr id="3" name="Content Placeholder 2">
            <a:extLst>
              <a:ext uri="{FF2B5EF4-FFF2-40B4-BE49-F238E27FC236}">
                <a16:creationId xmlns:a16="http://schemas.microsoft.com/office/drawing/2014/main" id="{6302FE27-5C30-4D1C-95F1-D5C4694A6002}"/>
              </a:ext>
            </a:extLst>
          </p:cNvPr>
          <p:cNvSpPr>
            <a:spLocks noGrp="1"/>
          </p:cNvSpPr>
          <p:nvPr>
            <p:ph idx="1"/>
          </p:nvPr>
        </p:nvSpPr>
        <p:spPr>
          <a:xfrm>
            <a:off x="309489" y="1364566"/>
            <a:ext cx="11535508" cy="5275385"/>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r>
              <a:rPr lang="en-US" sz="2400"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Repetition:</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refers to words that are repeated in a text. This includes words which are inflected for </a:t>
            </a:r>
            <a:r>
              <a:rPr lang="en-US" sz="2400" u="sng" dirty="0">
                <a:latin typeface="Times New Roman" panose="02020603050405020304" pitchFamily="18" charset="0"/>
                <a:cs typeface="Times New Roman" panose="02020603050405020304" pitchFamily="18" charset="0"/>
              </a:rPr>
              <a:t>tense</a:t>
            </a:r>
            <a:r>
              <a:rPr lang="en-US" sz="2400" dirty="0">
                <a:latin typeface="Times New Roman" panose="02020603050405020304" pitchFamily="18" charset="0"/>
                <a:cs typeface="Times New Roman" panose="02020603050405020304" pitchFamily="18" charset="0"/>
              </a:rPr>
              <a:t> or </a:t>
            </a:r>
            <a:r>
              <a:rPr lang="en-US" sz="2400" u="sng" dirty="0">
                <a:latin typeface="Times New Roman" panose="02020603050405020304" pitchFamily="18" charset="0"/>
                <a:cs typeface="Times New Roman" panose="02020603050405020304" pitchFamily="18" charset="0"/>
              </a:rPr>
              <a:t>number</a:t>
            </a:r>
            <a:r>
              <a:rPr lang="en-US" sz="2400" dirty="0">
                <a:latin typeface="Times New Roman" panose="02020603050405020304" pitchFamily="18" charset="0"/>
                <a:cs typeface="Times New Roman" panose="02020603050405020304" pitchFamily="18" charset="0"/>
              </a:rPr>
              <a:t> and </a:t>
            </a:r>
            <a:r>
              <a:rPr lang="en-US" sz="2400" u="sng" dirty="0">
                <a:latin typeface="Times New Roman" panose="02020603050405020304" pitchFamily="18" charset="0"/>
                <a:cs typeface="Times New Roman" panose="02020603050405020304" pitchFamily="18" charset="0"/>
              </a:rPr>
              <a:t>words which are derived from particular items.</a:t>
            </a:r>
          </a:p>
          <a:p>
            <a:r>
              <a:rPr lang="en-US" sz="2400" u="sng"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Example</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endPar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buNone/>
            </a:pPr>
            <a:endPar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en-US" sz="2400" u="sng"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Explanation</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t>
            </a:r>
            <a:r>
              <a:rPr lang="en-US" sz="2400" dirty="0">
                <a:solidFill>
                  <a:srgbClr val="FF0066"/>
                </a:solidFill>
                <a:latin typeface="Times New Roman" panose="02020603050405020304" pitchFamily="18" charset="0"/>
                <a:cs typeface="Times New Roman" panose="02020603050405020304" pitchFamily="18" charset="0"/>
              </a:rPr>
              <a:t>Stuart</a:t>
            </a:r>
            <a:r>
              <a:rPr lang="en-US" sz="2400" dirty="0">
                <a:latin typeface="Times New Roman" panose="02020603050405020304" pitchFamily="18" charset="0"/>
                <a:cs typeface="Times New Roman" panose="02020603050405020304" pitchFamily="18" charset="0"/>
              </a:rPr>
              <a:t>’ and ‘</a:t>
            </a:r>
            <a:r>
              <a:rPr lang="en-US" sz="2400" dirty="0">
                <a:solidFill>
                  <a:srgbClr val="FF0066"/>
                </a:solidFill>
                <a:latin typeface="Times New Roman" panose="02020603050405020304" pitchFamily="18" charset="0"/>
                <a:cs typeface="Times New Roman" panose="02020603050405020304" pitchFamily="18" charset="0"/>
              </a:rPr>
              <a:t>Stu</a:t>
            </a:r>
            <a:r>
              <a:rPr lang="en-US" sz="2400" dirty="0">
                <a:latin typeface="Times New Roman" panose="02020603050405020304" pitchFamily="18" charset="0"/>
                <a:cs typeface="Times New Roman" panose="02020603050405020304" pitchFamily="18" charset="0"/>
              </a:rPr>
              <a:t>’ in the example.</a:t>
            </a:r>
          </a:p>
          <a:p>
            <a:r>
              <a:rPr lang="en-US" sz="2400" dirty="0">
                <a:latin typeface="Times New Roman" panose="02020603050405020304" pitchFamily="18" charset="0"/>
                <a:cs typeface="Times New Roman" panose="02020603050405020304" pitchFamily="18" charset="0"/>
              </a:rPr>
              <a:t> Although the form of these two items is (slightly) different, the author is certain that it will be clear that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she is still referring to the same person.</a:t>
            </a:r>
            <a:endParaRPr lang="en-US" sz="2400" dirty="0">
              <a:latin typeface="Times New Roman" panose="02020603050405020304" pitchFamily="18" charset="0"/>
              <a:cs typeface="Times New Roman" panose="02020603050405020304" pitchFamily="18" charset="0"/>
            </a:endParaRPr>
          </a:p>
          <a:p>
            <a:endPar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id="{AD3EAD7C-90CA-4F4C-9D0C-3763C5AEB709}"/>
              </a:ext>
            </a:extLst>
          </p:cNvPr>
          <p:cNvSpPr/>
          <p:nvPr/>
        </p:nvSpPr>
        <p:spPr>
          <a:xfrm>
            <a:off x="574430" y="2954216"/>
            <a:ext cx="11043139" cy="1463040"/>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Times New Roman" panose="02020603050405020304" pitchFamily="18" charset="0"/>
                <a:cs typeface="Times New Roman" panose="02020603050405020304" pitchFamily="18" charset="0"/>
              </a:rPr>
              <a:t>Jen </a:t>
            </a:r>
            <a:r>
              <a:rPr lang="en-US" sz="2000" dirty="0" err="1">
                <a:solidFill>
                  <a:schemeClr val="tx1"/>
                </a:solidFill>
                <a:latin typeface="Times New Roman" panose="02020603050405020304" pitchFamily="18" charset="0"/>
                <a:cs typeface="Times New Roman" panose="02020603050405020304" pitchFamily="18" charset="0"/>
              </a:rPr>
              <a:t>Abydeera</a:t>
            </a:r>
            <a:r>
              <a:rPr lang="en-US" sz="2000" dirty="0">
                <a:solidFill>
                  <a:schemeClr val="tx1"/>
                </a:solidFill>
                <a:latin typeface="Times New Roman" panose="02020603050405020304" pitchFamily="18" charset="0"/>
                <a:cs typeface="Times New Roman" panose="02020603050405020304" pitchFamily="18" charset="0"/>
              </a:rPr>
              <a:t>, 27, and </a:t>
            </a:r>
            <a:r>
              <a:rPr lang="en-US" sz="2000" dirty="0">
                <a:solidFill>
                  <a:srgbClr val="FF0066"/>
                </a:solidFill>
                <a:latin typeface="Times New Roman" panose="02020603050405020304" pitchFamily="18" charset="0"/>
                <a:cs typeface="Times New Roman" panose="02020603050405020304" pitchFamily="18" charset="0"/>
              </a:rPr>
              <a:t>Stuart</a:t>
            </a:r>
            <a:r>
              <a:rPr lang="en-US" sz="2000" dirty="0">
                <a:solidFill>
                  <a:schemeClr val="tx1"/>
                </a:solidFill>
                <a:latin typeface="Times New Roman" panose="02020603050405020304" pitchFamily="18" charset="0"/>
                <a:cs typeface="Times New Roman" panose="02020603050405020304" pitchFamily="18" charset="0"/>
              </a:rPr>
              <a:t> Gilby, 22, . . . are convinced they wouldn’t be a couple if Jen had done things the [He’s Just Not That Into You] way when they first met. ‘ </a:t>
            </a:r>
            <a:r>
              <a:rPr lang="en-US" sz="2000" dirty="0">
                <a:solidFill>
                  <a:srgbClr val="FF0066"/>
                </a:solidFill>
                <a:latin typeface="Times New Roman" panose="02020603050405020304" pitchFamily="18" charset="0"/>
                <a:cs typeface="Times New Roman" panose="02020603050405020304" pitchFamily="18" charset="0"/>
              </a:rPr>
              <a:t>Stu</a:t>
            </a:r>
            <a:r>
              <a:rPr lang="en-US" sz="2000" dirty="0">
                <a:solidFill>
                  <a:schemeClr val="tx1"/>
                </a:solidFill>
                <a:latin typeface="Times New Roman" panose="02020603050405020304" pitchFamily="18" charset="0"/>
                <a:cs typeface="Times New Roman" panose="02020603050405020304" pitchFamily="18" charset="0"/>
              </a:rPr>
              <a:t> was quiet and shy, while I was more confident and forward,’ says Jen. ‘He was more reluctant than I was to ask questions or to initiate a date. I would be the one to say to him: “When do you want to go out, then?”’ (ibid.)</a:t>
            </a:r>
          </a:p>
        </p:txBody>
      </p:sp>
    </p:spTree>
    <p:extLst>
      <p:ext uri="{BB962C8B-B14F-4D97-AF65-F5344CB8AC3E}">
        <p14:creationId xmlns:p14="http://schemas.microsoft.com/office/powerpoint/2010/main" val="362055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pattFill prst="pct20">
          <a:fgClr>
            <a:schemeClr val="accent1"/>
          </a:fgClr>
          <a:bgClr>
            <a:schemeClr val="bg1"/>
          </a:bgClr>
        </a:patt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964F7D-0B4B-44DE-8DF9-4B5A62BC4B74}"/>
              </a:ext>
            </a:extLst>
          </p:cNvPr>
          <p:cNvSpPr>
            <a:spLocks noGrp="1"/>
          </p:cNvSpPr>
          <p:nvPr>
            <p:ph idx="1"/>
          </p:nvPr>
        </p:nvSpPr>
        <p:spPr>
          <a:xfrm>
            <a:off x="295421" y="168812"/>
            <a:ext cx="11718387" cy="6513342"/>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pPr marL="0" indent="0" algn="ctr">
              <a:buNone/>
            </a:pPr>
            <a:r>
              <a:rPr lang="en-US" sz="48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Synonymy &amp; Antonymy</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2. </a:t>
            </a:r>
            <a:r>
              <a:rPr lang="en-US" sz="2400" u="sng"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Synonymy</a:t>
            </a:r>
            <a:r>
              <a:rPr lang="en-US" sz="2400"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refers to words which are similar in meaning.</a:t>
            </a:r>
          </a:p>
          <a:p>
            <a:r>
              <a:rPr lang="en-US" sz="2400"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Example</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(Date) and (Go out).</a:t>
            </a:r>
          </a:p>
          <a:p>
            <a:pPr>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 In English it is not good style to continuously repeat the same word in a text. Both ‘</a:t>
            </a:r>
            <a:r>
              <a:rPr lang="en-US" sz="2400" u="sng"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Date</a:t>
            </a:r>
            <a:r>
              <a:rPr lang="en-US" sz="2400" dirty="0">
                <a:latin typeface="Times New Roman" panose="02020603050405020304" pitchFamily="18" charset="0"/>
                <a:cs typeface="Times New Roman" panose="02020603050405020304" pitchFamily="18" charset="0"/>
              </a:rPr>
              <a:t>’ and ‘</a:t>
            </a:r>
            <a:r>
              <a:rPr lang="en-US" sz="2400" u="sng"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Go out</a:t>
            </a:r>
            <a:r>
              <a:rPr lang="en-US" sz="2400" dirty="0">
                <a:latin typeface="Times New Roman" panose="02020603050405020304" pitchFamily="18" charset="0"/>
                <a:cs typeface="Times New Roman" panose="02020603050405020304" pitchFamily="18" charset="0"/>
              </a:rPr>
              <a:t>’ are </a:t>
            </a:r>
            <a:r>
              <a:rPr lang="en-US" sz="2400" u="sng" dirty="0">
                <a:latin typeface="Times New Roman" panose="02020603050405020304" pitchFamily="18" charset="0"/>
                <a:cs typeface="Times New Roman" panose="02020603050405020304" pitchFamily="18" charset="0"/>
              </a:rPr>
              <a:t>referring to the same concept but in a different way.</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 </a:t>
            </a:r>
            <a:r>
              <a:rPr lang="en-US" sz="2400" u="sng"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Antonymy</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describes opposite or contrastive meanings.</a:t>
            </a:r>
          </a:p>
          <a:p>
            <a:r>
              <a:rPr lang="en-US" sz="2400"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Example</a:t>
            </a:r>
            <a:r>
              <a:rPr lang="en-US" sz="2400" dirty="0">
                <a:latin typeface="Times New Roman" panose="02020603050405020304" pitchFamily="18" charset="0"/>
                <a:cs typeface="Times New Roman" panose="02020603050405020304" pitchFamily="18" charset="0"/>
              </a:rPr>
              <a:t>: (Shy) and (Forward), (Men) and (Women), (Real players) and (</a:t>
            </a:r>
            <a:r>
              <a:rPr lang="en-US" sz="2400" dirty="0" err="1">
                <a:latin typeface="Times New Roman" panose="02020603050405020304" pitchFamily="18" charset="0"/>
                <a:cs typeface="Times New Roman" panose="02020603050405020304" pitchFamily="18" charset="0"/>
              </a:rPr>
              <a:t>Boofheads</a:t>
            </a:r>
            <a:r>
              <a:rPr lang="en-US" sz="2400" dirty="0">
                <a:latin typeface="Times New Roman" panose="02020603050405020304" pitchFamily="18" charset="0"/>
                <a:cs typeface="Times New Roman" panose="02020603050405020304" pitchFamily="18" charset="0"/>
              </a:rPr>
              <a:t>)</a:t>
            </a:r>
          </a:p>
          <a:p>
            <a:pPr>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 We know as we read the words which meanings contrast with each other. Part of their meaning, indeed, </a:t>
            </a:r>
            <a:r>
              <a:rPr lang="en-US" sz="2400" u="sng" dirty="0">
                <a:latin typeface="Times New Roman" panose="02020603050405020304" pitchFamily="18" charset="0"/>
                <a:cs typeface="Times New Roman" panose="02020603050405020304" pitchFamily="18" charset="0"/>
              </a:rPr>
              <a:t>derives from this contrast</a:t>
            </a:r>
            <a:r>
              <a:rPr lang="en-US" sz="2400" dirty="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11972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pattFill prst="pct20">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D0040-1C90-42F7-ABEB-A8D54183ECEF}"/>
              </a:ext>
            </a:extLst>
          </p:cNvPr>
          <p:cNvSpPr>
            <a:spLocks noGrp="1"/>
          </p:cNvSpPr>
          <p:nvPr>
            <p:ph type="title"/>
          </p:nvPr>
        </p:nvSpPr>
        <p:spPr>
          <a:xfrm>
            <a:off x="838200" y="631483"/>
            <a:ext cx="10515600" cy="1056641"/>
          </a:xfrm>
        </p:spPr>
        <p:txBody>
          <a:bodyPr/>
          <a:lstStyle/>
          <a:p>
            <a:pPr algn="ctr"/>
            <a:r>
              <a:rPr lang="en-US"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Hyponymy</a:t>
            </a:r>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and </a:t>
            </a:r>
            <a:r>
              <a:rPr lang="en-US"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Meronymy</a:t>
            </a:r>
          </a:p>
        </p:txBody>
      </p:sp>
      <p:sp>
        <p:nvSpPr>
          <p:cNvPr id="3" name="Content Placeholder 2">
            <a:extLst>
              <a:ext uri="{FF2B5EF4-FFF2-40B4-BE49-F238E27FC236}">
                <a16:creationId xmlns:a16="http://schemas.microsoft.com/office/drawing/2014/main" id="{D592A8B0-A78F-4F38-844A-C5BBB5C2054D}"/>
              </a:ext>
            </a:extLst>
          </p:cNvPr>
          <p:cNvSpPr>
            <a:spLocks noGrp="1"/>
          </p:cNvSpPr>
          <p:nvPr>
            <p:ph idx="1"/>
          </p:nvPr>
        </p:nvSpPr>
        <p:spPr>
          <a:xfrm>
            <a:off x="351692" y="2011680"/>
            <a:ext cx="11605846" cy="3516923"/>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pPr marL="0" indent="0">
              <a:buNone/>
            </a:pP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Halliday ( 1990 ) describes two kinds of </a:t>
            </a:r>
            <a:r>
              <a:rPr lang="en-US" sz="2400" u="sng" dirty="0">
                <a:effectLst>
                  <a:outerShdw blurRad="38100" dist="38100" dir="2700000" algn="tl">
                    <a:srgbClr val="000000">
                      <a:alpha val="43137"/>
                    </a:srgbClr>
                  </a:outerShdw>
                </a:effectLst>
                <a:highlight>
                  <a:srgbClr val="00FFFF"/>
                </a:highlight>
                <a:latin typeface="Times New Roman" panose="02020603050405020304" pitchFamily="18" charset="0"/>
                <a:cs typeface="Times New Roman" panose="02020603050405020304" pitchFamily="18" charset="0"/>
              </a:rPr>
              <a:t>lexical taxonomies </a:t>
            </a:r>
            <a:r>
              <a:rPr lang="en-US" sz="2400" dirty="0">
                <a:latin typeface="Times New Roman" panose="02020603050405020304" pitchFamily="18" charset="0"/>
                <a:cs typeface="Times New Roman" panose="02020603050405020304" pitchFamily="18" charset="0"/>
              </a:rPr>
              <a:t>that typically occur in texts:</a:t>
            </a:r>
          </a:p>
          <a:p>
            <a:pPr marL="0" indent="0">
              <a:buNone/>
            </a:pPr>
            <a:r>
              <a:rPr lang="en-US" sz="2400" dirty="0">
                <a:latin typeface="Times New Roman" panose="02020603050405020304" pitchFamily="18" charset="0"/>
                <a:cs typeface="Times New Roman" panose="02020603050405020304" pitchFamily="18" charset="0"/>
              </a:rPr>
              <a:t> </a:t>
            </a:r>
            <a:r>
              <a:rPr lang="en-US" sz="2400" u="sng"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superordination</a:t>
            </a:r>
            <a:r>
              <a:rPr lang="en-US" sz="2400" dirty="0">
                <a:latin typeface="Times New Roman" panose="02020603050405020304" pitchFamily="18" charset="0"/>
                <a:cs typeface="Times New Roman" panose="02020603050405020304" pitchFamily="18" charset="0"/>
              </a:rPr>
              <a:t> and </a:t>
            </a:r>
            <a:r>
              <a:rPr lang="en-US" sz="2400" u="sng"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composition</a:t>
            </a:r>
            <a:r>
              <a:rPr lang="en-US" sz="2400" dirty="0">
                <a:latin typeface="Times New Roman" panose="02020603050405020304" pitchFamily="18" charset="0"/>
                <a:cs typeface="Times New Roman" panose="02020603050405020304" pitchFamily="18" charset="0"/>
              </a:rPr>
              <a:t> . </a:t>
            </a:r>
          </a:p>
          <a:p>
            <a:pPr marL="0" indent="0">
              <a:buNone/>
            </a:pPr>
            <a:endParaRPr lang="en-US" sz="2400" dirty="0">
              <a:latin typeface="Times New Roman" panose="02020603050405020304" pitchFamily="18" charset="0"/>
              <a:cs typeface="Times New Roman" panose="02020603050405020304" pitchFamily="18" charset="0"/>
            </a:endParaRPr>
          </a:p>
          <a:p>
            <a:r>
              <a:rPr lang="en-US" sz="2400" u="sng"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Superordination</a:t>
            </a:r>
            <a:r>
              <a:rPr lang="en-US" sz="2400" dirty="0">
                <a:latin typeface="Times New Roman" panose="02020603050405020304" pitchFamily="18" charset="0"/>
                <a:cs typeface="Times New Roman" panose="02020603050405020304" pitchFamily="18" charset="0"/>
              </a:rPr>
              <a:t>: are words which are in a ‘</a:t>
            </a:r>
            <a:r>
              <a:rPr lang="en-US" sz="2400" u="sng" dirty="0">
                <a:latin typeface="Times New Roman" panose="02020603050405020304" pitchFamily="18" charset="0"/>
                <a:cs typeface="Times New Roman" panose="02020603050405020304" pitchFamily="18" charset="0"/>
              </a:rPr>
              <a:t>kind-of</a:t>
            </a:r>
            <a:r>
              <a:rPr lang="en-US" sz="2400" dirty="0">
                <a:latin typeface="Times New Roman" panose="02020603050405020304" pitchFamily="18" charset="0"/>
                <a:cs typeface="Times New Roman" panose="02020603050405020304" pitchFamily="18" charset="0"/>
              </a:rPr>
              <a:t>’ relationship with each other </a:t>
            </a:r>
          </a:p>
          <a:p>
            <a:r>
              <a:rPr lang="en-US" sz="2400" u="sng"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Composition</a:t>
            </a:r>
            <a:r>
              <a:rPr lang="en-US" sz="2400" dirty="0">
                <a:latin typeface="Times New Roman" panose="02020603050405020304" pitchFamily="18" charset="0"/>
                <a:cs typeface="Times New Roman" panose="02020603050405020304" pitchFamily="18" charset="0"/>
              </a:rPr>
              <a:t>: are words that are in a ‘</a:t>
            </a:r>
            <a:r>
              <a:rPr lang="en-US" sz="2400" u="sng" dirty="0">
                <a:latin typeface="Times New Roman" panose="02020603050405020304" pitchFamily="18" charset="0"/>
                <a:cs typeface="Times New Roman" panose="02020603050405020304" pitchFamily="18" charset="0"/>
              </a:rPr>
              <a:t>whole-par</a:t>
            </a:r>
            <a:r>
              <a:rPr lang="en-US" sz="2400" dirty="0">
                <a:latin typeface="Times New Roman" panose="02020603050405020304" pitchFamily="18" charset="0"/>
                <a:cs typeface="Times New Roman" panose="02020603050405020304" pitchFamily="18" charset="0"/>
              </a:rPr>
              <a:t>t’ relationship with each other.</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04619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pattFill prst="pct20">
          <a:fgClr>
            <a:schemeClr val="accent1"/>
          </a:fgClr>
          <a:bgClr>
            <a:schemeClr val="bg1"/>
          </a:bgClr>
        </a:patt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2FE32E-2DB2-4FDC-B5B8-D596F9A8EF65}"/>
              </a:ext>
            </a:extLst>
          </p:cNvPr>
          <p:cNvSpPr>
            <a:spLocks noGrp="1"/>
          </p:cNvSpPr>
          <p:nvPr>
            <p:ph idx="1"/>
          </p:nvPr>
        </p:nvSpPr>
        <p:spPr>
          <a:xfrm>
            <a:off x="309489" y="126609"/>
            <a:ext cx="11605846" cy="6366267"/>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lstStyle/>
          <a:p>
            <a:pPr marL="0" indent="0">
              <a:buNone/>
            </a:pPr>
            <a:r>
              <a:rPr lang="en-US" sz="2400" dirty="0">
                <a:latin typeface="Times New Roman" panose="02020603050405020304" pitchFamily="18" charset="0"/>
                <a:cs typeface="Times New Roman" panose="02020603050405020304" pitchFamily="18" charset="0"/>
              </a:rPr>
              <a:t>4</a:t>
            </a:r>
            <a:r>
              <a:rPr lang="en-US" dirty="0">
                <a:latin typeface="Times New Roman" panose="02020603050405020304" pitchFamily="18" charset="0"/>
                <a:cs typeface="Times New Roman" panose="02020603050405020304" pitchFamily="18" charset="0"/>
              </a:rPr>
              <a:t>. </a:t>
            </a:r>
            <a:r>
              <a:rPr lang="en-US" sz="2400" u="sng"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Hyponymy</a:t>
            </a:r>
            <a:r>
              <a:rPr lang="en-US" sz="2400" dirty="0">
                <a:latin typeface="Times New Roman" panose="02020603050405020304" pitchFamily="18" charset="0"/>
                <a:cs typeface="Times New Roman" panose="02020603050405020304" pitchFamily="18" charset="0"/>
              </a:rPr>
              <a:t>: refers to classes of lexical items where the relationship between them is one of ‘</a:t>
            </a:r>
            <a:r>
              <a:rPr lang="en-US" sz="24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general-specific</a:t>
            </a:r>
            <a:r>
              <a:rPr lang="en-US" sz="2400" dirty="0">
                <a:latin typeface="Times New Roman" panose="02020603050405020304" pitchFamily="18" charset="0"/>
                <a:cs typeface="Times New Roman" panose="02020603050405020304" pitchFamily="18" charset="0"/>
              </a:rPr>
              <a:t>’, ‘</a:t>
            </a:r>
            <a:r>
              <a:rPr lang="en-US" sz="24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 example of</a:t>
            </a:r>
            <a:r>
              <a:rPr lang="en-US" sz="2400" dirty="0">
                <a:latin typeface="Times New Roman" panose="02020603050405020304" pitchFamily="18" charset="0"/>
                <a:cs typeface="Times New Roman" panose="02020603050405020304" pitchFamily="18" charset="0"/>
              </a:rPr>
              <a:t>’ or in a ‘</a:t>
            </a:r>
            <a:r>
              <a:rPr lang="en-US" sz="24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class to member</a:t>
            </a:r>
            <a:r>
              <a:rPr lang="en-US" sz="2400" dirty="0">
                <a:latin typeface="Times New Roman" panose="02020603050405020304" pitchFamily="18" charset="0"/>
                <a:cs typeface="Times New Roman" panose="02020603050405020304" pitchFamily="18" charset="0"/>
              </a:rPr>
              <a:t>’ type relationship. </a:t>
            </a:r>
          </a:p>
          <a:p>
            <a:endParaRPr lang="en-US" sz="2400"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endParaRPr>
          </a:p>
          <a:p>
            <a:pPr marL="0" indent="0">
              <a:buNone/>
            </a:pPr>
            <a:endParaRPr lang="en-US" sz="2400"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endParaRPr>
          </a:p>
          <a:p>
            <a:r>
              <a:rPr lang="en-US" sz="2400"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Example</a:t>
            </a:r>
            <a:r>
              <a:rPr lang="en-US" sz="2400" dirty="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5. </a:t>
            </a:r>
            <a:r>
              <a:rPr lang="en-US" sz="2400" u="sng"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Meronymy</a:t>
            </a:r>
            <a:r>
              <a:rPr lang="en-US" sz="2400" dirty="0">
                <a:latin typeface="Times New Roman" panose="02020603050405020304" pitchFamily="18" charset="0"/>
                <a:cs typeface="Times New Roman" panose="02020603050405020304" pitchFamily="18" charset="0"/>
              </a:rPr>
              <a:t>: is where lexical items are in a ‘</a:t>
            </a:r>
            <a:r>
              <a:rPr lang="en-US" sz="24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whole-to-part</a:t>
            </a:r>
            <a:r>
              <a:rPr lang="en-US" sz="2400" dirty="0">
                <a:latin typeface="Times New Roman" panose="02020603050405020304" pitchFamily="18" charset="0"/>
                <a:cs typeface="Times New Roman" panose="02020603050405020304" pitchFamily="18" charset="0"/>
              </a:rPr>
              <a:t>’ relationship with each other.</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r>
              <a:rPr lang="en-US" sz="2400"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Example</a:t>
            </a:r>
            <a:r>
              <a:rPr lang="en-US" sz="2400" dirty="0">
                <a:latin typeface="Times New Roman" panose="02020603050405020304" pitchFamily="18" charset="0"/>
                <a:cs typeface="Times New Roman" panose="02020603050405020304" pitchFamily="18" charset="0"/>
              </a:rPr>
              <a:t>: </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pic>
        <p:nvPicPr>
          <p:cNvPr id="5" name="Picture 4" descr="Diagram&#10;&#10;Description automatically generated with medium confidence">
            <a:extLst>
              <a:ext uri="{FF2B5EF4-FFF2-40B4-BE49-F238E27FC236}">
                <a16:creationId xmlns:a16="http://schemas.microsoft.com/office/drawing/2014/main" id="{4C25FB59-DCDF-4CCD-9308-0A55187B03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4201" y="1107471"/>
            <a:ext cx="6027430" cy="2465723"/>
          </a:xfrm>
          <a:prstGeom prst="rect">
            <a:avLst/>
          </a:prstGeom>
          <a:noFill/>
        </p:spPr>
      </p:pic>
      <p:pic>
        <p:nvPicPr>
          <p:cNvPr id="7" name="Picture 6" descr="Diagram, radar chart&#10;&#10;Description automatically generated">
            <a:extLst>
              <a:ext uri="{FF2B5EF4-FFF2-40B4-BE49-F238E27FC236}">
                <a16:creationId xmlns:a16="http://schemas.microsoft.com/office/drawing/2014/main" id="{6939AB37-A46F-4346-A0E9-B07A9A840ED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56123" y="4413379"/>
            <a:ext cx="7679753" cy="1918424"/>
          </a:xfrm>
          <a:prstGeom prst="rect">
            <a:avLst/>
          </a:prstGeom>
        </p:spPr>
      </p:pic>
    </p:spTree>
    <p:extLst>
      <p:ext uri="{BB962C8B-B14F-4D97-AF65-F5344CB8AC3E}">
        <p14:creationId xmlns:p14="http://schemas.microsoft.com/office/powerpoint/2010/main" val="38395862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pattFill prst="pct2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902D9-D0E7-4921-BE94-06A3A26EC1E8}"/>
              </a:ext>
            </a:extLst>
          </p:cNvPr>
          <p:cNvSpPr>
            <a:spLocks noGrp="1"/>
          </p:cNvSpPr>
          <p:nvPr>
            <p:ph type="title"/>
          </p:nvPr>
        </p:nvSpPr>
        <p:spPr>
          <a:xfrm>
            <a:off x="838200" y="237587"/>
            <a:ext cx="10515600" cy="886900"/>
          </a:xfrm>
        </p:spPr>
        <p:txBody>
          <a:bodyPr/>
          <a:lstStyle/>
          <a:p>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6.6 </a:t>
            </a:r>
            <a:r>
              <a:rPr lang="en-US"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Collocation</a:t>
            </a:r>
          </a:p>
        </p:txBody>
      </p:sp>
      <p:sp>
        <p:nvSpPr>
          <p:cNvPr id="3" name="Content Placeholder 2">
            <a:extLst>
              <a:ext uri="{FF2B5EF4-FFF2-40B4-BE49-F238E27FC236}">
                <a16:creationId xmlns:a16="http://schemas.microsoft.com/office/drawing/2014/main" id="{5FD40897-3BFD-4EB4-BA0D-AD2E1CD253C0}"/>
              </a:ext>
            </a:extLst>
          </p:cNvPr>
          <p:cNvSpPr>
            <a:spLocks noGrp="1"/>
          </p:cNvSpPr>
          <p:nvPr>
            <p:ph idx="1"/>
          </p:nvPr>
        </p:nvSpPr>
        <p:spPr>
          <a:xfrm>
            <a:off x="225083" y="1124487"/>
            <a:ext cx="11746523" cy="5495926"/>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r>
              <a:rPr lang="en-US" sz="2400" u="sng"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Collocation:</a:t>
            </a:r>
            <a:r>
              <a:rPr lang="en-US" sz="2400" dirty="0">
                <a:latin typeface="Times New Roman" panose="02020603050405020304" pitchFamily="18" charset="0"/>
                <a:cs typeface="Times New Roman" panose="02020603050405020304" pitchFamily="18" charset="0"/>
              </a:rPr>
              <a:t> describes </a:t>
            </a:r>
            <a:r>
              <a:rPr lang="en-US" sz="2400" u="sng" dirty="0">
                <a:latin typeface="Times New Roman" panose="02020603050405020304" pitchFamily="18" charset="0"/>
                <a:cs typeface="Times New Roman" panose="02020603050405020304" pitchFamily="18" charset="0"/>
              </a:rPr>
              <a:t>associations</a:t>
            </a:r>
            <a:r>
              <a:rPr lang="en-US" sz="2400" dirty="0">
                <a:latin typeface="Times New Roman" panose="02020603050405020304" pitchFamily="18" charset="0"/>
                <a:cs typeface="Times New Roman" panose="02020603050405020304" pitchFamily="18" charset="0"/>
              </a:rPr>
              <a:t> between vocabulary items which have a tendency to     co-occur such as combinations of adjectives and nouns.</a:t>
            </a:r>
          </a:p>
          <a:p>
            <a:pPr marL="0" indent="0">
              <a:buNone/>
            </a:pP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Example</a:t>
            </a:r>
            <a:r>
              <a:rPr lang="en-US" sz="2400" dirty="0">
                <a:latin typeface="Times New Roman" panose="02020603050405020304" pitchFamily="18" charset="0"/>
                <a:cs typeface="Times New Roman" panose="02020603050405020304" pitchFamily="18" charset="0"/>
              </a:rPr>
              <a:t>: </a:t>
            </a:r>
          </a:p>
        </p:txBody>
      </p:sp>
      <p:pic>
        <p:nvPicPr>
          <p:cNvPr id="5" name="Picture 4" descr="Chart, bubble chart&#10;&#10;Description automatically generated">
            <a:extLst>
              <a:ext uri="{FF2B5EF4-FFF2-40B4-BE49-F238E27FC236}">
                <a16:creationId xmlns:a16="http://schemas.microsoft.com/office/drawing/2014/main" id="{151B422D-B3E8-4147-A0F6-5205F30EA4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4921" y="2398012"/>
            <a:ext cx="4298095" cy="4029099"/>
          </a:xfrm>
          <a:prstGeom prst="rect">
            <a:avLst/>
          </a:prstGeom>
        </p:spPr>
      </p:pic>
      <p:sp>
        <p:nvSpPr>
          <p:cNvPr id="6" name="Rectangle 5">
            <a:extLst>
              <a:ext uri="{FF2B5EF4-FFF2-40B4-BE49-F238E27FC236}">
                <a16:creationId xmlns:a16="http://schemas.microsoft.com/office/drawing/2014/main" id="{9EB3AD9E-B00A-42F7-8F8D-56A221D17455}"/>
              </a:ext>
            </a:extLst>
          </p:cNvPr>
          <p:cNvSpPr/>
          <p:nvPr/>
        </p:nvSpPr>
        <p:spPr>
          <a:xfrm>
            <a:off x="5416062" y="2398012"/>
            <a:ext cx="6291017" cy="40290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Font typeface="Wingdings" panose="05000000000000000000" pitchFamily="2" charset="2"/>
              <a:buChar char="ü"/>
            </a:pPr>
            <a:r>
              <a:rPr lang="en-US" sz="2000" dirty="0">
                <a:solidFill>
                  <a:schemeClr val="tx1"/>
                </a:solidFill>
                <a:latin typeface="Times New Roman" panose="02020603050405020304" pitchFamily="18" charset="0"/>
                <a:cs typeface="Times New Roman" panose="02020603050405020304" pitchFamily="18" charset="0"/>
              </a:rPr>
              <a:t>Collocation is not something that is restricted to a single text but is part of textual knowledge</a:t>
            </a:r>
          </a:p>
          <a:p>
            <a:pPr algn="ctr"/>
            <a:r>
              <a:rPr lang="en-US" sz="2000" dirty="0">
                <a:solidFill>
                  <a:schemeClr val="tx1"/>
                </a:solidFill>
                <a:latin typeface="Times New Roman" panose="02020603050405020304" pitchFamily="18" charset="0"/>
                <a:cs typeface="Times New Roman" panose="02020603050405020304" pitchFamily="18" charset="0"/>
              </a:rPr>
              <a:t>in general. A writer and speaker of a language draws on this knowledge of collocations</a:t>
            </a:r>
          </a:p>
          <a:p>
            <a:pPr algn="ctr"/>
            <a:r>
              <a:rPr lang="en-US" sz="2000" dirty="0">
                <a:solidFill>
                  <a:schemeClr val="tx1"/>
                </a:solidFill>
                <a:latin typeface="Times New Roman" panose="02020603050405020304" pitchFamily="18" charset="0"/>
                <a:cs typeface="Times New Roman" panose="02020603050405020304" pitchFamily="18" charset="0"/>
              </a:rPr>
              <a:t>as he/she writes and speaks. Expert writers (and readers) know that only certain items collocate</a:t>
            </a:r>
          </a:p>
          <a:p>
            <a:pPr algn="ctr"/>
            <a:r>
              <a:rPr lang="en-US" sz="2000" dirty="0">
                <a:solidFill>
                  <a:schemeClr val="tx1"/>
                </a:solidFill>
                <a:latin typeface="Times New Roman" panose="02020603050405020304" pitchFamily="18" charset="0"/>
                <a:cs typeface="Times New Roman" panose="02020603050405020304" pitchFamily="18" charset="0"/>
              </a:rPr>
              <a:t>with each other. That is, we know we can say ‘real-estate agent’ but not ‘real-estate</a:t>
            </a:r>
          </a:p>
          <a:p>
            <a:pPr algn="ctr"/>
            <a:r>
              <a:rPr lang="en-US" sz="2000" dirty="0">
                <a:solidFill>
                  <a:schemeClr val="tx1"/>
                </a:solidFill>
                <a:latin typeface="Times New Roman" panose="02020603050405020304" pitchFamily="18" charset="0"/>
                <a:cs typeface="Times New Roman" panose="02020603050405020304" pitchFamily="18" charset="0"/>
              </a:rPr>
              <a:t>fruit and vegetables’. Or that we can say ‘fresh fruit and vegetables’ but not (with the same</a:t>
            </a:r>
          </a:p>
          <a:p>
            <a:pPr algn="ctr"/>
            <a:r>
              <a:rPr lang="en-US" sz="2000" dirty="0">
                <a:solidFill>
                  <a:schemeClr val="tx1"/>
                </a:solidFill>
                <a:latin typeface="Times New Roman" panose="02020603050405020304" pitchFamily="18" charset="0"/>
                <a:cs typeface="Times New Roman" panose="02020603050405020304" pitchFamily="18" charset="0"/>
              </a:rPr>
              <a:t>meaning) ‘fresh real-estate agents’. This knowledge of collocation is another way in which a</a:t>
            </a:r>
          </a:p>
          <a:p>
            <a:pPr algn="ctr"/>
            <a:r>
              <a:rPr lang="en-US" sz="2000" dirty="0">
                <a:solidFill>
                  <a:schemeClr val="tx1"/>
                </a:solidFill>
                <a:latin typeface="Times New Roman" panose="02020603050405020304" pitchFamily="18" charset="0"/>
                <a:cs typeface="Times New Roman" panose="02020603050405020304" pitchFamily="18" charset="0"/>
              </a:rPr>
              <a:t>text has the property of texture.</a:t>
            </a:r>
          </a:p>
        </p:txBody>
      </p:sp>
    </p:spTree>
    <p:extLst>
      <p:ext uri="{BB962C8B-B14F-4D97-AF65-F5344CB8AC3E}">
        <p14:creationId xmlns:p14="http://schemas.microsoft.com/office/powerpoint/2010/main" val="20064270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pattFill prst="pct20">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929E8-9D6D-46C5-ABDD-5CD60CC3BAD4}"/>
              </a:ext>
            </a:extLst>
          </p:cNvPr>
          <p:cNvSpPr>
            <a:spLocks noGrp="1"/>
          </p:cNvSpPr>
          <p:nvPr>
            <p:ph type="title"/>
          </p:nvPr>
        </p:nvSpPr>
        <p:spPr>
          <a:xfrm>
            <a:off x="444304" y="258688"/>
            <a:ext cx="10515600" cy="844697"/>
          </a:xfrm>
        </p:spPr>
        <p:txBody>
          <a:bodyPr/>
          <a:lstStyle/>
          <a:p>
            <a:r>
              <a:rPr lang="en-US" dirty="0">
                <a:latin typeface="Times New Roman" panose="02020603050405020304" pitchFamily="18" charset="0"/>
                <a:cs typeface="Times New Roman" panose="02020603050405020304" pitchFamily="18" charset="0"/>
              </a:rPr>
              <a:t>1. Expectancy Relations</a:t>
            </a:r>
          </a:p>
        </p:txBody>
      </p:sp>
      <p:sp>
        <p:nvSpPr>
          <p:cNvPr id="3" name="Content Placeholder 2">
            <a:extLst>
              <a:ext uri="{FF2B5EF4-FFF2-40B4-BE49-F238E27FC236}">
                <a16:creationId xmlns:a16="http://schemas.microsoft.com/office/drawing/2014/main" id="{48E43B40-458C-4F8B-94F2-5BFE3A2001D2}"/>
              </a:ext>
            </a:extLst>
          </p:cNvPr>
          <p:cNvSpPr>
            <a:spLocks noGrp="1"/>
          </p:cNvSpPr>
          <p:nvPr>
            <p:ph idx="1"/>
          </p:nvPr>
        </p:nvSpPr>
        <p:spPr>
          <a:xfrm>
            <a:off x="182881" y="1223888"/>
            <a:ext cx="11859064" cy="5375424"/>
          </a:xfr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spPr>
        <p:txBody>
          <a:bodyPr>
            <a:normAutofit lnSpcReduction="10000"/>
          </a:bodyPr>
          <a:lstStyle/>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A further kind of relationship, related to collocation, is </a:t>
            </a:r>
            <a:r>
              <a:rPr lang="en-US" sz="24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expectancy relations </a:t>
            </a:r>
            <a:r>
              <a:rPr lang="en-US" sz="2400" dirty="0">
                <a:latin typeface="Times New Roman" panose="02020603050405020304" pitchFamily="18" charset="0"/>
                <a:cs typeface="Times New Roman" panose="02020603050405020304" pitchFamily="18" charset="0"/>
              </a:rPr>
              <a:t>. </a:t>
            </a:r>
          </a:p>
          <a:p>
            <a:pPr marL="0" indent="0">
              <a:buNone/>
            </a:pP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This occurs where there is a </a:t>
            </a:r>
            <a:r>
              <a:rPr lang="en-US" sz="2400" u="sng"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predictable relationship </a:t>
            </a:r>
            <a:r>
              <a:rPr lang="en-US" sz="2400" dirty="0">
                <a:latin typeface="Times New Roman" panose="02020603050405020304" pitchFamily="18" charset="0"/>
                <a:cs typeface="Times New Roman" panose="02020603050405020304" pitchFamily="18" charset="0"/>
              </a:rPr>
              <a:t>between a </a:t>
            </a:r>
            <a:r>
              <a:rPr lang="en-US" sz="2400" u="sng" dirty="0">
                <a:latin typeface="Times New Roman" panose="02020603050405020304" pitchFamily="18" charset="0"/>
                <a:cs typeface="Times New Roman" panose="02020603050405020304" pitchFamily="18" charset="0"/>
              </a:rPr>
              <a:t>verb</a:t>
            </a:r>
            <a:r>
              <a:rPr lang="en-US" sz="2400" dirty="0">
                <a:latin typeface="Times New Roman" panose="02020603050405020304" pitchFamily="18" charset="0"/>
                <a:cs typeface="Times New Roman" panose="02020603050405020304" pitchFamily="18" charset="0"/>
              </a:rPr>
              <a:t> and either the </a:t>
            </a:r>
            <a:r>
              <a:rPr lang="en-US" sz="2400" u="sng" dirty="0">
                <a:latin typeface="Times New Roman" panose="02020603050405020304" pitchFamily="18" charset="0"/>
                <a:cs typeface="Times New Roman" panose="02020603050405020304" pitchFamily="18" charset="0"/>
              </a:rPr>
              <a:t>subject</a:t>
            </a:r>
            <a:r>
              <a:rPr lang="en-US" sz="2400" dirty="0">
                <a:latin typeface="Times New Roman" panose="02020603050405020304" pitchFamily="18" charset="0"/>
                <a:cs typeface="Times New Roman" panose="02020603050405020304" pitchFamily="18" charset="0"/>
              </a:rPr>
              <a:t> or the </a:t>
            </a:r>
            <a:r>
              <a:rPr lang="en-US" sz="2400" u="sng" dirty="0">
                <a:latin typeface="Times New Roman" panose="02020603050405020304" pitchFamily="18" charset="0"/>
                <a:cs typeface="Times New Roman" panose="02020603050405020304" pitchFamily="18" charset="0"/>
              </a:rPr>
              <a:t>object</a:t>
            </a:r>
            <a:r>
              <a:rPr lang="en-US" sz="2400" dirty="0">
                <a:latin typeface="Times New Roman" panose="02020603050405020304" pitchFamily="18" charset="0"/>
                <a:cs typeface="Times New Roman" panose="02020603050405020304" pitchFamily="18" charset="0"/>
              </a:rPr>
              <a:t> of the verb.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These relations </a:t>
            </a:r>
            <a:r>
              <a:rPr lang="en-US" sz="2400" u="sng" dirty="0">
                <a:highlight>
                  <a:srgbClr val="FFCC99"/>
                </a:highlight>
                <a:latin typeface="Times New Roman" panose="02020603050405020304" pitchFamily="18" charset="0"/>
                <a:cs typeface="Times New Roman" panose="02020603050405020304" pitchFamily="18" charset="0"/>
              </a:rPr>
              <a:t>link</a:t>
            </a:r>
            <a:r>
              <a:rPr lang="en-US" sz="2400" u="sng" dirty="0">
                <a:latin typeface="Times New Roman" panose="02020603050405020304" pitchFamily="18" charset="0"/>
                <a:cs typeface="Times New Roman" panose="02020603050405020304" pitchFamily="18" charset="0"/>
              </a:rPr>
              <a:t> nominal elements with verbal elements </a:t>
            </a:r>
            <a:r>
              <a:rPr lang="en-US" sz="2400" dirty="0">
                <a:latin typeface="Times New Roman" panose="02020603050405020304" pitchFamily="18" charset="0"/>
                <a:cs typeface="Times New Roman" panose="02020603050405020304" pitchFamily="18" charset="0"/>
              </a:rPr>
              <a:t>(e.g. love/book, waste/time)</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They can also </a:t>
            </a:r>
            <a:r>
              <a:rPr lang="en-US" sz="2400" dirty="0">
                <a:highlight>
                  <a:srgbClr val="FFCC99"/>
                </a:highlight>
                <a:latin typeface="Times New Roman" panose="02020603050405020304" pitchFamily="18" charset="0"/>
                <a:cs typeface="Times New Roman" panose="02020603050405020304" pitchFamily="18" charset="0"/>
              </a:rPr>
              <a:t>link</a:t>
            </a:r>
            <a:r>
              <a:rPr lang="en-US" sz="2400" dirty="0">
                <a:latin typeface="Times New Roman" panose="02020603050405020304" pitchFamily="18" charset="0"/>
                <a:cs typeface="Times New Roman" panose="02020603050405020304" pitchFamily="18" charset="0"/>
              </a:rPr>
              <a:t> an </a:t>
            </a:r>
            <a:r>
              <a:rPr lang="en-US" sz="2400" u="sng" dirty="0">
                <a:latin typeface="Times New Roman" panose="02020603050405020304" pitchFamily="18" charset="0"/>
                <a:cs typeface="Times New Roman" panose="02020603050405020304" pitchFamily="18" charset="0"/>
              </a:rPr>
              <a:t>action</a:t>
            </a:r>
            <a:r>
              <a:rPr lang="en-US" sz="2400" dirty="0">
                <a:latin typeface="Times New Roman" panose="02020603050405020304" pitchFamily="18" charset="0"/>
                <a:cs typeface="Times New Roman" panose="02020603050405020304" pitchFamily="18" charset="0"/>
              </a:rPr>
              <a:t> with a </a:t>
            </a:r>
            <a:r>
              <a:rPr lang="en-US" sz="2400" u="sng" dirty="0">
                <a:latin typeface="Times New Roman" panose="02020603050405020304" pitchFamily="18" charset="0"/>
                <a:cs typeface="Times New Roman" panose="02020603050405020304" pitchFamily="18" charset="0"/>
              </a:rPr>
              <a:t>participant</a:t>
            </a:r>
            <a:r>
              <a:rPr lang="en-US" sz="2400" dirty="0">
                <a:latin typeface="Times New Roman" panose="02020603050405020304" pitchFamily="18" charset="0"/>
                <a:cs typeface="Times New Roman" panose="02020603050405020304" pitchFamily="18" charset="0"/>
              </a:rPr>
              <a:t> (e.g. ask/guy) or an event with its location (e.g. dating/sites).</a:t>
            </a:r>
          </a:p>
          <a:p>
            <a:endParaRPr lang="en-US" sz="2400" dirty="0">
              <a:latin typeface="Times New Roman" panose="02020603050405020304" pitchFamily="18" charset="0"/>
              <a:cs typeface="Times New Roman" panose="02020603050405020304" pitchFamily="18" charset="0"/>
            </a:endParaRPr>
          </a:p>
          <a:p>
            <a:r>
              <a:rPr lang="en-US" sz="24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Expectancy</a:t>
            </a:r>
            <a:r>
              <a:rPr lang="en-US" sz="2400" dirty="0">
                <a:latin typeface="Times New Roman" panose="02020603050405020304" pitchFamily="18" charset="0"/>
                <a:cs typeface="Times New Roman" panose="02020603050405020304" pitchFamily="18" charset="0"/>
              </a:rPr>
              <a:t> can also refer to the relationship between </a:t>
            </a:r>
            <a:r>
              <a:rPr lang="en-US" sz="2400" u="sng" dirty="0">
                <a:latin typeface="Times New Roman" panose="02020603050405020304" pitchFamily="18" charset="0"/>
                <a:cs typeface="Times New Roman" panose="02020603050405020304" pitchFamily="18" charset="0"/>
              </a:rPr>
              <a:t>individual lexical items </a:t>
            </a:r>
            <a:r>
              <a:rPr lang="en-US" sz="2400" dirty="0">
                <a:latin typeface="Times New Roman" panose="02020603050405020304" pitchFamily="18" charset="0"/>
                <a:cs typeface="Times New Roman" panose="02020603050405020304" pitchFamily="18" charset="0"/>
              </a:rPr>
              <a:t>and the </a:t>
            </a:r>
            <a:r>
              <a:rPr lang="en-US" sz="2400" u="sng" dirty="0">
                <a:latin typeface="Times New Roman" panose="02020603050405020304" pitchFamily="18" charset="0"/>
                <a:cs typeface="Times New Roman" panose="02020603050405020304" pitchFamily="18" charset="0"/>
              </a:rPr>
              <a:t>composite nominal group that they form </a:t>
            </a:r>
            <a:r>
              <a:rPr lang="en-US" sz="2400" dirty="0">
                <a:latin typeface="Times New Roman" panose="02020603050405020304" pitchFamily="18" charset="0"/>
                <a:cs typeface="Times New Roman" panose="02020603050405020304" pitchFamily="18" charset="0"/>
              </a:rPr>
              <a:t>(e.g. art/classes, life/drawing, online/dating).</a:t>
            </a:r>
          </a:p>
        </p:txBody>
      </p:sp>
    </p:spTree>
    <p:extLst>
      <p:ext uri="{BB962C8B-B14F-4D97-AF65-F5344CB8AC3E}">
        <p14:creationId xmlns:p14="http://schemas.microsoft.com/office/powerpoint/2010/main" val="36796835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pattFill prst="pct20">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939EA-48C3-437F-83A3-2BE2FEE1BB48}"/>
              </a:ext>
            </a:extLst>
          </p:cNvPr>
          <p:cNvSpPr>
            <a:spLocks noGrp="1"/>
          </p:cNvSpPr>
          <p:nvPr>
            <p:ph type="title"/>
          </p:nvPr>
        </p:nvSpPr>
        <p:spPr>
          <a:xfrm>
            <a:off x="641253" y="244621"/>
            <a:ext cx="10515600" cy="872832"/>
          </a:xfrm>
        </p:spPr>
        <p:txBody>
          <a:bodyPr/>
          <a:lstStyle/>
          <a:p>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 Lexical Bundles</a:t>
            </a:r>
          </a:p>
        </p:txBody>
      </p:sp>
      <p:sp>
        <p:nvSpPr>
          <p:cNvPr id="3" name="Content Placeholder 2">
            <a:extLst>
              <a:ext uri="{FF2B5EF4-FFF2-40B4-BE49-F238E27FC236}">
                <a16:creationId xmlns:a16="http://schemas.microsoft.com/office/drawing/2014/main" id="{3EDB9AC2-1469-4D14-A324-20ABDF69AE6C}"/>
              </a:ext>
            </a:extLst>
          </p:cNvPr>
          <p:cNvSpPr>
            <a:spLocks noGrp="1"/>
          </p:cNvSpPr>
          <p:nvPr>
            <p:ph idx="1"/>
          </p:nvPr>
        </p:nvSpPr>
        <p:spPr>
          <a:xfrm>
            <a:off x="154745" y="1223889"/>
            <a:ext cx="11915335" cy="5514536"/>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endParaRPr lang="en-US" sz="2400" u="sng"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US" sz="2400" u="sng"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en-US" sz="2400" u="sng"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Lexical bundles: </a:t>
            </a:r>
            <a:r>
              <a:rPr lang="en-US" sz="2400" dirty="0">
                <a:latin typeface="Times New Roman" panose="02020603050405020304" pitchFamily="18" charset="0"/>
                <a:cs typeface="Times New Roman" panose="02020603050405020304" pitchFamily="18" charset="0"/>
              </a:rPr>
              <a:t>are </a:t>
            </a:r>
            <a:r>
              <a:rPr lang="en-US" sz="2400" u="sng" dirty="0">
                <a:latin typeface="Times New Roman" panose="02020603050405020304" pitchFamily="18" charset="0"/>
                <a:cs typeface="Times New Roman" panose="02020603050405020304" pitchFamily="18" charset="0"/>
              </a:rPr>
              <a:t>multi-word combinations </a:t>
            </a:r>
            <a:r>
              <a:rPr lang="en-US" sz="2400" dirty="0">
                <a:latin typeface="Times New Roman" panose="02020603050405020304" pitchFamily="18" charset="0"/>
                <a:cs typeface="Times New Roman" panose="02020603050405020304" pitchFamily="18" charset="0"/>
              </a:rPr>
              <a:t>such as (</a:t>
            </a:r>
            <a:r>
              <a:rPr lang="en-US" sz="2400" dirty="0">
                <a:highlight>
                  <a:srgbClr val="FFFF00"/>
                </a:highlight>
                <a:latin typeface="Times New Roman" panose="02020603050405020304" pitchFamily="18" charset="0"/>
                <a:cs typeface="Times New Roman" panose="02020603050405020304" pitchFamily="18" charset="0"/>
              </a:rPr>
              <a:t>as a result of</a:t>
            </a:r>
            <a:r>
              <a:rPr lang="en-US" sz="2400" dirty="0">
                <a:latin typeface="Times New Roman" panose="02020603050405020304" pitchFamily="18" charset="0"/>
                <a:cs typeface="Times New Roman" panose="02020603050405020304" pitchFamily="18" charset="0"/>
              </a:rPr>
              <a:t>), (</a:t>
            </a:r>
            <a:r>
              <a:rPr lang="en-US" sz="2400" dirty="0">
                <a:highlight>
                  <a:srgbClr val="FFFF00"/>
                </a:highlight>
                <a:latin typeface="Times New Roman" panose="02020603050405020304" pitchFamily="18" charset="0"/>
                <a:cs typeface="Times New Roman" panose="02020603050405020304" pitchFamily="18" charset="0"/>
              </a:rPr>
              <a:t>on the other hand) </a:t>
            </a:r>
            <a:r>
              <a:rPr lang="en-US" sz="2400" dirty="0">
                <a:latin typeface="Times New Roman" panose="02020603050405020304" pitchFamily="18" charset="0"/>
                <a:cs typeface="Times New Roman" panose="02020603050405020304" pitchFamily="18" charset="0"/>
              </a:rPr>
              <a:t>,    (</a:t>
            </a:r>
            <a:r>
              <a:rPr lang="en-US" sz="2400" dirty="0">
                <a:highlight>
                  <a:srgbClr val="FFFF00"/>
                </a:highlight>
                <a:latin typeface="Times New Roman" panose="02020603050405020304" pitchFamily="18" charset="0"/>
                <a:cs typeface="Times New Roman" panose="02020603050405020304" pitchFamily="18" charset="0"/>
              </a:rPr>
              <a:t>if you look at</a:t>
            </a:r>
            <a:r>
              <a:rPr lang="en-US" sz="2400" dirty="0">
                <a:latin typeface="Times New Roman" panose="02020603050405020304" pitchFamily="18" charset="0"/>
                <a:cs typeface="Times New Roman" panose="02020603050405020304" pitchFamily="18" charset="0"/>
              </a:rPr>
              <a:t>) and (</a:t>
            </a:r>
            <a:r>
              <a:rPr lang="en-US" sz="2400" dirty="0">
                <a:highlight>
                  <a:srgbClr val="FFFF00"/>
                </a:highlight>
                <a:latin typeface="Times New Roman" panose="02020603050405020304" pitchFamily="18" charset="0"/>
                <a:cs typeface="Times New Roman" panose="02020603050405020304" pitchFamily="18" charset="0"/>
              </a:rPr>
              <a:t>as can be seen</a:t>
            </a:r>
            <a:r>
              <a:rPr lang="en-US" sz="2400" dirty="0">
                <a:latin typeface="Times New Roman" panose="02020603050405020304" pitchFamily="18" charset="0"/>
                <a:cs typeface="Times New Roman" panose="02020603050405020304" pitchFamily="18" charset="0"/>
              </a:rPr>
              <a:t>) that occur in </a:t>
            </a:r>
            <a:r>
              <a:rPr lang="en-US" sz="2400" u="sng" dirty="0">
                <a:latin typeface="Times New Roman" panose="02020603050405020304" pitchFamily="18" charset="0"/>
                <a:cs typeface="Times New Roman" panose="02020603050405020304" pitchFamily="18" charset="0"/>
              </a:rPr>
              <a:t>genres</a:t>
            </a:r>
            <a:r>
              <a:rPr lang="en-US" sz="2400" dirty="0">
                <a:latin typeface="Times New Roman" panose="02020603050405020304" pitchFamily="18" charset="0"/>
                <a:cs typeface="Times New Roman" panose="02020603050405020304" pitchFamily="18" charset="0"/>
              </a:rPr>
              <a:t> such as </a:t>
            </a:r>
            <a:r>
              <a:rPr lang="en-US" sz="2400" u="sng" dirty="0">
                <a:latin typeface="Times New Roman" panose="02020603050405020304" pitchFamily="18" charset="0"/>
                <a:cs typeface="Times New Roman" panose="02020603050405020304" pitchFamily="18" charset="0"/>
              </a:rPr>
              <a:t>university textbooks</a:t>
            </a:r>
            <a:r>
              <a:rPr lang="en-US" sz="2400" dirty="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rPr>
              <a:t>academic essays</a:t>
            </a:r>
            <a:r>
              <a:rPr lang="en-US" sz="2400" dirty="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rPr>
              <a:t>theses</a:t>
            </a:r>
            <a:r>
              <a:rPr lang="en-US" sz="2400" dirty="0">
                <a:latin typeface="Times New Roman" panose="02020603050405020304" pitchFamily="18" charset="0"/>
                <a:cs typeface="Times New Roman" panose="02020603050405020304" pitchFamily="18" charset="0"/>
              </a:rPr>
              <a:t> and </a:t>
            </a:r>
            <a:r>
              <a:rPr lang="en-US" sz="2400" u="sng" dirty="0">
                <a:latin typeface="Times New Roman" panose="02020603050405020304" pitchFamily="18" charset="0"/>
                <a:cs typeface="Times New Roman" panose="02020603050405020304" pitchFamily="18" charset="0"/>
              </a:rPr>
              <a:t>dissertations</a:t>
            </a:r>
            <a:r>
              <a:rPr lang="en-US" sz="2400" dirty="0">
                <a:latin typeface="Times New Roman" panose="02020603050405020304" pitchFamily="18" charset="0"/>
                <a:cs typeface="Times New Roman" panose="02020603050405020304" pitchFamily="18" charset="0"/>
              </a:rPr>
              <a:t>, and </a:t>
            </a:r>
            <a:r>
              <a:rPr lang="en-US" sz="2400" u="sng" dirty="0">
                <a:latin typeface="Times New Roman" panose="02020603050405020304" pitchFamily="18" charset="0"/>
                <a:cs typeface="Times New Roman" panose="02020603050405020304" pitchFamily="18" charset="0"/>
              </a:rPr>
              <a:t>research articles</a:t>
            </a:r>
            <a:r>
              <a:rPr lang="en-US" sz="2400" dirty="0">
                <a:latin typeface="Times New Roman" panose="02020603050405020304" pitchFamily="18" charset="0"/>
                <a:cs typeface="Times New Roman" panose="02020603050405020304" pitchFamily="18" charset="0"/>
              </a:rPr>
              <a:t>, as well as </a:t>
            </a:r>
            <a:r>
              <a:rPr lang="en-US" sz="2400" u="sng" dirty="0">
                <a:latin typeface="Times New Roman" panose="02020603050405020304" pitchFamily="18" charset="0"/>
                <a:cs typeface="Times New Roman" panose="02020603050405020304" pitchFamily="18" charset="0"/>
              </a:rPr>
              <a:t>spoken genres </a:t>
            </a:r>
            <a:r>
              <a:rPr lang="en-US" sz="2400" dirty="0">
                <a:latin typeface="Times New Roman" panose="02020603050405020304" pitchFamily="18" charset="0"/>
                <a:cs typeface="Times New Roman" panose="02020603050405020304" pitchFamily="18" charset="0"/>
              </a:rPr>
              <a:t>such as </a:t>
            </a:r>
            <a:r>
              <a:rPr lang="en-US" sz="2400" u="sng" dirty="0">
                <a:latin typeface="Times New Roman" panose="02020603050405020304" pitchFamily="18" charset="0"/>
                <a:cs typeface="Times New Roman" panose="02020603050405020304" pitchFamily="18" charset="0"/>
              </a:rPr>
              <a:t>academic lectures </a:t>
            </a:r>
            <a:r>
              <a:rPr lang="en-US" sz="2400" dirty="0">
                <a:latin typeface="Times New Roman" panose="02020603050405020304" pitchFamily="18" charset="0"/>
                <a:cs typeface="Times New Roman" panose="02020603050405020304" pitchFamily="18" charset="0"/>
              </a:rPr>
              <a:t>and </a:t>
            </a:r>
            <a:r>
              <a:rPr lang="en-US" sz="2400" u="sng" dirty="0">
                <a:latin typeface="Times New Roman" panose="02020603050405020304" pitchFamily="18" charset="0"/>
                <a:cs typeface="Times New Roman" panose="02020603050405020304" pitchFamily="18" charset="0"/>
              </a:rPr>
              <a:t>conversation</a:t>
            </a:r>
            <a:r>
              <a:rPr lang="en-US" sz="2400" dirty="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Byrd and Coxhead ( 2010 ) define </a:t>
            </a:r>
            <a:r>
              <a:rPr lang="en-US" sz="2400" u="sng"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lexical bundles </a:t>
            </a:r>
            <a:r>
              <a:rPr lang="en-US" sz="2400" dirty="0">
                <a:latin typeface="Times New Roman" panose="02020603050405020304" pitchFamily="18" charset="0"/>
                <a:cs typeface="Times New Roman" panose="02020603050405020304" pitchFamily="18" charset="0"/>
              </a:rPr>
              <a:t>as three or more words that occur in fixed or semi-fixed combinations ‘that are repeated without change for a set number of times in a particular corpus’</a:t>
            </a:r>
          </a:p>
        </p:txBody>
      </p:sp>
    </p:spTree>
    <p:extLst>
      <p:ext uri="{BB962C8B-B14F-4D97-AF65-F5344CB8AC3E}">
        <p14:creationId xmlns:p14="http://schemas.microsoft.com/office/powerpoint/2010/main" val="385421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A7E7D-D37F-4D68-99A1-060EE3D1FEFE}"/>
              </a:ext>
            </a:extLst>
          </p:cNvPr>
          <p:cNvSpPr>
            <a:spLocks noGrp="1"/>
          </p:cNvSpPr>
          <p:nvPr>
            <p:ph type="title"/>
          </p:nvPr>
        </p:nvSpPr>
        <p:spPr>
          <a:xfrm>
            <a:off x="838200" y="125974"/>
            <a:ext cx="10515600" cy="816561"/>
          </a:xfrm>
        </p:spPr>
        <p:txBody>
          <a:bodyPr/>
          <a:lstStyle/>
          <a:p>
            <a:pPr algn="ctr"/>
            <a:r>
              <a:rPr lang="en-US"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Introduction</a:t>
            </a:r>
          </a:p>
        </p:txBody>
      </p:sp>
      <p:sp>
        <p:nvSpPr>
          <p:cNvPr id="3" name="Content Placeholder 2">
            <a:extLst>
              <a:ext uri="{FF2B5EF4-FFF2-40B4-BE49-F238E27FC236}">
                <a16:creationId xmlns:a16="http://schemas.microsoft.com/office/drawing/2014/main" id="{6A4D36C8-FA2E-48DE-B81A-FCE89F0F8037}"/>
              </a:ext>
            </a:extLst>
          </p:cNvPr>
          <p:cNvSpPr>
            <a:spLocks noGrp="1"/>
          </p:cNvSpPr>
          <p:nvPr>
            <p:ph idx="1"/>
          </p:nvPr>
        </p:nvSpPr>
        <p:spPr>
          <a:xfrm>
            <a:off x="1" y="942534"/>
            <a:ext cx="12192000" cy="5789491"/>
          </a:xfrm>
        </p:spPr>
        <p:txBody>
          <a:bodyPr>
            <a:normAutofit/>
          </a:bodyPr>
          <a:lstStyle/>
          <a:p>
            <a:r>
              <a:rPr lang="en-US" sz="2400" dirty="0">
                <a:latin typeface="Times New Roman" panose="02020603050405020304" pitchFamily="18" charset="0"/>
                <a:cs typeface="Times New Roman" panose="02020603050405020304" pitchFamily="18" charset="0"/>
              </a:rPr>
              <a:t>In recent years discussions of grammar have moved from </a:t>
            </a:r>
            <a:r>
              <a:rPr lang="en-US" sz="2400" u="sng"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sentence-based perspectives </a:t>
            </a:r>
            <a:r>
              <a:rPr lang="en-US" sz="2400" dirty="0">
                <a:latin typeface="Times New Roman" panose="02020603050405020304" pitchFamily="18" charset="0"/>
                <a:cs typeface="Times New Roman" panose="02020603050405020304" pitchFamily="18" charset="0"/>
              </a:rPr>
              <a:t>to more of a </a:t>
            </a:r>
            <a:r>
              <a:rPr lang="en-US" sz="2400" u="sng"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discourse-based perspective</a:t>
            </a:r>
            <a:r>
              <a:rPr lang="en-US" sz="2400" dirty="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a:p>
            <a:pPr marL="0" indent="0">
              <a:buNone/>
            </a:pPr>
            <a:r>
              <a:rPr lang="en-US" sz="2400"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a:t>
            </a:r>
            <a:r>
              <a:rPr lang="en-US" sz="2400" i="1"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Hughes &amp; McCarthy</a:t>
            </a:r>
            <a:r>
              <a:rPr lang="en-US" sz="2400"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(1998):</a:t>
            </a:r>
          </a:p>
          <a:p>
            <a:pPr marL="0" indent="0">
              <a:buNone/>
            </a:pPr>
            <a:r>
              <a:rPr lang="en-US" sz="2400" dirty="0">
                <a:latin typeface="Times New Roman" panose="02020603050405020304" pitchFamily="18" charset="0"/>
                <a:cs typeface="Times New Roman" panose="02020603050405020304" pitchFamily="18" charset="0"/>
              </a:rPr>
              <a:t>Both argued that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traditional explanations of grammar </a:t>
            </a:r>
            <a:r>
              <a:rPr lang="en-US" sz="2400" dirty="0">
                <a:latin typeface="Times New Roman" panose="02020603050405020304" pitchFamily="18" charset="0"/>
                <a:cs typeface="Times New Roman" panose="02020603050405020304" pitchFamily="18" charset="0"/>
              </a:rPr>
              <a:t>do not adequately capture grammatical selection in longer, real-world texts. As they have shown, a number of linguistic items show quite different patterns of use when looked at from a </a:t>
            </a:r>
            <a:r>
              <a:rPr lang="en-US" sz="24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discourse perspective.</a:t>
            </a:r>
          </a:p>
          <a:p>
            <a:pPr marL="0" indent="0">
              <a:buNone/>
            </a:pPr>
            <a:r>
              <a:rPr lang="en-US" sz="2400"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 </a:t>
            </a:r>
            <a:r>
              <a:rPr lang="en-US" sz="2400" i="1"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Halliday and Hassan</a:t>
            </a:r>
            <a:r>
              <a:rPr lang="en-US" sz="2400"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pPr marL="0" indent="0">
              <a:buNone/>
            </a:pPr>
            <a:r>
              <a:rPr lang="en-US" sz="2400" dirty="0">
                <a:latin typeface="Times New Roman" panose="02020603050405020304" pitchFamily="18" charset="0"/>
                <a:cs typeface="Times New Roman" panose="02020603050405020304" pitchFamily="18" charset="0"/>
              </a:rPr>
              <a:t>Both have also done work in the area of </a:t>
            </a:r>
            <a:r>
              <a:rPr lang="en-US" sz="2400" u="sng" dirty="0">
                <a:latin typeface="Times New Roman" panose="02020603050405020304" pitchFamily="18" charset="0"/>
                <a:cs typeface="Times New Roman" panose="02020603050405020304" pitchFamily="18" charset="0"/>
              </a:rPr>
              <a:t>discourse grammar</a:t>
            </a:r>
            <a:r>
              <a:rPr lang="en-US" sz="2400" dirty="0">
                <a:latin typeface="Times New Roman" panose="02020603050405020304" pitchFamily="18" charset="0"/>
                <a:cs typeface="Times New Roman" panose="02020603050405020304" pitchFamily="18" charset="0"/>
              </a:rPr>
              <a:t>, although from rather a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different perspective.</a:t>
            </a:r>
            <a:r>
              <a:rPr lang="en-US" sz="2400" dirty="0">
                <a:latin typeface="Times New Roman" panose="02020603050405020304" pitchFamily="18" charset="0"/>
                <a:cs typeface="Times New Roman" panose="02020603050405020304" pitchFamily="18" charset="0"/>
              </a:rPr>
              <a:t> Their interest has been in </a:t>
            </a:r>
            <a:r>
              <a:rPr lang="en-US" sz="2400"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patterns of grammar </a:t>
            </a:r>
            <a:r>
              <a:rPr lang="en-US" sz="2400" dirty="0">
                <a:latin typeface="Times New Roman" panose="02020603050405020304" pitchFamily="18" charset="0"/>
                <a:cs typeface="Times New Roman" panose="02020603050405020304" pitchFamily="18" charset="0"/>
              </a:rPr>
              <a:t>and </a:t>
            </a:r>
            <a:r>
              <a:rPr lang="en-US" sz="2400"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vocabulary</a:t>
            </a:r>
            <a:r>
              <a:rPr lang="en-US" sz="2400" dirty="0">
                <a:latin typeface="Times New Roman" panose="02020603050405020304" pitchFamily="18" charset="0"/>
                <a:cs typeface="Times New Roman" panose="02020603050405020304" pitchFamily="18" charset="0"/>
              </a:rPr>
              <a:t> that: </a:t>
            </a:r>
          </a:p>
          <a:p>
            <a:pPr marL="0" indent="0">
              <a:buNone/>
            </a:pP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combine to tie meanings in the text together</a:t>
            </a:r>
            <a:r>
              <a:rPr lang="en-US" sz="2400" dirty="0">
                <a:latin typeface="Times New Roman" panose="02020603050405020304" pitchFamily="18" charset="0"/>
                <a:cs typeface="Times New Roman" panose="02020603050405020304" pitchFamily="18" charset="0"/>
              </a:rPr>
              <a:t> as well as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 connect the text to the social context in which it occurs</a:t>
            </a:r>
            <a:r>
              <a:rPr lang="en-US" sz="2400" dirty="0">
                <a:latin typeface="Times New Roman" panose="02020603050405020304" pitchFamily="18" charset="0"/>
                <a:cs typeface="Times New Roman" panose="02020603050405020304" pitchFamily="18" charset="0"/>
              </a:rPr>
              <a:t>; that is,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 items that combine together to make the text cohesive and give it unity of texture.</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86103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pattFill prst="pct20">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5F552-02FD-4C78-A1F9-B574B51853B8}"/>
              </a:ext>
            </a:extLst>
          </p:cNvPr>
          <p:cNvSpPr>
            <a:spLocks noGrp="1"/>
          </p:cNvSpPr>
          <p:nvPr>
            <p:ph type="title"/>
          </p:nvPr>
        </p:nvSpPr>
        <p:spPr>
          <a:xfrm>
            <a:off x="838200" y="175847"/>
            <a:ext cx="10515600" cy="915035"/>
          </a:xfrm>
        </p:spPr>
        <p:txBody>
          <a:bodyPr/>
          <a:lstStyle/>
          <a:p>
            <a:pPr algn="ctr"/>
            <a:r>
              <a:rPr lang="en-US"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Lexical Bundle Functions</a:t>
            </a:r>
          </a:p>
        </p:txBody>
      </p:sp>
      <p:sp>
        <p:nvSpPr>
          <p:cNvPr id="3" name="Content Placeholder 2">
            <a:extLst>
              <a:ext uri="{FF2B5EF4-FFF2-40B4-BE49-F238E27FC236}">
                <a16:creationId xmlns:a16="http://schemas.microsoft.com/office/drawing/2014/main" id="{E08ED536-5352-4688-93D0-1B013758CDF0}"/>
              </a:ext>
            </a:extLst>
          </p:cNvPr>
          <p:cNvSpPr>
            <a:spLocks noGrp="1"/>
          </p:cNvSpPr>
          <p:nvPr>
            <p:ph idx="1"/>
          </p:nvPr>
        </p:nvSpPr>
        <p:spPr>
          <a:xfrm>
            <a:off x="239151" y="1280160"/>
            <a:ext cx="11732455" cy="5401993"/>
          </a:xfr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spPr>
        <p:txBody>
          <a:bodyPr>
            <a:normAutofit/>
          </a:bodyPr>
          <a:lstStyle/>
          <a:p>
            <a:r>
              <a:rPr lang="en-US" sz="2400" dirty="0">
                <a:latin typeface="Times New Roman" panose="02020603050405020304" pitchFamily="18" charset="0"/>
                <a:cs typeface="Times New Roman" panose="02020603050405020304" pitchFamily="18" charset="0"/>
              </a:rPr>
              <a:t>They can express </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stance</a:t>
            </a:r>
            <a:r>
              <a:rPr lang="en-US" sz="2400" dirty="0">
                <a:latin typeface="Times New Roman" panose="02020603050405020304" pitchFamily="18" charset="0"/>
                <a:cs typeface="Times New Roman" panose="02020603050405020304" pitchFamily="18" charset="0"/>
              </a:rPr>
              <a:t> such as </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certainty</a:t>
            </a:r>
            <a:r>
              <a:rPr lang="en-US" sz="2400" dirty="0">
                <a:latin typeface="Times New Roman" panose="02020603050405020304" pitchFamily="18" charset="0"/>
                <a:cs typeface="Times New Roman" panose="02020603050405020304" pitchFamily="18" charset="0"/>
              </a:rPr>
              <a:t>, </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possibility</a:t>
            </a:r>
            <a:r>
              <a:rPr lang="en-US" sz="2400" dirty="0">
                <a:latin typeface="Times New Roman" panose="02020603050405020304" pitchFamily="18" charset="0"/>
                <a:cs typeface="Times New Roman" panose="02020603050405020304" pitchFamily="18" charset="0"/>
              </a:rPr>
              <a:t> and </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probability</a:t>
            </a:r>
            <a:r>
              <a:rPr lang="en-US" sz="2400" dirty="0">
                <a:latin typeface="Times New Roman" panose="02020603050405020304" pitchFamily="18" charset="0"/>
                <a:cs typeface="Times New Roman" panose="02020603050405020304" pitchFamily="18" charset="0"/>
              </a:rPr>
              <a:t> as in:</a:t>
            </a:r>
          </a:p>
          <a:p>
            <a:pPr marL="0" indent="0">
              <a:buNone/>
            </a:pPr>
            <a:r>
              <a:rPr lang="en-US" sz="2400" dirty="0">
                <a:latin typeface="Times New Roman" panose="02020603050405020304" pitchFamily="18" charset="0"/>
                <a:cs typeface="Times New Roman" panose="02020603050405020304" pitchFamily="18" charset="0"/>
              </a:rPr>
              <a:t>   (</a:t>
            </a:r>
            <a:r>
              <a:rPr lang="en-US" sz="2400" dirty="0">
                <a:highlight>
                  <a:srgbClr val="FFFF00"/>
                </a:highlight>
                <a:latin typeface="Times New Roman" panose="02020603050405020304" pitchFamily="18" charset="0"/>
                <a:cs typeface="Times New Roman" panose="02020603050405020304" pitchFamily="18" charset="0"/>
              </a:rPr>
              <a:t>I don’t know if</a:t>
            </a:r>
            <a:r>
              <a:rPr lang="en-US" sz="2400" dirty="0">
                <a:latin typeface="Times New Roman" panose="02020603050405020304" pitchFamily="18" charset="0"/>
                <a:cs typeface="Times New Roman" panose="02020603050405020304" pitchFamily="18" charset="0"/>
              </a:rPr>
              <a:t>) and (</a:t>
            </a:r>
            <a:r>
              <a:rPr lang="en-US" sz="2400" dirty="0">
                <a:highlight>
                  <a:srgbClr val="FFFF00"/>
                </a:highlight>
                <a:latin typeface="Times New Roman" panose="02020603050405020304" pitchFamily="18" charset="0"/>
                <a:cs typeface="Times New Roman" panose="02020603050405020304" pitchFamily="18" charset="0"/>
              </a:rPr>
              <a:t>I don’t think so</a:t>
            </a:r>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 They can express speaker </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attitude</a:t>
            </a:r>
            <a:r>
              <a:rPr lang="en-US" sz="2400" dirty="0">
                <a:latin typeface="Times New Roman" panose="02020603050405020304" pitchFamily="18" charset="0"/>
                <a:cs typeface="Times New Roman" panose="02020603050405020304" pitchFamily="18" charset="0"/>
              </a:rPr>
              <a:t> towards actions as in:</a:t>
            </a:r>
          </a:p>
          <a:p>
            <a:pPr marL="0" indent="0">
              <a:buNone/>
            </a:pPr>
            <a:r>
              <a:rPr lang="en-US" sz="2400" dirty="0">
                <a:latin typeface="Times New Roman" panose="02020603050405020304" pitchFamily="18" charset="0"/>
                <a:cs typeface="Times New Roman" panose="02020603050405020304" pitchFamily="18" charset="0"/>
              </a:rPr>
              <a:t>   </a:t>
            </a:r>
            <a:r>
              <a:rPr lang="en-US" sz="2400" dirty="0">
                <a:highlight>
                  <a:srgbClr val="FFFF00"/>
                </a:highlight>
                <a:latin typeface="Times New Roman" panose="02020603050405020304" pitchFamily="18" charset="0"/>
                <a:cs typeface="Times New Roman" panose="02020603050405020304" pitchFamily="18" charset="0"/>
              </a:rPr>
              <a:t>( I want you to</a:t>
            </a:r>
            <a:r>
              <a:rPr lang="en-US" sz="2400" dirty="0">
                <a:latin typeface="Times New Roman" panose="02020603050405020304" pitchFamily="18" charset="0"/>
                <a:cs typeface="Times New Roman" panose="02020603050405020304" pitchFamily="18" charset="0"/>
              </a:rPr>
              <a:t>) and (</a:t>
            </a:r>
            <a:r>
              <a:rPr lang="en-US" sz="2400" dirty="0">
                <a:highlight>
                  <a:srgbClr val="FFFF00"/>
                </a:highlight>
                <a:latin typeface="Times New Roman" panose="02020603050405020304" pitchFamily="18" charset="0"/>
                <a:cs typeface="Times New Roman" panose="02020603050405020304" pitchFamily="18" charset="0"/>
              </a:rPr>
              <a:t>I’m not going to</a:t>
            </a:r>
            <a:r>
              <a:rPr lang="en-US" sz="2400" dirty="0">
                <a:latin typeface="Times New Roman" panose="02020603050405020304" pitchFamily="18" charset="0"/>
                <a:cs typeface="Times New Roman" panose="02020603050405020304" pitchFamily="18" charset="0"/>
              </a:rPr>
              <a:t>) . </a:t>
            </a:r>
          </a:p>
          <a:p>
            <a:r>
              <a:rPr lang="en-US" sz="2400" dirty="0">
                <a:latin typeface="Times New Roman" panose="02020603050405020304" pitchFamily="18" charset="0"/>
                <a:cs typeface="Times New Roman" panose="02020603050405020304" pitchFamily="18" charset="0"/>
              </a:rPr>
              <a:t>They can express </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desire:</a:t>
            </a:r>
            <a:r>
              <a:rPr lang="en-US" sz="2400" dirty="0">
                <a:latin typeface="Times New Roman" panose="02020603050405020304" pitchFamily="18" charset="0"/>
                <a:cs typeface="Times New Roman" panose="02020603050405020304" pitchFamily="18" charset="0"/>
              </a:rPr>
              <a:t> </a:t>
            </a:r>
            <a:r>
              <a:rPr lang="en-US" sz="2400" dirty="0">
                <a:highlight>
                  <a:srgbClr val="FFFF00"/>
                </a:highlight>
                <a:latin typeface="Times New Roman" panose="02020603050405020304" pitchFamily="18" charset="0"/>
                <a:cs typeface="Times New Roman" panose="02020603050405020304" pitchFamily="18" charset="0"/>
              </a:rPr>
              <a:t>( I don’t want to </a:t>
            </a:r>
            <a:r>
              <a:rPr lang="en-US" sz="2400" dirty="0">
                <a:latin typeface="Times New Roman" panose="02020603050405020304" pitchFamily="18" charset="0"/>
                <a:cs typeface="Times New Roman" panose="02020603050405020304" pitchFamily="18" charset="0"/>
              </a:rPr>
              <a:t>)</a:t>
            </a:r>
          </a:p>
          <a:p>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Obligation</a:t>
            </a:r>
            <a:r>
              <a:rPr lang="en-US" sz="2400" dirty="0">
                <a:latin typeface="Times New Roman" panose="02020603050405020304" pitchFamily="18" charset="0"/>
                <a:cs typeface="Times New Roman" panose="02020603050405020304" pitchFamily="18" charset="0"/>
              </a:rPr>
              <a:t> </a:t>
            </a:r>
            <a:r>
              <a:rPr lang="en-US" sz="2400" dirty="0">
                <a:highlight>
                  <a:srgbClr val="FFFF00"/>
                </a:highlight>
                <a:latin typeface="Times New Roman" panose="02020603050405020304" pitchFamily="18" charset="0"/>
                <a:cs typeface="Times New Roman" panose="02020603050405020304" pitchFamily="18" charset="0"/>
              </a:rPr>
              <a:t>( you have to do </a:t>
            </a:r>
            <a:r>
              <a:rPr lang="en-US" sz="2400" dirty="0">
                <a:latin typeface="Times New Roman" panose="02020603050405020304" pitchFamily="18" charset="0"/>
                <a:cs typeface="Times New Roman" panose="02020603050405020304" pitchFamily="18" charset="0"/>
              </a:rPr>
              <a:t>) </a:t>
            </a:r>
          </a:p>
          <a:p>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Intention</a:t>
            </a:r>
            <a:r>
              <a:rPr lang="en-US" sz="2400" dirty="0">
                <a:latin typeface="Times New Roman" panose="02020603050405020304" pitchFamily="18" charset="0"/>
                <a:cs typeface="Times New Roman" panose="02020603050405020304" pitchFamily="18" charset="0"/>
              </a:rPr>
              <a:t> ( </a:t>
            </a:r>
            <a:r>
              <a:rPr lang="en-US" sz="2400" dirty="0">
                <a:highlight>
                  <a:srgbClr val="FFFF00"/>
                </a:highlight>
                <a:latin typeface="Times New Roman" panose="02020603050405020304" pitchFamily="18" charset="0"/>
                <a:cs typeface="Times New Roman" panose="02020603050405020304" pitchFamily="18" charset="0"/>
              </a:rPr>
              <a:t>what we’re going to</a:t>
            </a:r>
            <a:r>
              <a:rPr lang="en-US" sz="2400" dirty="0">
                <a:latin typeface="Times New Roman" panose="02020603050405020304" pitchFamily="18" charset="0"/>
                <a:cs typeface="Times New Roman" panose="02020603050405020304" pitchFamily="18" charset="0"/>
              </a:rPr>
              <a:t> ). </a:t>
            </a:r>
          </a:p>
          <a:p>
            <a:r>
              <a:rPr lang="en-US" sz="2400" dirty="0">
                <a:latin typeface="Times New Roman" panose="02020603050405020304" pitchFamily="18" charset="0"/>
                <a:cs typeface="Times New Roman" panose="02020603050405020304" pitchFamily="18" charset="0"/>
              </a:rPr>
              <a:t>Lexical bundles can also have a </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discourse organizing focus </a:t>
            </a:r>
            <a:r>
              <a:rPr lang="en-US" sz="2400" dirty="0">
                <a:latin typeface="Times New Roman" panose="02020603050405020304" pitchFamily="18" charset="0"/>
                <a:cs typeface="Times New Roman" panose="02020603050405020304" pitchFamily="18" charset="0"/>
              </a:rPr>
              <a:t>as in (</a:t>
            </a:r>
            <a:r>
              <a:rPr lang="en-US" sz="2400" dirty="0">
                <a:highlight>
                  <a:srgbClr val="FFFF00"/>
                </a:highlight>
                <a:latin typeface="Times New Roman" panose="02020603050405020304" pitchFamily="18" charset="0"/>
                <a:cs typeface="Times New Roman" panose="02020603050405020304" pitchFamily="18" charset="0"/>
              </a:rPr>
              <a:t>What I want to do</a:t>
            </a:r>
            <a:r>
              <a:rPr lang="en-US" sz="2400" dirty="0">
                <a:latin typeface="Times New Roman" panose="02020603050405020304" pitchFamily="18" charset="0"/>
                <a:cs typeface="Times New Roman" panose="02020603050405020304" pitchFamily="18" charset="0"/>
              </a:rPr>
              <a:t>) and   (</a:t>
            </a:r>
            <a:r>
              <a:rPr lang="en-US" sz="2400" dirty="0">
                <a:highlight>
                  <a:srgbClr val="FFFF00"/>
                </a:highlight>
                <a:latin typeface="Times New Roman" panose="02020603050405020304" pitchFamily="18" charset="0"/>
                <a:cs typeface="Times New Roman" panose="02020603050405020304" pitchFamily="18" charset="0"/>
              </a:rPr>
              <a:t>If we look at</a:t>
            </a:r>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Lexical bundles can also be </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multi-functional </a:t>
            </a:r>
            <a:r>
              <a:rPr lang="en-US" sz="2400" dirty="0">
                <a:latin typeface="Times New Roman" panose="02020603050405020304" pitchFamily="18" charset="0"/>
                <a:cs typeface="Times New Roman" panose="02020603050405020304" pitchFamily="18" charset="0"/>
              </a:rPr>
              <a:t>in that they can be both </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directives</a:t>
            </a:r>
            <a:r>
              <a:rPr lang="en-US" sz="2400" dirty="0">
                <a:latin typeface="Times New Roman" panose="02020603050405020304" pitchFamily="18" charset="0"/>
                <a:cs typeface="Times New Roman" panose="02020603050405020304" pitchFamily="18" charset="0"/>
              </a:rPr>
              <a:t> and </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topic introducers</a:t>
            </a:r>
            <a:r>
              <a:rPr lang="en-US" sz="2400" dirty="0">
                <a:latin typeface="Times New Roman" panose="02020603050405020304" pitchFamily="18" charset="0"/>
                <a:cs typeface="Times New Roman" panose="02020603050405020304" pitchFamily="18" charset="0"/>
              </a:rPr>
              <a:t> (</a:t>
            </a:r>
            <a:r>
              <a:rPr lang="en-US" sz="2400" dirty="0">
                <a:highlight>
                  <a:srgbClr val="FFFF00"/>
                </a:highlight>
                <a:latin typeface="Times New Roman" panose="02020603050405020304" pitchFamily="18" charset="0"/>
                <a:cs typeface="Times New Roman" panose="02020603050405020304" pitchFamily="18" charset="0"/>
              </a:rPr>
              <a:t>as in take a look at </a:t>
            </a:r>
            <a:r>
              <a:rPr lang="en-US" sz="2400" dirty="0">
                <a:latin typeface="Times New Roman" panose="02020603050405020304" pitchFamily="18" charset="0"/>
                <a:cs typeface="Times New Roman" panose="02020603050405020304" pitchFamily="18" charset="0"/>
              </a:rPr>
              <a:t>) and a time, place and textual reference, as in (</a:t>
            </a:r>
            <a:r>
              <a:rPr lang="en-US" sz="2400" dirty="0">
                <a:highlight>
                  <a:srgbClr val="FFFF00"/>
                </a:highlight>
                <a:latin typeface="Times New Roman" panose="02020603050405020304" pitchFamily="18" charset="0"/>
                <a:cs typeface="Times New Roman" panose="02020603050405020304" pitchFamily="18" charset="0"/>
              </a:rPr>
              <a:t>the beginning of the) </a:t>
            </a:r>
            <a:r>
              <a:rPr lang="en-US" sz="2400" dirty="0">
                <a:latin typeface="Times New Roman" panose="02020603050405020304" pitchFamily="18" charset="0"/>
                <a:cs typeface="Times New Roman" panose="02020603050405020304" pitchFamily="18" charset="0"/>
              </a:rPr>
              <a:t>and</a:t>
            </a:r>
            <a:r>
              <a:rPr lang="en-US" sz="2400" dirty="0">
                <a:highlight>
                  <a:srgbClr val="FFFF00"/>
                </a:highlight>
                <a:latin typeface="Times New Roman" panose="02020603050405020304" pitchFamily="18" charset="0"/>
                <a:cs typeface="Times New Roman" panose="02020603050405020304" pitchFamily="18" charset="0"/>
              </a:rPr>
              <a:t> (at the end of).</a:t>
            </a:r>
          </a:p>
        </p:txBody>
      </p:sp>
    </p:spTree>
    <p:extLst>
      <p:ext uri="{BB962C8B-B14F-4D97-AF65-F5344CB8AC3E}">
        <p14:creationId xmlns:p14="http://schemas.microsoft.com/office/powerpoint/2010/main" val="8246015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pattFill prst="pct20">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05166-06E9-4208-B708-07E2ED222D56}"/>
              </a:ext>
            </a:extLst>
          </p:cNvPr>
          <p:cNvSpPr>
            <a:spLocks noGrp="1"/>
          </p:cNvSpPr>
          <p:nvPr>
            <p:ph type="title"/>
          </p:nvPr>
        </p:nvSpPr>
        <p:spPr>
          <a:xfrm>
            <a:off x="570914" y="251655"/>
            <a:ext cx="10515600" cy="858764"/>
          </a:xfrm>
        </p:spPr>
        <p:txBody>
          <a:bodyPr/>
          <a:lstStyle/>
          <a:p>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6.7 </a:t>
            </a:r>
            <a:r>
              <a:rPr lang="en-US"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Conjunction</a:t>
            </a:r>
          </a:p>
        </p:txBody>
      </p:sp>
      <p:sp>
        <p:nvSpPr>
          <p:cNvPr id="3" name="Content Placeholder 2">
            <a:extLst>
              <a:ext uri="{FF2B5EF4-FFF2-40B4-BE49-F238E27FC236}">
                <a16:creationId xmlns:a16="http://schemas.microsoft.com/office/drawing/2014/main" id="{41AE3B7C-7876-4E69-8418-3E5CFD87E0ED}"/>
              </a:ext>
            </a:extLst>
          </p:cNvPr>
          <p:cNvSpPr>
            <a:spLocks noGrp="1"/>
          </p:cNvSpPr>
          <p:nvPr>
            <p:ph idx="1"/>
          </p:nvPr>
        </p:nvSpPr>
        <p:spPr>
          <a:xfrm>
            <a:off x="154745" y="1110419"/>
            <a:ext cx="11844997" cy="5495926"/>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a:bodyPr>
          <a:lstStyle/>
          <a:p>
            <a:r>
              <a:rPr lang="en-US" sz="2400" dirty="0">
                <a:solidFill>
                  <a:srgbClr val="FF0066"/>
                </a:solidFill>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Conjunction</a:t>
            </a:r>
            <a:r>
              <a:rPr lang="en-US" sz="2400" dirty="0">
                <a:latin typeface="Times New Roman" panose="02020603050405020304" pitchFamily="18" charset="0"/>
                <a:cs typeface="Times New Roman" panose="02020603050405020304" pitchFamily="18" charset="0"/>
              </a:rPr>
              <a:t> refers to words, such as ‘</a:t>
            </a:r>
            <a:r>
              <a:rPr lang="en-US" sz="2400" u="sng"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and</a:t>
            </a:r>
            <a:r>
              <a:rPr lang="en-US" sz="2400" dirty="0">
                <a:latin typeface="Times New Roman" panose="02020603050405020304" pitchFamily="18" charset="0"/>
                <a:cs typeface="Times New Roman" panose="02020603050405020304" pitchFamily="18" charset="0"/>
              </a:rPr>
              <a:t>’, ‘</a:t>
            </a:r>
            <a:r>
              <a:rPr lang="en-US" sz="2400" u="sng"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however</a:t>
            </a:r>
            <a:r>
              <a:rPr lang="en-US" sz="2400" dirty="0">
                <a:latin typeface="Times New Roman" panose="02020603050405020304" pitchFamily="18" charset="0"/>
                <a:cs typeface="Times New Roman" panose="02020603050405020304" pitchFamily="18" charset="0"/>
              </a:rPr>
              <a:t>’, ‘</a:t>
            </a:r>
            <a:r>
              <a:rPr lang="en-US" sz="2400" u="sng"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finally</a:t>
            </a:r>
            <a:r>
              <a:rPr lang="en-US" sz="2400" dirty="0">
                <a:latin typeface="Times New Roman" panose="02020603050405020304" pitchFamily="18" charset="0"/>
                <a:cs typeface="Times New Roman" panose="02020603050405020304" pitchFamily="18" charset="0"/>
              </a:rPr>
              <a:t>’ and ‘</a:t>
            </a:r>
            <a:r>
              <a:rPr lang="en-US" sz="2400" u="sng"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 conclusion</a:t>
            </a:r>
            <a:r>
              <a:rPr lang="en-US" sz="2400" dirty="0">
                <a:latin typeface="Times New Roman" panose="02020603050405020304" pitchFamily="18" charset="0"/>
                <a:cs typeface="Times New Roman" panose="02020603050405020304" pitchFamily="18" charset="0"/>
              </a:rPr>
              <a:t>’ that join phrases, clauses or sections of a text in such a way that they express the ‘</a:t>
            </a:r>
            <a:r>
              <a:rPr lang="en-US" sz="24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logical-semantic</a:t>
            </a:r>
            <a:r>
              <a:rPr lang="en-US" sz="2400" dirty="0">
                <a:latin typeface="Times New Roman" panose="02020603050405020304" pitchFamily="18" charset="0"/>
                <a:cs typeface="Times New Roman" panose="02020603050405020304" pitchFamily="18" charset="0"/>
              </a:rPr>
              <a:t>’ relationship between them.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They are a further important part of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discourse knowledge </a:t>
            </a:r>
            <a:r>
              <a:rPr lang="en-US" sz="2400" dirty="0">
                <a:latin typeface="Times New Roman" panose="02020603050405020304" pitchFamily="18" charset="0"/>
                <a:cs typeface="Times New Roman" panose="02020603050405020304" pitchFamily="18" charset="0"/>
              </a:rPr>
              <a:t>that both speakers and writers, and readers and listeners, draw on as they both produce and interpret spoken and written discourse.</a:t>
            </a:r>
          </a:p>
          <a:p>
            <a:endParaRPr lang="en-US" sz="2400" dirty="0">
              <a:latin typeface="Times New Roman" panose="02020603050405020304" pitchFamily="18" charset="0"/>
              <a:cs typeface="Times New Roman" panose="02020603050405020304" pitchFamily="18" charset="0"/>
            </a:endParaRPr>
          </a:p>
          <a:p>
            <a:r>
              <a:rPr lang="en-US" sz="2400" u="sng"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Conjunctions</a:t>
            </a:r>
            <a:r>
              <a:rPr lang="en-US" sz="2400" dirty="0">
                <a:latin typeface="Times New Roman" panose="02020603050405020304" pitchFamily="18" charset="0"/>
                <a:cs typeface="Times New Roman" panose="02020603050405020304" pitchFamily="18" charset="0"/>
              </a:rPr>
              <a:t> are described by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Halliday and Hasan </a:t>
            </a:r>
            <a:r>
              <a:rPr lang="en-US" sz="2400" dirty="0">
                <a:latin typeface="Times New Roman" panose="02020603050405020304" pitchFamily="18" charset="0"/>
                <a:cs typeface="Times New Roman" panose="02020603050405020304" pitchFamily="18" charset="0"/>
              </a:rPr>
              <a:t>under the groupings of:</a:t>
            </a:r>
          </a:p>
          <a:p>
            <a:pPr marL="0" indent="0">
              <a:buNone/>
            </a:pPr>
            <a:r>
              <a:rPr lang="en-US" sz="2400" dirty="0">
                <a:latin typeface="Times New Roman" panose="02020603050405020304" pitchFamily="18" charset="0"/>
                <a:cs typeface="Times New Roman" panose="02020603050405020304" pitchFamily="18" charset="0"/>
              </a:rPr>
              <a:t>     (1) </a:t>
            </a:r>
            <a:r>
              <a:rPr lang="en-US" sz="2400" u="sng" dirty="0">
                <a:latin typeface="Times New Roman" panose="02020603050405020304" pitchFamily="18" charset="0"/>
                <a:cs typeface="Times New Roman" panose="02020603050405020304" pitchFamily="18" charset="0"/>
              </a:rPr>
              <a:t>Additive</a:t>
            </a:r>
            <a:r>
              <a:rPr lang="en-US" sz="2400" dirty="0">
                <a:latin typeface="Times New Roman" panose="02020603050405020304" pitchFamily="18" charset="0"/>
                <a:cs typeface="Times New Roman" panose="02020603050405020304" pitchFamily="18" charset="0"/>
              </a:rPr>
              <a:t>. (2) </a:t>
            </a:r>
            <a:r>
              <a:rPr lang="en-US" sz="2400" u="sng" dirty="0">
                <a:latin typeface="Times New Roman" panose="02020603050405020304" pitchFamily="18" charset="0"/>
                <a:cs typeface="Times New Roman" panose="02020603050405020304" pitchFamily="18" charset="0"/>
              </a:rPr>
              <a:t>Adversative</a:t>
            </a:r>
            <a:r>
              <a:rPr lang="en-US" sz="2400" dirty="0">
                <a:latin typeface="Times New Roman" panose="02020603050405020304" pitchFamily="18" charset="0"/>
                <a:cs typeface="Times New Roman" panose="02020603050405020304" pitchFamily="18" charset="0"/>
              </a:rPr>
              <a:t> (3) </a:t>
            </a:r>
            <a:r>
              <a:rPr lang="en-US" sz="2400" u="sng" dirty="0">
                <a:latin typeface="Times New Roman" panose="02020603050405020304" pitchFamily="18" charset="0"/>
                <a:cs typeface="Times New Roman" panose="02020603050405020304" pitchFamily="18" charset="0"/>
              </a:rPr>
              <a:t>Causal</a:t>
            </a:r>
            <a:r>
              <a:rPr lang="en-US" sz="2400" dirty="0">
                <a:latin typeface="Times New Roman" panose="02020603050405020304" pitchFamily="18" charset="0"/>
                <a:cs typeface="Times New Roman" panose="02020603050405020304" pitchFamily="18" charset="0"/>
              </a:rPr>
              <a:t> (4) </a:t>
            </a:r>
            <a:r>
              <a:rPr lang="en-US" sz="2400" u="sng" dirty="0">
                <a:latin typeface="Times New Roman" panose="02020603050405020304" pitchFamily="18" charset="0"/>
                <a:cs typeface="Times New Roman" panose="02020603050405020304" pitchFamily="18" charset="0"/>
              </a:rPr>
              <a:t>Temporal</a:t>
            </a:r>
          </a:p>
          <a:p>
            <a:r>
              <a:rPr lang="en-US" sz="2400" dirty="0">
                <a:latin typeface="Times New Roman" panose="02020603050405020304" pitchFamily="18" charset="0"/>
                <a:cs typeface="Times New Roman" panose="02020603050405020304" pitchFamily="18" charset="0"/>
              </a:rPr>
              <a:t>Martin ( 1992 ) and Martin and Rose discuss conjunctions under the categories of:</a:t>
            </a:r>
          </a:p>
          <a:p>
            <a:pPr marL="0" indent="0">
              <a:buNone/>
            </a:pPr>
            <a:r>
              <a:rPr lang="en-US" sz="2400" dirty="0">
                <a:latin typeface="Times New Roman" panose="02020603050405020304" pitchFamily="18" charset="0"/>
                <a:cs typeface="Times New Roman" panose="02020603050405020304" pitchFamily="18" charset="0"/>
              </a:rPr>
              <a:t>     (1) </a:t>
            </a:r>
            <a:r>
              <a:rPr lang="en-US" sz="2400" u="sng" dirty="0">
                <a:latin typeface="Times New Roman" panose="02020603050405020304" pitchFamily="18" charset="0"/>
                <a:cs typeface="Times New Roman" panose="02020603050405020304" pitchFamily="18" charset="0"/>
              </a:rPr>
              <a:t>Additive</a:t>
            </a:r>
            <a:r>
              <a:rPr lang="en-US" sz="2400" dirty="0">
                <a:latin typeface="Times New Roman" panose="02020603050405020304" pitchFamily="18" charset="0"/>
                <a:cs typeface="Times New Roman" panose="02020603050405020304" pitchFamily="18" charset="0"/>
              </a:rPr>
              <a:t> (2) </a:t>
            </a:r>
            <a:r>
              <a:rPr lang="en-US" sz="2400" u="sng" dirty="0">
                <a:latin typeface="Times New Roman" panose="02020603050405020304" pitchFamily="18" charset="0"/>
                <a:cs typeface="Times New Roman" panose="02020603050405020304" pitchFamily="18" charset="0"/>
              </a:rPr>
              <a:t>Comparative</a:t>
            </a:r>
            <a:r>
              <a:rPr lang="en-US" sz="2400" dirty="0">
                <a:latin typeface="Times New Roman" panose="02020603050405020304" pitchFamily="18" charset="0"/>
                <a:cs typeface="Times New Roman" panose="02020603050405020304" pitchFamily="18" charset="0"/>
              </a:rPr>
              <a:t> (3) </a:t>
            </a:r>
            <a:r>
              <a:rPr lang="en-US" sz="2400" u="sng" dirty="0">
                <a:latin typeface="Times New Roman" panose="02020603050405020304" pitchFamily="18" charset="0"/>
                <a:cs typeface="Times New Roman" panose="02020603050405020304" pitchFamily="18" charset="0"/>
              </a:rPr>
              <a:t>Temporal</a:t>
            </a:r>
            <a:r>
              <a:rPr lang="en-US" sz="2400" dirty="0">
                <a:latin typeface="Times New Roman" panose="02020603050405020304" pitchFamily="18" charset="0"/>
                <a:cs typeface="Times New Roman" panose="02020603050405020304" pitchFamily="18" charset="0"/>
              </a:rPr>
              <a:t> (4) </a:t>
            </a:r>
            <a:r>
              <a:rPr lang="en-US" sz="2400" u="sng" dirty="0">
                <a:latin typeface="Times New Roman" panose="02020603050405020304" pitchFamily="18" charset="0"/>
                <a:cs typeface="Times New Roman" panose="02020603050405020304" pitchFamily="18" charset="0"/>
              </a:rPr>
              <a:t>Consequential</a:t>
            </a:r>
            <a:r>
              <a:rPr lang="en-US" sz="2400" dirty="0">
                <a:latin typeface="Times New Roman" panose="02020603050405020304" pitchFamily="18" charset="0"/>
                <a:cs typeface="Times New Roman" panose="02020603050405020304" pitchFamily="18" charset="0"/>
              </a:rPr>
              <a:t> </a:t>
            </a: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72912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Freeform: Shape 34">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Isosceles Triangle 38">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descr="Table&#10;&#10;Description automatically generated">
            <a:extLst>
              <a:ext uri="{FF2B5EF4-FFF2-40B4-BE49-F238E27FC236}">
                <a16:creationId xmlns:a16="http://schemas.microsoft.com/office/drawing/2014/main" id="{B2428186-835B-4313-A903-4841CF85EAB5}"/>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978" r="5554"/>
          <a:stretch/>
        </p:blipFill>
        <p:spPr>
          <a:xfrm>
            <a:off x="643467" y="643467"/>
            <a:ext cx="10905066" cy="5571065"/>
          </a:xfrm>
          <a:prstGeom prst="rect">
            <a:avLst/>
          </a:prstGeom>
          <a:ln>
            <a:noFill/>
          </a:ln>
        </p:spPr>
      </p:pic>
      <p:sp>
        <p:nvSpPr>
          <p:cNvPr id="41" name="Isosceles Triangle 40">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817205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FE37C-20ED-4866-9C23-A34B815F8020}"/>
              </a:ext>
            </a:extLst>
          </p:cNvPr>
          <p:cNvSpPr>
            <a:spLocks noGrp="1"/>
          </p:cNvSpPr>
          <p:nvPr>
            <p:ph type="title"/>
          </p:nvPr>
        </p:nvSpPr>
        <p:spPr>
          <a:xfrm>
            <a:off x="838200" y="98475"/>
            <a:ext cx="10515600" cy="1209820"/>
          </a:xfrm>
          <a:noFill/>
        </p:spPr>
        <p:txBody>
          <a:bodyPr/>
          <a:lstStyle/>
          <a:p>
            <a:pPr algn="ctr"/>
            <a:r>
              <a:rPr lang="en-US"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Frame Markers</a:t>
            </a:r>
          </a:p>
        </p:txBody>
      </p:sp>
      <p:sp>
        <p:nvSpPr>
          <p:cNvPr id="3" name="Content Placeholder 2">
            <a:extLst>
              <a:ext uri="{FF2B5EF4-FFF2-40B4-BE49-F238E27FC236}">
                <a16:creationId xmlns:a16="http://schemas.microsoft.com/office/drawing/2014/main" id="{CCEEE345-DF62-46E1-B680-DA16C006C343}"/>
              </a:ext>
            </a:extLst>
          </p:cNvPr>
          <p:cNvSpPr>
            <a:spLocks noGrp="1"/>
          </p:cNvSpPr>
          <p:nvPr>
            <p:ph idx="1"/>
          </p:nvPr>
        </p:nvSpPr>
        <p:spPr>
          <a:xfrm>
            <a:off x="168811" y="1308295"/>
            <a:ext cx="11859065" cy="5451230"/>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p:spPr>
        <p:txBody>
          <a:bodyPr>
            <a:normAutofit lnSpcReduction="10000"/>
          </a:bodyPr>
          <a:lstStyle/>
          <a:p>
            <a:r>
              <a:rPr lang="en-US" sz="2400" dirty="0" err="1">
                <a:latin typeface="Times New Roman" panose="02020603050405020304" pitchFamily="18" charset="0"/>
                <a:cs typeface="Times New Roman" panose="02020603050405020304" pitchFamily="18" charset="0"/>
              </a:rPr>
              <a:t>Vande</a:t>
            </a:r>
            <a:r>
              <a:rPr lang="en-US" sz="2400" dirty="0">
                <a:latin typeface="Times New Roman" panose="02020603050405020304" pitchFamily="18" charset="0"/>
                <a:cs typeface="Times New Roman" panose="02020603050405020304" pitchFamily="18" charset="0"/>
              </a:rPr>
              <a:t> Kopple talks about </a:t>
            </a:r>
            <a:r>
              <a:rPr lang="en-US" sz="2400" u="sng"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text connectives </a:t>
            </a:r>
            <a:r>
              <a:rPr lang="en-US" sz="2400" dirty="0">
                <a:latin typeface="Times New Roman" panose="02020603050405020304" pitchFamily="18" charset="0"/>
                <a:cs typeface="Times New Roman" panose="02020603050405020304" pitchFamily="18" charset="0"/>
              </a:rPr>
              <a:t>, rather than </a:t>
            </a:r>
            <a:r>
              <a:rPr lang="en-US" sz="2400" u="sng"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conjunctions</a:t>
            </a:r>
            <a:r>
              <a:rPr lang="en-US" sz="2400" dirty="0">
                <a:latin typeface="Times New Roman" panose="02020603050405020304" pitchFamily="18" charset="0"/>
                <a:cs typeface="Times New Roman" panose="02020603050405020304" pitchFamily="18" charset="0"/>
              </a:rPr>
              <a:t>, which are used to: </a:t>
            </a:r>
            <a:r>
              <a:rPr lang="en-US" sz="2400" u="sng" dirty="0">
                <a:latin typeface="Times New Roman" panose="02020603050405020304" pitchFamily="18" charset="0"/>
                <a:cs typeface="Times New Roman" panose="02020603050405020304" pitchFamily="18" charset="0"/>
              </a:rPr>
              <a:t>indicate how parts of the text are connected to each other. </a:t>
            </a:r>
          </a:p>
          <a:p>
            <a:r>
              <a:rPr lang="en-US" sz="2400" dirty="0" err="1">
                <a:latin typeface="Times New Roman" panose="02020603050405020304" pitchFamily="18" charset="0"/>
                <a:cs typeface="Times New Roman" panose="02020603050405020304" pitchFamily="18" charset="0"/>
              </a:rPr>
              <a:t>Crismore</a:t>
            </a:r>
            <a:r>
              <a:rPr lang="en-US" sz="2400" dirty="0">
                <a:latin typeface="Times New Roman" panose="02020603050405020304" pitchFamily="18" charset="0"/>
                <a:cs typeface="Times New Roman" panose="02020603050405020304" pitchFamily="18" charset="0"/>
              </a:rPr>
              <a:t>, Markkanen and </a:t>
            </a:r>
            <a:r>
              <a:rPr lang="en-US" sz="2400" dirty="0" err="1">
                <a:latin typeface="Times New Roman" panose="02020603050405020304" pitchFamily="18" charset="0"/>
                <a:cs typeface="Times New Roman" panose="02020603050405020304" pitchFamily="18" charset="0"/>
              </a:rPr>
              <a:t>Steffensen</a:t>
            </a:r>
            <a:r>
              <a:rPr lang="en-US" sz="2400" dirty="0">
                <a:latin typeface="Times New Roman" panose="02020603050405020304" pitchFamily="18" charset="0"/>
                <a:cs typeface="Times New Roman" panose="02020603050405020304" pitchFamily="18" charset="0"/>
              </a:rPr>
              <a:t> discuss </a:t>
            </a:r>
            <a:r>
              <a:rPr lang="en-US" sz="2400" u="sng"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textual markers </a:t>
            </a:r>
            <a:r>
              <a:rPr lang="en-US" sz="2400" u="sng" dirty="0">
                <a:latin typeface="Times New Roman" panose="02020603050405020304" pitchFamily="18" charset="0"/>
                <a:cs typeface="Times New Roman" panose="02020603050405020304" pitchFamily="18" charset="0"/>
              </a:rPr>
              <a:t>which help to organize discourse. </a:t>
            </a:r>
          </a:p>
          <a:p>
            <a:r>
              <a:rPr lang="en-US" sz="2400" dirty="0">
                <a:latin typeface="Times New Roman" panose="02020603050405020304" pitchFamily="18" charset="0"/>
                <a:cs typeface="Times New Roman" panose="02020603050405020304" pitchFamily="18" charset="0"/>
              </a:rPr>
              <a:t>Hyland adds the category of </a:t>
            </a:r>
            <a:r>
              <a:rPr lang="en-US" sz="2400" u="sng" dirty="0">
                <a:solidFill>
                  <a:srgbClr val="FF0066"/>
                </a:solidFill>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frame markers </a:t>
            </a:r>
            <a:r>
              <a:rPr lang="en-US" sz="2400" dirty="0">
                <a:latin typeface="Times New Roman" panose="02020603050405020304" pitchFamily="18" charset="0"/>
                <a:cs typeface="Times New Roman" panose="02020603050405020304" pitchFamily="18" charset="0"/>
              </a:rPr>
              <a:t>to the discussion.</a:t>
            </a:r>
          </a:p>
          <a:p>
            <a:endParaRPr lang="en-US" sz="2400" dirty="0">
              <a:latin typeface="Times New Roman" panose="02020603050405020304" pitchFamily="18" charset="0"/>
              <a:cs typeface="Times New Roman" panose="02020603050405020304" pitchFamily="18" charset="0"/>
            </a:endParaRPr>
          </a:p>
          <a:p>
            <a:r>
              <a:rPr lang="en-US" sz="2400" u="sng" dirty="0">
                <a:solidFill>
                  <a:srgbClr val="FF0066"/>
                </a:solidFill>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Frame markers:</a:t>
            </a:r>
            <a:r>
              <a:rPr lang="en-US" sz="2400" u="sng"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are items which (1)</a:t>
            </a:r>
            <a:r>
              <a:rPr lang="en-US" sz="2400" u="sng" dirty="0">
                <a:latin typeface="Times New Roman" panose="02020603050405020304" pitchFamily="18" charset="0"/>
                <a:cs typeface="Times New Roman" panose="02020603050405020304" pitchFamily="18" charset="0"/>
              </a:rPr>
              <a:t>sequence</a:t>
            </a:r>
            <a:r>
              <a:rPr lang="en-US" sz="2400" dirty="0">
                <a:latin typeface="Times New Roman" panose="02020603050405020304" pitchFamily="18" charset="0"/>
                <a:cs typeface="Times New Roman" panose="02020603050405020304" pitchFamily="18" charset="0"/>
              </a:rPr>
              <a:t> the material in a text. (such as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first</a:t>
            </a:r>
            <a:r>
              <a:rPr lang="en-US" sz="2400" dirty="0">
                <a:latin typeface="Times New Roman" panose="02020603050405020304" pitchFamily="18" charset="0"/>
                <a:cs typeface="Times New Roman" panose="02020603050405020304" pitchFamily="18" charset="0"/>
              </a:rPr>
              <a:t>’ and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next</a:t>
            </a:r>
            <a:r>
              <a:rPr lang="en-US" sz="2400" dirty="0">
                <a:latin typeface="Times New Roman" panose="02020603050405020304" pitchFamily="18" charset="0"/>
                <a:cs typeface="Times New Roman" panose="02020603050405020304" pitchFamily="18" charset="0"/>
              </a:rPr>
              <a:t>’), (2) items which </a:t>
            </a:r>
            <a:r>
              <a:rPr lang="en-US" sz="2400" u="sng" dirty="0">
                <a:latin typeface="Times New Roman" panose="02020603050405020304" pitchFamily="18" charset="0"/>
                <a:cs typeface="Times New Roman" panose="02020603050405020304" pitchFamily="18" charset="0"/>
              </a:rPr>
              <a:t>label</a:t>
            </a:r>
            <a:r>
              <a:rPr lang="en-US" sz="2400" dirty="0">
                <a:latin typeface="Times New Roman" panose="02020603050405020304" pitchFamily="18" charset="0"/>
                <a:cs typeface="Times New Roman" panose="02020603050405020304" pitchFamily="18" charset="0"/>
              </a:rPr>
              <a:t> the stages of text (such as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 conclusion</a:t>
            </a:r>
            <a:r>
              <a:rPr lang="en-US" sz="2400" dirty="0">
                <a:latin typeface="Times New Roman" panose="02020603050405020304" pitchFamily="18" charset="0"/>
                <a:cs typeface="Times New Roman" panose="02020603050405020304" pitchFamily="18" charset="0"/>
              </a:rPr>
              <a:t>’ and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finally</a:t>
            </a:r>
            <a:r>
              <a:rPr lang="en-US" sz="2400" dirty="0">
                <a:latin typeface="Times New Roman" panose="02020603050405020304" pitchFamily="18" charset="0"/>
                <a:cs typeface="Times New Roman" panose="02020603050405020304" pitchFamily="18" charset="0"/>
              </a:rPr>
              <a:t>’)</a:t>
            </a:r>
          </a:p>
          <a:p>
            <a:pPr marL="0" indent="0">
              <a:buNone/>
            </a:pPr>
            <a:r>
              <a:rPr lang="en-US" sz="2400" dirty="0">
                <a:latin typeface="Times New Roman" panose="02020603050405020304" pitchFamily="18" charset="0"/>
                <a:cs typeface="Times New Roman" panose="02020603050405020304" pitchFamily="18" charset="0"/>
              </a:rPr>
              <a:t>   (3) items which </a:t>
            </a:r>
            <a:r>
              <a:rPr lang="en-US" sz="2400" u="sng" dirty="0">
                <a:latin typeface="Times New Roman" panose="02020603050405020304" pitchFamily="18" charset="0"/>
                <a:cs typeface="Times New Roman" panose="02020603050405020304" pitchFamily="18" charset="0"/>
              </a:rPr>
              <a:t>announce the goal of the discourse </a:t>
            </a:r>
            <a:r>
              <a:rPr lang="en-US" sz="2400" dirty="0">
                <a:latin typeface="Times New Roman" panose="02020603050405020304" pitchFamily="18" charset="0"/>
                <a:cs typeface="Times New Roman" panose="02020603050405020304" pitchFamily="18" charset="0"/>
              </a:rPr>
              <a:t>(such as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my aim here is to </a:t>
            </a:r>
            <a:r>
              <a:rPr lang="en-US" sz="2400" dirty="0">
                <a:latin typeface="Times New Roman" panose="02020603050405020304" pitchFamily="18" charset="0"/>
                <a:cs typeface="Times New Roman" panose="02020603050405020304" pitchFamily="18" charset="0"/>
              </a:rPr>
              <a:t>. . .’) </a:t>
            </a:r>
          </a:p>
          <a:p>
            <a:pPr marL="0" indent="0">
              <a:buNone/>
            </a:pPr>
            <a:r>
              <a:rPr lang="en-US" sz="2400" dirty="0">
                <a:latin typeface="Times New Roman" panose="02020603050405020304" pitchFamily="18" charset="0"/>
                <a:cs typeface="Times New Roman" panose="02020603050405020304" pitchFamily="18" charset="0"/>
              </a:rPr>
              <a:t>   (4) items which </a:t>
            </a:r>
            <a:r>
              <a:rPr lang="en-US" sz="2400" u="sng" dirty="0">
                <a:latin typeface="Times New Roman" panose="02020603050405020304" pitchFamily="18" charset="0"/>
                <a:cs typeface="Times New Roman" panose="02020603050405020304" pitchFamily="18" charset="0"/>
              </a:rPr>
              <a:t>announce a change in topic </a:t>
            </a:r>
            <a:r>
              <a:rPr lang="en-US" sz="2400" dirty="0">
                <a:latin typeface="Times New Roman" panose="02020603050405020304" pitchFamily="18" charset="0"/>
                <a:cs typeface="Times New Roman" panose="02020603050405020304" pitchFamily="18" charset="0"/>
              </a:rPr>
              <a:t>(such as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well</a:t>
            </a:r>
            <a:r>
              <a:rPr lang="en-US" sz="2400" dirty="0">
                <a:latin typeface="Times New Roman" panose="02020603050405020304" pitchFamily="18" charset="0"/>
                <a:cs typeface="Times New Roman" panose="02020603050405020304" pitchFamily="18" charset="0"/>
              </a:rPr>
              <a:t>’ and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now</a:t>
            </a:r>
            <a:r>
              <a:rPr lang="en-US" sz="2400" dirty="0">
                <a:latin typeface="Times New Roman" panose="02020603050405020304" pitchFamily="18" charset="0"/>
                <a:cs typeface="Times New Roman" panose="02020603050405020304" pitchFamily="18" charset="0"/>
              </a:rPr>
              <a:t>’).</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Frame markers</a:t>
            </a:r>
            <a:r>
              <a:rPr lang="en-US" sz="2400" dirty="0">
                <a:latin typeface="Times New Roman" panose="02020603050405020304" pitchFamily="18" charset="0"/>
                <a:cs typeface="Times New Roman" panose="02020603050405020304" pitchFamily="18" charset="0"/>
              </a:rPr>
              <a:t>, along with </a:t>
            </a:r>
            <a:r>
              <a:rPr lang="en-US" sz="24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conjunction</a:t>
            </a:r>
            <a:r>
              <a:rPr lang="en-US" sz="2400" dirty="0">
                <a:latin typeface="Times New Roman" panose="02020603050405020304" pitchFamily="18" charset="0"/>
                <a:cs typeface="Times New Roman" panose="02020603050405020304" pitchFamily="18" charset="0"/>
              </a:rPr>
              <a:t> and other markers of this kind, lead the reader of a text to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preferred interpretations</a:t>
            </a:r>
            <a:r>
              <a:rPr lang="en-US" sz="2400" dirty="0">
                <a:latin typeface="Times New Roman" panose="02020603050405020304" pitchFamily="18" charset="0"/>
                <a:cs typeface="Times New Roman" panose="02020603050405020304" pitchFamily="18" charset="0"/>
              </a:rPr>
              <a:t>’ of the text as well as help form convincing and coherent texts ‘</a:t>
            </a:r>
            <a:r>
              <a:rPr lang="en-US" sz="2400" u="sng" dirty="0">
                <a:latin typeface="Times New Roman" panose="02020603050405020304" pitchFamily="18" charset="0"/>
                <a:cs typeface="Times New Roman" panose="02020603050405020304" pitchFamily="18" charset="0"/>
              </a:rPr>
              <a:t>by relating individual propositions to each other and to other texts</a:t>
            </a:r>
            <a:r>
              <a:rPr lang="en-US" sz="2400" dirty="0">
                <a:latin typeface="Times New Roman" panose="02020603050405020304" pitchFamily="18" charset="0"/>
                <a:cs typeface="Times New Roman" panose="02020603050405020304" pitchFamily="18" charset="0"/>
              </a:rPr>
              <a:t>’ (Hyland 1998a : 442).</a:t>
            </a:r>
          </a:p>
        </p:txBody>
      </p:sp>
    </p:spTree>
    <p:extLst>
      <p:ext uri="{BB962C8B-B14F-4D97-AF65-F5344CB8AC3E}">
        <p14:creationId xmlns:p14="http://schemas.microsoft.com/office/powerpoint/2010/main" val="27075077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pattFill prst="pct25">
          <a:fgClr>
            <a:schemeClr val="accent1"/>
          </a:fgClr>
          <a:bgClr>
            <a:schemeClr val="bg1"/>
          </a:bgClr>
        </a:patt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819F53-E828-4689-9B4A-96631D76A166}"/>
              </a:ext>
            </a:extLst>
          </p:cNvPr>
          <p:cNvSpPr>
            <a:spLocks noGrp="1"/>
          </p:cNvSpPr>
          <p:nvPr>
            <p:ph idx="1"/>
          </p:nvPr>
        </p:nvSpPr>
        <p:spPr>
          <a:xfrm>
            <a:off x="838200" y="2282825"/>
            <a:ext cx="10515600" cy="4351338"/>
          </a:xfrm>
        </p:spPr>
        <p:txBody>
          <a:bodyPr>
            <a:normAutofit fontScale="77500" lnSpcReduction="20000"/>
          </a:bodyPr>
          <a:lstStyle/>
          <a:p>
            <a:pPr marL="0" indent="0">
              <a:buNone/>
            </a:pPr>
            <a:r>
              <a:rPr lang="en-US" sz="26500" b="1" dirty="0">
                <a:effectLst>
                  <a:outerShdw blurRad="38100" dist="38100" dir="2700000" algn="tl">
                    <a:srgbClr val="000000">
                      <a:alpha val="43137"/>
                    </a:srgbClr>
                  </a:outerShdw>
                </a:effectLst>
                <a:latin typeface="Kunstler Script" panose="030304020206070D0D06" pitchFamily="66" charset="0"/>
              </a:rPr>
              <a:t>Thank You!</a:t>
            </a:r>
          </a:p>
        </p:txBody>
      </p:sp>
    </p:spTree>
    <p:extLst>
      <p:ext uri="{BB962C8B-B14F-4D97-AF65-F5344CB8AC3E}">
        <p14:creationId xmlns:p14="http://schemas.microsoft.com/office/powerpoint/2010/main" val="3173926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pattFill prst="narVert">
          <a:fgClr>
            <a:srgbClr val="0070C0"/>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2FA5E-1616-4846-9010-0B95B5AE0D7E}"/>
              </a:ext>
            </a:extLst>
          </p:cNvPr>
          <p:cNvSpPr>
            <a:spLocks noGrp="1"/>
          </p:cNvSpPr>
          <p:nvPr>
            <p:ph type="title"/>
          </p:nvPr>
        </p:nvSpPr>
        <p:spPr>
          <a:xfrm>
            <a:off x="0" y="158649"/>
            <a:ext cx="8377084" cy="976978"/>
          </a:xfrm>
        </p:spPr>
        <p:txBody>
          <a:bodyPr>
            <a:normAutofit/>
          </a:bodyPr>
          <a:lstStyle/>
          <a:p>
            <a:r>
              <a:rPr lang="en-US" sz="32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6.1 Grammar from </a:t>
            </a:r>
            <a:r>
              <a:rPr lang="en-US" sz="3200" b="1" u="sng" dirty="0">
                <a:effectLst>
                  <a:outerShdw blurRad="38100" dist="38100" dir="2700000" algn="tl">
                    <a:srgbClr val="000000">
                      <a:alpha val="43137"/>
                    </a:srgbClr>
                  </a:outerShdw>
                </a:effectLst>
                <a:highlight>
                  <a:srgbClr val="00FFFF"/>
                </a:highlight>
                <a:latin typeface="Times New Roman" panose="02020603050405020304" pitchFamily="18" charset="0"/>
                <a:cs typeface="Times New Roman" panose="02020603050405020304" pitchFamily="18" charset="0"/>
              </a:rPr>
              <a:t>Discourse Perspective</a:t>
            </a:r>
          </a:p>
        </p:txBody>
      </p:sp>
      <p:sp>
        <p:nvSpPr>
          <p:cNvPr id="3" name="Content Placeholder 2">
            <a:extLst>
              <a:ext uri="{FF2B5EF4-FFF2-40B4-BE49-F238E27FC236}">
                <a16:creationId xmlns:a16="http://schemas.microsoft.com/office/drawing/2014/main" id="{07C470C6-6243-49B8-9D92-820096516B87}"/>
              </a:ext>
            </a:extLst>
          </p:cNvPr>
          <p:cNvSpPr>
            <a:spLocks noGrp="1"/>
          </p:cNvSpPr>
          <p:nvPr>
            <p:ph idx="1"/>
          </p:nvPr>
        </p:nvSpPr>
        <p:spPr>
          <a:xfrm>
            <a:off x="181896" y="1135627"/>
            <a:ext cx="11828207" cy="5563724"/>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lnSpcReduction="10000"/>
          </a:bodyPr>
          <a:lstStyle/>
          <a:p>
            <a:pPr marL="514350" indent="-514350">
              <a:buAutoNum type="arabicPeriod"/>
            </a:pPr>
            <a:endParaRPr lang="en-US" i="1" u="sng"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514350" indent="-514350">
              <a:buAutoNum type="arabicPeriod"/>
            </a:pPr>
            <a:r>
              <a:rPr lang="en-US" i="1" u="sng"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it</a:t>
            </a:r>
            <a:r>
              <a:rPr lang="en-US" dirty="0">
                <a:latin typeface="Times New Roman" panose="02020603050405020304" pitchFamily="18" charset="0"/>
                <a:cs typeface="Times New Roman" panose="02020603050405020304" pitchFamily="18" charset="0"/>
              </a:rPr>
              <a:t>, </a:t>
            </a:r>
            <a:r>
              <a:rPr lang="en-US" i="1" u="sng"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this</a:t>
            </a:r>
            <a:r>
              <a:rPr lang="en-US" dirty="0">
                <a:latin typeface="Times New Roman" panose="02020603050405020304" pitchFamily="18" charset="0"/>
                <a:cs typeface="Times New Roman" panose="02020603050405020304" pitchFamily="18" charset="0"/>
              </a:rPr>
              <a:t> and </a:t>
            </a:r>
            <a:r>
              <a:rPr lang="en-US" i="1" u="sng"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that</a:t>
            </a:r>
          </a:p>
          <a:p>
            <a:pPr marL="0" indent="0">
              <a:buNone/>
            </a:pPr>
            <a:r>
              <a:rPr lang="en-US" sz="2400" dirty="0">
                <a:latin typeface="Times New Roman" panose="02020603050405020304" pitchFamily="18" charset="0"/>
                <a:cs typeface="Times New Roman" panose="02020603050405020304" pitchFamily="18" charset="0"/>
              </a:rPr>
              <a:t>All show different patterns of use when looked at from a </a:t>
            </a:r>
            <a:r>
              <a:rPr lang="en-US" sz="2400" b="1"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discourse perspective</a:t>
            </a:r>
            <a:r>
              <a:rPr lang="en-US" sz="2400" dirty="0">
                <a:latin typeface="Times New Roman" panose="02020603050405020304" pitchFamily="18" charset="0"/>
                <a:cs typeface="Times New Roman" panose="02020603050405020304" pitchFamily="18" charset="0"/>
              </a:rPr>
              <a:t>, rather than a </a:t>
            </a:r>
            <a:r>
              <a:rPr lang="en-US" sz="2400" b="1"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sentence perspective.</a:t>
            </a:r>
          </a:p>
          <a:p>
            <a:pPr marL="0" indent="0">
              <a:buNone/>
            </a:pPr>
            <a:endParaRPr lang="en-US" sz="2400" b="1"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4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McCarthy (1994):</a:t>
            </a:r>
          </a:p>
          <a:p>
            <a:pPr>
              <a:buFontTx/>
              <a:buChar char="-"/>
            </a:pPr>
            <a:r>
              <a:rPr lang="en-US" sz="2400" b="1" u="sng"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It:</a:t>
            </a:r>
            <a:r>
              <a:rPr lang="en-US" sz="24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often signals reference to a continuing or ongoing topic in a text, rather than just something inside or outside the text, as more traditional explanations might suggest.</a:t>
            </a:r>
          </a:p>
          <a:p>
            <a:pPr>
              <a:buFontTx/>
              <a:buChar char="-"/>
            </a:pPr>
            <a:endPar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buFontTx/>
              <a:buChar char="-"/>
            </a:pPr>
            <a:r>
              <a:rPr lang="en-US" sz="2400" b="1" u="sng"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This: </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often indicates the raising of a new topic or a new focus in the current topic.</a:t>
            </a:r>
          </a:p>
          <a:p>
            <a:pPr>
              <a:buFontTx/>
              <a:buChar char="-"/>
            </a:pPr>
            <a:endPar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buFontTx/>
              <a:buChar char="-"/>
            </a:pPr>
            <a:r>
              <a:rPr lang="en-US" sz="2400" b="1" u="sng"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That</a:t>
            </a:r>
            <a:r>
              <a:rPr lang="en-US" sz="2200" b="1" u="sng"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has a distancing or marginalizing function in a text, rather than just demonstrative</a:t>
            </a:r>
          </a:p>
          <a:p>
            <a:pPr marL="0" indent="0">
              <a:buNone/>
            </a:pP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functions.</a:t>
            </a:r>
            <a:endParaRPr lang="en-US" sz="22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4986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11CCF1-7DE3-4649-B391-0ADA514E6FE8}"/>
              </a:ext>
            </a:extLst>
          </p:cNvPr>
          <p:cNvSpPr>
            <a:spLocks noGrp="1"/>
          </p:cNvSpPr>
          <p:nvPr>
            <p:ph idx="1"/>
          </p:nvPr>
        </p:nvSpPr>
        <p:spPr>
          <a:xfrm>
            <a:off x="176982" y="221226"/>
            <a:ext cx="11828206" cy="6356555"/>
          </a:xfr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10800000" scaled="1"/>
            <a:tileRect/>
          </a:gradFill>
        </p:spPr>
        <p:txBody>
          <a:bodyPr/>
          <a:lstStyle/>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sz="2400"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McCarthy (1998):</a:t>
            </a:r>
          </a:p>
          <a:p>
            <a:pPr>
              <a:buFont typeface="Wingdings" panose="05000000000000000000" pitchFamily="2" charset="2"/>
              <a:buChar char="Ø"/>
            </a:pPr>
            <a:endParaRPr lang="en-US" sz="2400"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buNone/>
            </a:pP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Also found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similar differences </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 relation to the use of </a:t>
            </a:r>
            <a:r>
              <a:rPr lang="en-US" sz="2400"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 Tenses :</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Past Perfect)</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marL="457200" indent="-457200">
              <a:buAutoNum type="arabicPeriod"/>
            </a:pP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use of </a:t>
            </a:r>
            <a:r>
              <a:rPr lang="en-US" sz="2400" b="1" i="1"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be to </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with </a:t>
            </a:r>
            <a:r>
              <a:rPr lang="en-US" sz="2400"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future meaning.</a:t>
            </a:r>
          </a:p>
          <a:p>
            <a:pPr marL="457200" indent="-457200">
              <a:buAutoNum type="arabicPeriod"/>
            </a:pPr>
            <a:r>
              <a:rPr lang="en-US" sz="2400" b="1" i="1" dirty="0" err="1">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Wh</a:t>
            </a:r>
            <a:r>
              <a:rPr lang="en-US" sz="2400" b="1" i="1"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-cleft</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constructions (as in ‘</a:t>
            </a:r>
            <a:r>
              <a:rPr lang="en-US" sz="2400"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What you need is </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a:t>
            </a:r>
          </a:p>
          <a:p>
            <a:pPr marL="0" indent="0">
              <a:buNone/>
            </a:pPr>
            <a:endPar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b="1" i="1" u="sng"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Celce</a:t>
            </a:r>
            <a:r>
              <a:rPr lang="en-US" sz="2400"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-Murcia ( 1997 ):</a:t>
            </a:r>
          </a:p>
          <a:p>
            <a:pPr marL="0" indent="0">
              <a:buNone/>
            </a:pP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Argued for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contextual analyses </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that look at </a:t>
            </a:r>
            <a:r>
              <a:rPr lang="en-US" sz="24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grammatical form </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 relation to </a:t>
            </a:r>
            <a:r>
              <a:rPr lang="en-US" sz="24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where</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why</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and </a:t>
            </a:r>
            <a:r>
              <a:rPr lang="en-US" sz="24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how</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frequently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it is used </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 </a:t>
            </a:r>
            <a:r>
              <a:rPr lang="en-US" sz="24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written</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and </a:t>
            </a:r>
            <a:r>
              <a:rPr lang="en-US" sz="24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spoken</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discourse</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rather than in </a:t>
            </a:r>
            <a:r>
              <a:rPr lang="en-US" sz="24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isolated sentences</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pPr marL="0" indent="0">
              <a:buNone/>
            </a:pP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 She makes a similar argument to McCarthy about </a:t>
            </a:r>
            <a:r>
              <a:rPr lang="en-US" sz="2400" b="1" i="1"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this</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and </a:t>
            </a:r>
            <a:r>
              <a:rPr lang="en-US" sz="2400" b="1" i="1"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that</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marL="0" indent="0">
              <a:buNone/>
            </a:pP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showing how, in extended texts, </a:t>
            </a:r>
            <a:r>
              <a:rPr lang="en-US" sz="2400" b="1" i="1"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this</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and </a:t>
            </a:r>
            <a:r>
              <a:rPr lang="en-US" sz="2400" b="1" i="1"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that: </a:t>
            </a:r>
            <a:r>
              <a:rPr lang="en-US" sz="2400" u="sng"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function in ways other than just pointing to something.</a:t>
            </a:r>
          </a:p>
          <a:p>
            <a:pPr marL="0" indent="0">
              <a:buNone/>
            </a:pP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 She also shows how </a:t>
            </a:r>
            <a:r>
              <a:rPr lang="en-US" sz="2400"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tense</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and </a:t>
            </a:r>
            <a:r>
              <a:rPr lang="en-US" sz="2400"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aspect</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choices </a:t>
            </a:r>
            <a:r>
              <a:rPr lang="en-US" sz="24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differ in extended discourse</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933781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pattFill prst="pct90">
          <a:fgClr>
            <a:schemeClr val="accent3">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63D44D-9142-4ACC-BD9B-027008E74199}"/>
              </a:ext>
            </a:extLst>
          </p:cNvPr>
          <p:cNvSpPr>
            <a:spLocks noGrp="1"/>
          </p:cNvSpPr>
          <p:nvPr>
            <p:ph idx="1"/>
          </p:nvPr>
        </p:nvSpPr>
        <p:spPr>
          <a:xfrm>
            <a:off x="174523" y="103238"/>
            <a:ext cx="11842953" cy="6592529"/>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txBody>
          <a:bodyPr/>
          <a:lstStyle/>
          <a:p>
            <a:pPr>
              <a:buFont typeface="Wingdings" panose="05000000000000000000" pitchFamily="2" charset="2"/>
              <a:buChar char="Ø"/>
            </a:pPr>
            <a:endParaRPr lang="en-US" dirty="0"/>
          </a:p>
          <a:p>
            <a:pPr>
              <a:buFont typeface="Wingdings" panose="05000000000000000000" pitchFamily="2" charset="2"/>
              <a:buChar char="Ø"/>
            </a:pPr>
            <a:endParaRPr lang="en-US" dirty="0"/>
          </a:p>
          <a:p>
            <a:pPr>
              <a:buFont typeface="Wingdings" panose="05000000000000000000" pitchFamily="2" charset="2"/>
              <a:buChar char="Ø"/>
            </a:pPr>
            <a:r>
              <a:rPr lang="en-US" dirty="0"/>
              <a:t> </a:t>
            </a:r>
            <a:r>
              <a:rPr lang="en-US" sz="2400" b="1" i="1" u="sng"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Celce</a:t>
            </a:r>
            <a:r>
              <a:rPr lang="en-US" sz="2400"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-Murcia and </a:t>
            </a:r>
            <a:r>
              <a:rPr lang="en-US" sz="2400" b="1" i="1" u="sng"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Olshtain</a:t>
            </a:r>
            <a:r>
              <a:rPr lang="en-US" sz="2400"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(2000): </a:t>
            </a:r>
            <a:r>
              <a:rPr lang="en-US" sz="2400" b="1" i="1"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be going to </a:t>
            </a:r>
            <a:r>
              <a:rPr lang="en-US" sz="24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&amp;</a:t>
            </a:r>
            <a:r>
              <a:rPr lang="en-US" sz="2400" b="1" i="1"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will</a:t>
            </a:r>
          </a:p>
          <a:p>
            <a:pPr>
              <a:buFont typeface="Wingdings" panose="05000000000000000000" pitchFamily="2" charset="2"/>
              <a:buChar char="Ø"/>
            </a:pPr>
            <a:endParaRPr lang="en-US" sz="2400"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buNone/>
            </a:pP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Discuss how </a:t>
            </a:r>
            <a:r>
              <a:rPr lang="en-US" sz="2400" i="1"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be going to </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and </a:t>
            </a:r>
            <a:r>
              <a:rPr lang="en-US" sz="2400" i="1"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will</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when looked at from a </a:t>
            </a:r>
            <a:r>
              <a:rPr lang="en-US" sz="2400"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discourse perspective:</a:t>
            </a:r>
          </a:p>
          <a:p>
            <a:pPr marL="0" indent="0">
              <a:buNone/>
            </a:pP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Show different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functions</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other than just the expression o future time</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marL="0" indent="0">
              <a:buNone/>
            </a:pPr>
            <a:endPar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buNone/>
            </a:pP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 They found ‘</a:t>
            </a:r>
            <a:r>
              <a:rPr lang="en-US" sz="2400" i="1"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be going to</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is typically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used when English speakers narrate future scenarios</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which they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then follow with a contracted form of ‘</a:t>
            </a:r>
            <a:r>
              <a:rPr lang="en-US" sz="2400" i="1" u="sng"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will</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for example. </a:t>
            </a:r>
          </a:p>
          <a:p>
            <a:pPr marL="0" indent="0">
              <a:buNone/>
            </a:pPr>
            <a:endPar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buNone/>
            </a:pP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 They also found the </a:t>
            </a:r>
            <a:r>
              <a:rPr lang="en-US" sz="2400" i="1"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present simple </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is often used alongside ‘</a:t>
            </a:r>
            <a:r>
              <a:rPr lang="en-US" sz="2400" i="1"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will</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to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add descriptive details to the future event being recounted.</a:t>
            </a:r>
          </a:p>
          <a:p>
            <a:pPr marL="0" indent="0">
              <a:buNone/>
            </a:pPr>
            <a:endPar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0628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51C37-703E-4291-AA51-DB3DADC494CC}"/>
              </a:ext>
            </a:extLst>
          </p:cNvPr>
          <p:cNvSpPr>
            <a:spLocks noGrp="1"/>
          </p:cNvSpPr>
          <p:nvPr>
            <p:ph type="title"/>
          </p:nvPr>
        </p:nvSpPr>
        <p:spPr>
          <a:xfrm>
            <a:off x="378543" y="18255"/>
            <a:ext cx="11813457" cy="1325563"/>
          </a:xfrm>
        </p:spPr>
        <p:txBody>
          <a:bodyPr/>
          <a:lstStyle/>
          <a:p>
            <a:pPr algn="ctr"/>
            <a:r>
              <a:rPr lang="en-US" b="1" u="sng"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Discourse-based</a:t>
            </a:r>
            <a:r>
              <a:rPr lang="en-US"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Grammar </a:t>
            </a:r>
            <a:r>
              <a:rPr lang="en-US" b="1" u="sng"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Properties</a:t>
            </a:r>
            <a:r>
              <a:rPr lang="en-US"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id="{42A6800B-D977-44E4-89ED-EB9B0F5F3E7A}"/>
              </a:ext>
            </a:extLst>
          </p:cNvPr>
          <p:cNvSpPr>
            <a:spLocks noGrp="1"/>
          </p:cNvSpPr>
          <p:nvPr>
            <p:ph idx="1"/>
          </p:nvPr>
        </p:nvSpPr>
        <p:spPr>
          <a:xfrm>
            <a:off x="117987" y="1179872"/>
            <a:ext cx="11931445" cy="5530644"/>
          </a:xfrm>
        </p:spPr>
        <p:txBody>
          <a:bodyPr>
            <a:normAutofit/>
          </a:bodyPr>
          <a:lstStyle/>
          <a:p>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Hughes and McCarthy </a:t>
            </a:r>
            <a:r>
              <a:rPr lang="en-US" sz="2200" dirty="0">
                <a:latin typeface="Times New Roman" panose="02020603050405020304" pitchFamily="18" charset="0"/>
                <a:cs typeface="Times New Roman" panose="02020603050405020304" pitchFamily="18" charset="0"/>
              </a:rPr>
              <a:t>(1998) make a helpful comparison between discourse and sentence-based grammars. </a:t>
            </a:r>
          </a:p>
          <a:p>
            <a:endParaRPr lang="en-US" sz="2200" dirty="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1. A discourse-based grammar, makes a </a:t>
            </a:r>
            <a:r>
              <a:rPr lang="en-US" sz="2200" u="sng" dirty="0">
                <a:latin typeface="Times New Roman" panose="02020603050405020304" pitchFamily="18" charset="0"/>
                <a:cs typeface="Times New Roman" panose="02020603050405020304" pitchFamily="18" charset="0"/>
              </a:rPr>
              <a:t>strong connection </a:t>
            </a:r>
            <a:r>
              <a:rPr lang="en-US" sz="2200" dirty="0">
                <a:latin typeface="Times New Roman" panose="02020603050405020304" pitchFamily="18" charset="0"/>
                <a:cs typeface="Times New Roman" panose="02020603050405020304" pitchFamily="18" charset="0"/>
              </a:rPr>
              <a:t>between </a:t>
            </a:r>
            <a:r>
              <a:rPr lang="en-US" sz="2200" dirty="0">
                <a:highlight>
                  <a:srgbClr val="FFFF00"/>
                </a:highlight>
                <a:latin typeface="Times New Roman" panose="02020603050405020304" pitchFamily="18" charset="0"/>
                <a:cs typeface="Times New Roman" panose="02020603050405020304" pitchFamily="18" charset="0"/>
              </a:rPr>
              <a:t>form</a:t>
            </a:r>
            <a:r>
              <a:rPr lang="en-US" sz="2200" dirty="0">
                <a:latin typeface="Times New Roman" panose="02020603050405020304" pitchFamily="18" charset="0"/>
                <a:cs typeface="Times New Roman" panose="02020603050405020304" pitchFamily="18" charset="0"/>
              </a:rPr>
              <a:t>, </a:t>
            </a:r>
            <a:r>
              <a:rPr lang="en-US" sz="2200" dirty="0">
                <a:highlight>
                  <a:srgbClr val="FFFF00"/>
                </a:highlight>
                <a:latin typeface="Times New Roman" panose="02020603050405020304" pitchFamily="18" charset="0"/>
                <a:cs typeface="Times New Roman" panose="02020603050405020304" pitchFamily="18" charset="0"/>
              </a:rPr>
              <a:t>function</a:t>
            </a:r>
            <a:r>
              <a:rPr lang="en-US" sz="2200" dirty="0">
                <a:latin typeface="Times New Roman" panose="02020603050405020304" pitchFamily="18" charset="0"/>
                <a:cs typeface="Times New Roman" panose="02020603050405020304" pitchFamily="18" charset="0"/>
              </a:rPr>
              <a:t> and </a:t>
            </a:r>
            <a:r>
              <a:rPr lang="en-US" sz="2200" dirty="0">
                <a:highlight>
                  <a:srgbClr val="FFFF00"/>
                </a:highlight>
                <a:latin typeface="Times New Roman" panose="02020603050405020304" pitchFamily="18" charset="0"/>
                <a:cs typeface="Times New Roman" panose="02020603050405020304" pitchFamily="18" charset="0"/>
              </a:rPr>
              <a:t>context</a:t>
            </a:r>
            <a:r>
              <a:rPr lang="en-US" sz="2200" dirty="0">
                <a:latin typeface="Times New Roman" panose="02020603050405020304" pitchFamily="18" charset="0"/>
                <a:cs typeface="Times New Roman" panose="02020603050405020304" pitchFamily="18" charset="0"/>
              </a:rPr>
              <a:t>.</a:t>
            </a:r>
          </a:p>
          <a:p>
            <a:pPr marL="0" indent="0">
              <a:buNone/>
            </a:pPr>
            <a:r>
              <a:rPr lang="en-US" sz="2200" dirty="0">
                <a:latin typeface="Times New Roman" panose="02020603050405020304" pitchFamily="18" charset="0"/>
                <a:cs typeface="Times New Roman" panose="02020603050405020304" pitchFamily="18" charset="0"/>
              </a:rPr>
              <a:t>2. Aims to place appropriateness.</a:t>
            </a:r>
          </a:p>
          <a:p>
            <a:pPr marL="0" indent="0">
              <a:buNone/>
            </a:pPr>
            <a:r>
              <a:rPr lang="en-US" sz="2200" dirty="0">
                <a:latin typeface="Times New Roman" panose="02020603050405020304" pitchFamily="18" charset="0"/>
                <a:cs typeface="Times New Roman" panose="02020603050405020304" pitchFamily="18" charset="0"/>
              </a:rPr>
              <a:t>3. Use at the </a:t>
            </a:r>
            <a:r>
              <a:rPr lang="en-US" sz="2200" dirty="0" err="1">
                <a:latin typeface="Times New Roman" panose="02020603050405020304" pitchFamily="18" charset="0"/>
                <a:cs typeface="Times New Roman" panose="02020603050405020304" pitchFamily="18" charset="0"/>
              </a:rPr>
              <a:t>centre</a:t>
            </a:r>
            <a:r>
              <a:rPr lang="en-US" sz="2200" dirty="0">
                <a:latin typeface="Times New Roman" panose="02020603050405020304" pitchFamily="18" charset="0"/>
                <a:cs typeface="Times New Roman" panose="02020603050405020304" pitchFamily="18" charset="0"/>
              </a:rPr>
              <a:t> of its descriptions.</a:t>
            </a:r>
          </a:p>
          <a:p>
            <a:pPr marL="0" indent="0">
              <a:buNone/>
            </a:pPr>
            <a:endParaRPr lang="en-US" sz="2200" dirty="0">
              <a:latin typeface="Times New Roman" panose="02020603050405020304" pitchFamily="18" charset="0"/>
              <a:cs typeface="Times New Roman" panose="02020603050405020304" pitchFamily="18" charset="0"/>
            </a:endParaRPr>
          </a:p>
          <a:p>
            <a:r>
              <a:rPr lang="en-US" sz="2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Larsen-Freeman</a:t>
            </a:r>
            <a:r>
              <a:rPr lang="en-US" sz="2200" dirty="0">
                <a:latin typeface="Times New Roman" panose="02020603050405020304" pitchFamily="18" charset="0"/>
                <a:cs typeface="Times New Roman" panose="02020603050405020304" pitchFamily="18" charset="0"/>
              </a:rPr>
              <a:t> (2003) makes a similar argument in her view that </a:t>
            </a:r>
            <a:r>
              <a:rPr lang="en-US" sz="2200" dirty="0">
                <a:highlight>
                  <a:srgbClr val="FFFF00"/>
                </a:highlight>
                <a:latin typeface="Times New Roman" panose="02020603050405020304" pitchFamily="18" charset="0"/>
                <a:cs typeface="Times New Roman" panose="02020603050405020304" pitchFamily="18" charset="0"/>
              </a:rPr>
              <a:t>form</a:t>
            </a:r>
            <a:r>
              <a:rPr lang="en-US" sz="2200" dirty="0">
                <a:latin typeface="Times New Roman" panose="02020603050405020304" pitchFamily="18" charset="0"/>
                <a:cs typeface="Times New Roman" panose="02020603050405020304" pitchFamily="18" charset="0"/>
              </a:rPr>
              <a:t>, </a:t>
            </a:r>
            <a:r>
              <a:rPr lang="en-US" sz="2200" dirty="0">
                <a:highlight>
                  <a:srgbClr val="FFFF00"/>
                </a:highlight>
                <a:latin typeface="Times New Roman" panose="02020603050405020304" pitchFamily="18" charset="0"/>
                <a:cs typeface="Times New Roman" panose="02020603050405020304" pitchFamily="18" charset="0"/>
              </a:rPr>
              <a:t>meaning</a:t>
            </a:r>
            <a:r>
              <a:rPr lang="en-US" sz="2200" dirty="0">
                <a:latin typeface="Times New Roman" panose="02020603050405020304" pitchFamily="18" charset="0"/>
                <a:cs typeface="Times New Roman" panose="02020603050405020304" pitchFamily="18" charset="0"/>
              </a:rPr>
              <a:t> and </a:t>
            </a:r>
            <a:r>
              <a:rPr lang="en-US" sz="2200" dirty="0">
                <a:highlight>
                  <a:srgbClr val="FFFF00"/>
                </a:highlight>
                <a:latin typeface="Times New Roman" panose="02020603050405020304" pitchFamily="18" charset="0"/>
                <a:cs typeface="Times New Roman" panose="02020603050405020304" pitchFamily="18" charset="0"/>
              </a:rPr>
              <a:t>use</a:t>
            </a:r>
            <a:r>
              <a:rPr lang="en-US" sz="2200" dirty="0">
                <a:latin typeface="Times New Roman" panose="02020603050405020304" pitchFamily="18" charset="0"/>
                <a:cs typeface="Times New Roman" panose="02020603050405020304" pitchFamily="18" charset="0"/>
              </a:rPr>
              <a:t> </a:t>
            </a:r>
            <a:r>
              <a:rPr lang="en-US" sz="2200" u="sng" dirty="0">
                <a:latin typeface="Times New Roman" panose="02020603050405020304" pitchFamily="18" charset="0"/>
                <a:cs typeface="Times New Roman" panose="02020603050405020304" pitchFamily="18" charset="0"/>
              </a:rPr>
              <a:t>need to be at the basis of all grammatical descriptions.</a:t>
            </a:r>
          </a:p>
          <a:p>
            <a:endParaRPr lang="en-US" sz="2200" u="sng" dirty="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4. A discourse-based grammar, acknowledges </a:t>
            </a:r>
            <a:r>
              <a:rPr lang="en-US" sz="2200" dirty="0">
                <a:highlight>
                  <a:srgbClr val="FFFF00"/>
                </a:highlight>
                <a:latin typeface="Times New Roman" panose="02020603050405020304" pitchFamily="18" charset="0"/>
                <a:cs typeface="Times New Roman" panose="02020603050405020304" pitchFamily="18" charset="0"/>
              </a:rPr>
              <a:t>language choice</a:t>
            </a:r>
            <a:r>
              <a:rPr lang="en-US" sz="2200" dirty="0">
                <a:latin typeface="Times New Roman" panose="02020603050405020304" pitchFamily="18" charset="0"/>
                <a:cs typeface="Times New Roman" panose="02020603050405020304" pitchFamily="18" charset="0"/>
              </a:rPr>
              <a:t>.</a:t>
            </a:r>
          </a:p>
          <a:p>
            <a:pPr marL="0" indent="0">
              <a:buNone/>
            </a:pPr>
            <a:r>
              <a:rPr lang="en-US" sz="2200" dirty="0">
                <a:latin typeface="Times New Roman" panose="02020603050405020304" pitchFamily="18" charset="0"/>
                <a:cs typeface="Times New Roman" panose="02020603050405020304" pitchFamily="18" charset="0"/>
              </a:rPr>
              <a:t>5. Promotes awareness of interpersonal factors in </a:t>
            </a:r>
            <a:r>
              <a:rPr lang="en-US" sz="2200" dirty="0">
                <a:highlight>
                  <a:srgbClr val="FFFF00"/>
                </a:highlight>
                <a:latin typeface="Times New Roman" panose="02020603050405020304" pitchFamily="18" charset="0"/>
                <a:cs typeface="Times New Roman" panose="02020603050405020304" pitchFamily="18" charset="0"/>
              </a:rPr>
              <a:t>grammatical choice</a:t>
            </a:r>
            <a:r>
              <a:rPr lang="en-US" sz="2200" dirty="0">
                <a:latin typeface="Times New Roman" panose="02020603050405020304" pitchFamily="18" charset="0"/>
                <a:cs typeface="Times New Roman" panose="02020603050405020304" pitchFamily="18" charset="0"/>
              </a:rPr>
              <a:t>.</a:t>
            </a:r>
          </a:p>
          <a:p>
            <a:pPr marL="0" indent="0">
              <a:buNone/>
            </a:pPr>
            <a:r>
              <a:rPr lang="en-US" sz="2200" dirty="0">
                <a:latin typeface="Times New Roman" panose="02020603050405020304" pitchFamily="18" charset="0"/>
                <a:cs typeface="Times New Roman" panose="02020603050405020304" pitchFamily="18" charset="0"/>
              </a:rPr>
              <a:t>6. Can provide insights into areas of grammar that, previously, </a:t>
            </a:r>
            <a:r>
              <a:rPr lang="en-US" sz="2200" dirty="0">
                <a:highlight>
                  <a:srgbClr val="FFFF00"/>
                </a:highlight>
                <a:latin typeface="Times New Roman" panose="02020603050405020304" pitchFamily="18" charset="0"/>
                <a:cs typeface="Times New Roman" panose="02020603050405020304" pitchFamily="18" charset="0"/>
              </a:rPr>
              <a:t>lacked a satisfactory explanation</a:t>
            </a:r>
            <a:r>
              <a:rPr lang="en-US" sz="2200" dirty="0">
                <a:latin typeface="Times New Roman" panose="02020603050405020304" pitchFamily="18" charset="0"/>
                <a:cs typeface="Times New Roman" panose="02020603050405020304" pitchFamily="18" charset="0"/>
              </a:rPr>
              <a:t>.</a:t>
            </a:r>
          </a:p>
          <a:p>
            <a:pPr marL="0" indent="0">
              <a:buNone/>
            </a:pP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2104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pattFill prst="dkVert">
          <a:fgClr>
            <a:schemeClr val="accent3">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491E9-7132-41E9-84E0-FD57A14DCD7E}"/>
              </a:ext>
            </a:extLst>
          </p:cNvPr>
          <p:cNvSpPr>
            <a:spLocks noGrp="1"/>
          </p:cNvSpPr>
          <p:nvPr>
            <p:ph type="title"/>
          </p:nvPr>
        </p:nvSpPr>
        <p:spPr>
          <a:xfrm>
            <a:off x="838200" y="281038"/>
            <a:ext cx="10515600" cy="799998"/>
          </a:xfrm>
        </p:spPr>
        <p:txBody>
          <a:bodyPr/>
          <a:lstStyle/>
          <a:p>
            <a:pPr algn="ctr"/>
            <a:r>
              <a:rPr lang="en-US"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Discourse-based Analyses</a:t>
            </a:r>
          </a:p>
        </p:txBody>
      </p:sp>
      <p:sp>
        <p:nvSpPr>
          <p:cNvPr id="3" name="Content Placeholder 2">
            <a:extLst>
              <a:ext uri="{FF2B5EF4-FFF2-40B4-BE49-F238E27FC236}">
                <a16:creationId xmlns:a16="http://schemas.microsoft.com/office/drawing/2014/main" id="{91CF25F1-818D-4AFC-BF2A-156205055420}"/>
              </a:ext>
            </a:extLst>
          </p:cNvPr>
          <p:cNvSpPr>
            <a:spLocks noGrp="1"/>
          </p:cNvSpPr>
          <p:nvPr>
            <p:ph idx="1"/>
          </p:nvPr>
        </p:nvSpPr>
        <p:spPr>
          <a:xfrm>
            <a:off x="457200" y="1238865"/>
            <a:ext cx="11430000" cy="4970206"/>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txBody>
          <a:bodyPr>
            <a:normAutofit/>
          </a:bodyPr>
          <a:lstStyle/>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Aspects of language are especially suitable to this view include:</a:t>
            </a:r>
          </a:p>
          <a:p>
            <a:pPr marL="0" indent="0">
              <a:buNone/>
            </a:pPr>
            <a:r>
              <a:rPr lang="en-US" dirty="0">
                <a:latin typeface="Times New Roman" panose="02020603050405020304" pitchFamily="18" charset="0"/>
                <a:cs typeface="Times New Roman" panose="02020603050405020304" pitchFamily="18" charset="0"/>
              </a:rPr>
              <a:t> </a:t>
            </a:r>
            <a:r>
              <a:rPr lang="en-US"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ellipsis</a:t>
            </a:r>
            <a:r>
              <a:rPr lang="en-US" dirty="0">
                <a:latin typeface="Times New Roman" panose="02020603050405020304" pitchFamily="18" charset="0"/>
                <a:cs typeface="Times New Roman" panose="02020603050405020304" pitchFamily="18" charset="0"/>
              </a:rPr>
              <a:t> and </a:t>
            </a:r>
            <a:r>
              <a:rPr lang="en-US"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tense-function correlations</a:t>
            </a:r>
            <a:r>
              <a:rPr lang="en-US" dirty="0">
                <a:latin typeface="Times New Roman" panose="02020603050405020304" pitchFamily="18" charset="0"/>
                <a:cs typeface="Times New Roman" panose="02020603050405020304" pitchFamily="18" charset="0"/>
              </a:rPr>
              <a:t>.</a:t>
            </a:r>
          </a:p>
          <a:p>
            <a:pPr marL="0" indent="0">
              <a:buNone/>
            </a:pPr>
            <a:endParaRPr lang="en-US" dirty="0">
              <a:latin typeface="Times New Roman" panose="02020603050405020304" pitchFamily="18" charset="0"/>
              <a:cs typeface="Times New Roman" panose="02020603050405020304" pitchFamily="18" charset="0"/>
            </a:endParaRPr>
          </a:p>
          <a:p>
            <a:r>
              <a:rPr lang="en-US"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Discourse-based analyses </a:t>
            </a:r>
            <a:r>
              <a:rPr lang="en-US" dirty="0">
                <a:latin typeface="Times New Roman" panose="02020603050405020304" pitchFamily="18" charset="0"/>
                <a:cs typeface="Times New Roman" panose="02020603050405020304" pitchFamily="18" charset="0"/>
              </a:rPr>
              <a:t>are also useful for:</a:t>
            </a:r>
          </a:p>
          <a:p>
            <a:pPr marL="514350" indent="-514350">
              <a:buAutoNum type="arabicPeriod"/>
            </a:pPr>
            <a:r>
              <a:rPr lang="en-US" dirty="0">
                <a:latin typeface="Times New Roman" panose="02020603050405020304" pitchFamily="18" charset="0"/>
                <a:cs typeface="Times New Roman" panose="02020603050405020304" pitchFamily="18" charset="0"/>
              </a:rPr>
              <a:t>Looking at the relationship between vocabulary items in texts.</a:t>
            </a:r>
          </a:p>
          <a:p>
            <a:pPr marL="514350" indent="-514350">
              <a:buAutoNum type="arabicPeriod"/>
            </a:pPr>
            <a:r>
              <a:rPr lang="en-US" dirty="0">
                <a:latin typeface="Times New Roman" panose="02020603050405020304" pitchFamily="18" charset="0"/>
                <a:cs typeface="Times New Roman" panose="02020603050405020304" pitchFamily="18" charset="0"/>
              </a:rPr>
              <a:t>The relationship between items such as ‘</a:t>
            </a:r>
            <a:r>
              <a:rPr lang="en-US" b="1"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it</a:t>
            </a:r>
            <a:r>
              <a:rPr lang="en-US" dirty="0">
                <a:latin typeface="Times New Roman" panose="02020603050405020304" pitchFamily="18" charset="0"/>
                <a:cs typeface="Times New Roman" panose="02020603050405020304" pitchFamily="18" charset="0"/>
              </a:rPr>
              <a:t>’ and ‘</a:t>
            </a:r>
            <a:r>
              <a:rPr lang="en-US" b="1" dirty="0">
                <a:solidFill>
                  <a:srgbClr val="FF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others</a:t>
            </a:r>
            <a:r>
              <a:rPr lang="en-US" dirty="0">
                <a:latin typeface="Times New Roman" panose="02020603050405020304" pitchFamily="18" charset="0"/>
                <a:cs typeface="Times New Roman" panose="02020603050405020304" pitchFamily="18" charset="0"/>
              </a:rPr>
              <a:t>’ and the items they are referring to inside or outside of the text, and conjunction.</a:t>
            </a:r>
          </a:p>
        </p:txBody>
      </p:sp>
    </p:spTree>
    <p:extLst>
      <p:ext uri="{BB962C8B-B14F-4D97-AF65-F5344CB8AC3E}">
        <p14:creationId xmlns:p14="http://schemas.microsoft.com/office/powerpoint/2010/main" val="3419509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54F9F-FF83-4FF0-BB48-31C73BEAF9D3}"/>
              </a:ext>
            </a:extLst>
          </p:cNvPr>
          <p:cNvSpPr>
            <a:spLocks noGrp="1"/>
          </p:cNvSpPr>
          <p:nvPr>
            <p:ph type="title"/>
          </p:nvPr>
        </p:nvSpPr>
        <p:spPr/>
        <p:txBody>
          <a:bodyPr/>
          <a:lstStyle/>
          <a:p>
            <a:r>
              <a:rPr lang="en-US"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6.2 The texture of a text</a:t>
            </a:r>
          </a:p>
        </p:txBody>
      </p:sp>
      <p:sp>
        <p:nvSpPr>
          <p:cNvPr id="3" name="Content Placeholder 2">
            <a:extLst>
              <a:ext uri="{FF2B5EF4-FFF2-40B4-BE49-F238E27FC236}">
                <a16:creationId xmlns:a16="http://schemas.microsoft.com/office/drawing/2014/main" id="{AD4A6749-3389-424B-A117-CAE19BAD6AA2}"/>
              </a:ext>
            </a:extLst>
          </p:cNvPr>
          <p:cNvSpPr>
            <a:spLocks noGrp="1"/>
          </p:cNvSpPr>
          <p:nvPr>
            <p:ph idx="1"/>
          </p:nvPr>
        </p:nvSpPr>
        <p: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txBody>
          <a:bodyPr>
            <a:normAutofit/>
          </a:bodyPr>
          <a:lstStyle/>
          <a:p>
            <a:pPr>
              <a:buFont typeface="Wingdings" panose="05000000000000000000" pitchFamily="2" charset="2"/>
              <a:buChar char="§"/>
            </a:pPr>
            <a:endParaRPr lang="en-US" sz="24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sz="2400" dirty="0">
                <a:latin typeface="Times New Roman" panose="02020603050405020304" pitchFamily="18" charset="0"/>
                <a:cs typeface="Times New Roman" panose="02020603050405020304" pitchFamily="18" charset="0"/>
              </a:rPr>
              <a:t>Hasan ( 1989a , 1989b ) discusses </a:t>
            </a:r>
            <a:r>
              <a:rPr lang="en-US" sz="24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two crucial attributes </a:t>
            </a:r>
            <a:r>
              <a:rPr lang="en-US" sz="2400" dirty="0">
                <a:latin typeface="Times New Roman" panose="02020603050405020304" pitchFamily="18" charset="0"/>
                <a:cs typeface="Times New Roman" panose="02020603050405020304" pitchFamily="18" charset="0"/>
              </a:rPr>
              <a:t>of texts and </a:t>
            </a:r>
            <a:r>
              <a:rPr lang="en-US" sz="2400" u="sng" dirty="0">
                <a:effectLst>
                  <a:outerShdw blurRad="38100" dist="38100" dir="2700000" algn="tl">
                    <a:srgbClr val="000000">
                      <a:alpha val="43137"/>
                    </a:srgbClr>
                  </a:outerShdw>
                </a:effectLst>
                <a:highlight>
                  <a:srgbClr val="FFFF00"/>
                </a:highlight>
                <a:latin typeface="Times New Roman" panose="02020603050405020304" pitchFamily="18" charset="0"/>
                <a:cs typeface="Times New Roman" panose="02020603050405020304" pitchFamily="18" charset="0"/>
              </a:rPr>
              <a:t>which are important for the analysis of discourse</a:t>
            </a:r>
            <a:r>
              <a:rPr lang="en-US" sz="2400" dirty="0">
                <a:latin typeface="Times New Roman" panose="02020603050405020304" pitchFamily="18" charset="0"/>
                <a:cs typeface="Times New Roman" panose="02020603050405020304" pitchFamily="18" charset="0"/>
              </a:rPr>
              <a:t>. These are:</a:t>
            </a:r>
          </a:p>
          <a:p>
            <a:pPr marL="514350" indent="-514350">
              <a:buAutoNum type="arabicPeriod"/>
            </a:pPr>
            <a:r>
              <a:rPr lang="en-US" sz="24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Unity of </a:t>
            </a:r>
            <a:r>
              <a:rPr lang="en-US" sz="2400" b="1" u="sng"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structure</a:t>
            </a:r>
          </a:p>
          <a:p>
            <a:pPr marL="514350" indent="-514350">
              <a:buAutoNum type="arabicPeriod"/>
            </a:pPr>
            <a:r>
              <a:rPr lang="en-US" sz="24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Unity of </a:t>
            </a:r>
            <a:r>
              <a:rPr lang="en-US" sz="2400" b="1" u="sng" dirty="0">
                <a:effectLst>
                  <a:outerShdw blurRad="38100" dist="38100" dir="2700000" algn="tl">
                    <a:srgbClr val="000000">
                      <a:alpha val="43137"/>
                    </a:srgbClr>
                  </a:outerShdw>
                </a:effectLst>
                <a:highlight>
                  <a:srgbClr val="C0C0C0"/>
                </a:highlight>
                <a:latin typeface="Times New Roman" panose="02020603050405020304" pitchFamily="18" charset="0"/>
                <a:cs typeface="Times New Roman" panose="02020603050405020304" pitchFamily="18" charset="0"/>
              </a:rPr>
              <a:t>texture</a:t>
            </a:r>
          </a:p>
          <a:p>
            <a:pPr marL="514350" indent="-514350">
              <a:buAutoNum type="arabicPeriod"/>
            </a:pPr>
            <a:endParaRPr lang="en-US" sz="24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sz="2400" b="1"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Unity of structure: </a:t>
            </a:r>
            <a:r>
              <a:rPr lang="en-US" sz="2400" dirty="0">
                <a:latin typeface="Times New Roman" panose="02020603050405020304" pitchFamily="18" charset="0"/>
                <a:cs typeface="Times New Roman" panose="02020603050405020304" pitchFamily="18" charset="0"/>
              </a:rPr>
              <a:t>refers to patterns which </a:t>
            </a:r>
            <a:r>
              <a:rPr lang="en-US" sz="2400" u="sng" dirty="0">
                <a:latin typeface="Times New Roman" panose="02020603050405020304" pitchFamily="18" charset="0"/>
                <a:cs typeface="Times New Roman" panose="02020603050405020304" pitchFamily="18" charset="0"/>
              </a:rPr>
              <a:t>combine together </a:t>
            </a:r>
            <a:r>
              <a:rPr lang="en-US" sz="2400" dirty="0">
                <a:latin typeface="Times New Roman" panose="02020603050405020304" pitchFamily="18" charset="0"/>
                <a:cs typeface="Times New Roman" panose="02020603050405020304" pitchFamily="18" charset="0"/>
              </a:rPr>
              <a:t>to </a:t>
            </a:r>
            <a:r>
              <a:rPr lang="en-US" sz="2400" u="sng" dirty="0">
                <a:latin typeface="Times New Roman" panose="02020603050405020304" pitchFamily="18" charset="0"/>
                <a:cs typeface="Times New Roman" panose="02020603050405020304" pitchFamily="18" charset="0"/>
              </a:rPr>
              <a:t>create information structure</a:t>
            </a:r>
            <a:r>
              <a:rPr lang="en-US" sz="2400" dirty="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rPr>
              <a:t>focus and flow in a text</a:t>
            </a:r>
            <a:r>
              <a:rPr lang="en-US" sz="2400" dirty="0">
                <a:latin typeface="Times New Roman" panose="02020603050405020304" pitchFamily="18" charset="0"/>
                <a:cs typeface="Times New Roman" panose="02020603050405020304" pitchFamily="18" charset="0"/>
              </a:rPr>
              <a:t>, including the </a:t>
            </a:r>
            <a:r>
              <a:rPr lang="en-US" sz="2400" u="sng" dirty="0">
                <a:latin typeface="Times New Roman" panose="02020603050405020304" pitchFamily="18" charset="0"/>
                <a:cs typeface="Times New Roman" panose="02020603050405020304" pitchFamily="18" charset="0"/>
              </a:rPr>
              <a:t>schematic structure of the text.</a:t>
            </a:r>
          </a:p>
        </p:txBody>
      </p:sp>
    </p:spTree>
    <p:extLst>
      <p:ext uri="{BB962C8B-B14F-4D97-AF65-F5344CB8AC3E}">
        <p14:creationId xmlns:p14="http://schemas.microsoft.com/office/powerpoint/2010/main" val="42004486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863</TotalTime>
  <Words>3509</Words>
  <Application>Microsoft Office PowerPoint</Application>
  <PresentationFormat>Widescreen</PresentationFormat>
  <Paragraphs>313</Paragraphs>
  <Slides>34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Calibri</vt:lpstr>
      <vt:lpstr>Calibri Light</vt:lpstr>
      <vt:lpstr>Kunstler Script</vt:lpstr>
      <vt:lpstr>Times New Roman</vt:lpstr>
      <vt:lpstr>Wingdings</vt:lpstr>
      <vt:lpstr>Office Theme</vt:lpstr>
      <vt:lpstr>Discourse Grammar </vt:lpstr>
      <vt:lpstr>Content </vt:lpstr>
      <vt:lpstr>Introduction</vt:lpstr>
      <vt:lpstr>6.1 Grammar from Discourse Perspective</vt:lpstr>
      <vt:lpstr>PowerPoint Presentation</vt:lpstr>
      <vt:lpstr>PowerPoint Presentation</vt:lpstr>
      <vt:lpstr>Discourse-based Grammar Properties </vt:lpstr>
      <vt:lpstr>Discourse-based Analyses</vt:lpstr>
      <vt:lpstr>6.2 The texture of a text</vt:lpstr>
      <vt:lpstr>“Unity of Texture”</vt:lpstr>
      <vt:lpstr>So, What is “Texture”?</vt:lpstr>
      <vt:lpstr>- How? Give me an Example?</vt:lpstr>
      <vt:lpstr>6.3 Cohesion and Discourse</vt:lpstr>
      <vt:lpstr>PowerPoint Presentation</vt:lpstr>
      <vt:lpstr>6.4 Reference </vt:lpstr>
      <vt:lpstr>1. Anaphoric Reference </vt:lpstr>
      <vt:lpstr>2. Cataphoric Reference </vt:lpstr>
      <vt:lpstr>3. Exophoric Reference </vt:lpstr>
      <vt:lpstr>4. Homophoric Reference  </vt:lpstr>
      <vt:lpstr>5. Comparative Reference</vt:lpstr>
      <vt:lpstr>6. Bridging Reference</vt:lpstr>
      <vt:lpstr>6.5 Lexical Cohesion</vt:lpstr>
      <vt:lpstr>1. Repetition </vt:lpstr>
      <vt:lpstr>PowerPoint Presentation</vt:lpstr>
      <vt:lpstr>Hyponymy and Meronymy</vt:lpstr>
      <vt:lpstr>PowerPoint Presentation</vt:lpstr>
      <vt:lpstr>6.6 Collocation</vt:lpstr>
      <vt:lpstr>1. Expectancy Relations</vt:lpstr>
      <vt:lpstr>2. Lexical Bundles</vt:lpstr>
      <vt:lpstr>Lexical Bundle Functions</vt:lpstr>
      <vt:lpstr>6.7 Conjunction</vt:lpstr>
      <vt:lpstr>PowerPoint Presentation</vt:lpstr>
      <vt:lpstr>Frame Markers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Discourse Grammar</dc:title>
  <dc:creator>motaz mahmoud</dc:creator>
  <cp:lastModifiedBy>ahmed qadoury</cp:lastModifiedBy>
  <cp:revision>59</cp:revision>
  <dcterms:created xsi:type="dcterms:W3CDTF">2021-05-13T15:33:21Z</dcterms:created>
  <dcterms:modified xsi:type="dcterms:W3CDTF">2021-05-26T19:47:16Z</dcterms:modified>
</cp:coreProperties>
</file>