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257" r:id="rId3"/>
    <p:sldId id="258" r:id="rId4"/>
    <p:sldId id="259" r:id="rId5"/>
    <p:sldId id="260" r:id="rId6"/>
    <p:sldId id="261" r:id="rId7"/>
    <p:sldId id="263" r:id="rId8"/>
    <p:sldId id="262" r:id="rId9"/>
    <p:sldId id="264" r:id="rId10"/>
    <p:sldId id="265" r:id="rId11"/>
    <p:sldId id="267" r:id="rId12"/>
    <p:sldId id="268" r:id="rId13"/>
    <p:sldId id="266"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8" r:id="rId32"/>
    <p:sldId id="289" r:id="rId33"/>
    <p:sldId id="290" r:id="rId34"/>
    <p:sldId id="291" r:id="rId35"/>
    <p:sldId id="292" r:id="rId36"/>
    <p:sldId id="293" r:id="rId37"/>
    <p:sldId id="295" r:id="rId38"/>
    <p:sldId id="296"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435" autoAdjust="0"/>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3E789A-E8A8-4B51-9A1C-3F4FDB23C68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BDAF78FB-21D9-4499-B8D1-4D24AE35CB52}">
      <dgm:prSet phldrT="[Text]" custT="1"/>
      <dgm:spPr>
        <a:solidFill>
          <a:schemeClr val="accent1">
            <a:lumMod val="20000"/>
            <a:lumOff val="80000"/>
          </a:schemeClr>
        </a:solidFill>
      </dgm:spPr>
      <dgm:t>
        <a:bodyPr/>
        <a:lstStyle/>
        <a:p>
          <a:pPr algn="just"/>
          <a:r>
            <a:rPr lang="en-US" sz="2800" b="1" i="0" dirty="0">
              <a:solidFill>
                <a:schemeClr val="tx1"/>
              </a:solidFill>
            </a:rPr>
            <a:t>Thematic progression</a:t>
          </a:r>
          <a:r>
            <a:rPr lang="en-US" sz="2400" b="1" i="0" dirty="0">
              <a:solidFill>
                <a:schemeClr val="tx1"/>
              </a:solidFill>
            </a:rPr>
            <a:t> </a:t>
          </a:r>
          <a:r>
            <a:rPr lang="en-US" sz="2800" b="0" dirty="0">
              <a:solidFill>
                <a:schemeClr val="tx1"/>
              </a:solidFill>
            </a:rPr>
            <a:t>refers to the way in which the theme of a clause may pick up, or repeat, a meaning from a preceding theme or rheme. This is a key way in which </a:t>
          </a:r>
          <a:r>
            <a:rPr lang="en-US" sz="2800" b="1" i="1" dirty="0">
              <a:solidFill>
                <a:schemeClr val="tx1"/>
              </a:solidFill>
            </a:rPr>
            <a:t>information flow</a:t>
          </a:r>
          <a:r>
            <a:rPr lang="en-US" sz="2800" b="0" i="1" dirty="0">
              <a:solidFill>
                <a:schemeClr val="tx1"/>
              </a:solidFill>
            </a:rPr>
            <a:t> </a:t>
          </a:r>
          <a:r>
            <a:rPr lang="en-US" sz="2800" b="0" dirty="0">
              <a:solidFill>
                <a:schemeClr val="tx1"/>
              </a:solidFill>
            </a:rPr>
            <a:t>is created in a text. There a number of ways in which this may be done. </a:t>
          </a:r>
          <a:endParaRPr lang="en-US" sz="3200" b="0" dirty="0">
            <a:solidFill>
              <a:schemeClr val="tx1"/>
            </a:solidFill>
          </a:endParaRPr>
        </a:p>
      </dgm:t>
    </dgm:pt>
    <dgm:pt modelId="{9810A5E1-05CE-4C23-BD03-BA65D2524818}" type="parTrans" cxnId="{6A169D5C-F4CC-4BD6-81EA-59C07EA43D1E}">
      <dgm:prSet/>
      <dgm:spPr/>
      <dgm:t>
        <a:bodyPr/>
        <a:lstStyle/>
        <a:p>
          <a:endParaRPr lang="en-US"/>
        </a:p>
      </dgm:t>
    </dgm:pt>
    <dgm:pt modelId="{DD4773A3-1B2F-4B52-85BC-AEED29B5394D}" type="sibTrans" cxnId="{6A169D5C-F4CC-4BD6-81EA-59C07EA43D1E}">
      <dgm:prSet/>
      <dgm:spPr/>
      <dgm:t>
        <a:bodyPr/>
        <a:lstStyle/>
        <a:p>
          <a:endParaRPr lang="en-US"/>
        </a:p>
      </dgm:t>
    </dgm:pt>
    <dgm:pt modelId="{9CC983DA-1D6A-4B92-AC10-37D6D27F9BC8}" type="pres">
      <dgm:prSet presAssocID="{F13E789A-E8A8-4B51-9A1C-3F4FDB23C685}" presName="diagram" presStyleCnt="0">
        <dgm:presLayoutVars>
          <dgm:dir/>
          <dgm:resizeHandles val="exact"/>
        </dgm:presLayoutVars>
      </dgm:prSet>
      <dgm:spPr/>
    </dgm:pt>
    <dgm:pt modelId="{EFB5CB7D-8241-4FF0-B597-64700B81E900}" type="pres">
      <dgm:prSet presAssocID="{BDAF78FB-21D9-4499-B8D1-4D24AE35CB52}" presName="node" presStyleLbl="node1" presStyleIdx="0" presStyleCnt="1" custScaleX="132565">
        <dgm:presLayoutVars>
          <dgm:bulletEnabled val="1"/>
        </dgm:presLayoutVars>
      </dgm:prSet>
      <dgm:spPr/>
    </dgm:pt>
  </dgm:ptLst>
  <dgm:cxnLst>
    <dgm:cxn modelId="{B08F6E0A-0C8D-42F7-BC43-52BBB40CB458}" type="presOf" srcId="{F13E789A-E8A8-4B51-9A1C-3F4FDB23C685}" destId="{9CC983DA-1D6A-4B92-AC10-37D6D27F9BC8}" srcOrd="0" destOrd="0" presId="urn:microsoft.com/office/officeart/2005/8/layout/default"/>
    <dgm:cxn modelId="{4AF6972F-45CD-4D2E-A1A9-46F0AA2E377F}" type="presOf" srcId="{BDAF78FB-21D9-4499-B8D1-4D24AE35CB52}" destId="{EFB5CB7D-8241-4FF0-B597-64700B81E900}" srcOrd="0" destOrd="0" presId="urn:microsoft.com/office/officeart/2005/8/layout/default"/>
    <dgm:cxn modelId="{6A169D5C-F4CC-4BD6-81EA-59C07EA43D1E}" srcId="{F13E789A-E8A8-4B51-9A1C-3F4FDB23C685}" destId="{BDAF78FB-21D9-4499-B8D1-4D24AE35CB52}" srcOrd="0" destOrd="0" parTransId="{9810A5E1-05CE-4C23-BD03-BA65D2524818}" sibTransId="{DD4773A3-1B2F-4B52-85BC-AEED29B5394D}"/>
    <dgm:cxn modelId="{B2E5DD43-EEA3-4AC5-AA29-F6B97A1F8EF5}" type="presParOf" srcId="{9CC983DA-1D6A-4B92-AC10-37D6D27F9BC8}" destId="{EFB5CB7D-8241-4FF0-B597-64700B81E900}"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B5CB7D-8241-4FF0-B597-64700B81E900}">
      <dsp:nvSpPr>
        <dsp:cNvPr id="0" name=""/>
        <dsp:cNvSpPr/>
      </dsp:nvSpPr>
      <dsp:spPr>
        <a:xfrm>
          <a:off x="447003" y="2302"/>
          <a:ext cx="7908616" cy="3579504"/>
        </a:xfrm>
        <a:prstGeom prst="rect">
          <a:avLst/>
        </a:prstGeom>
        <a:solidFill>
          <a:schemeClr val="accent1">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just" defTabSz="1244600">
            <a:lnSpc>
              <a:spcPct val="90000"/>
            </a:lnSpc>
            <a:spcBef>
              <a:spcPct val="0"/>
            </a:spcBef>
            <a:spcAft>
              <a:spcPct val="35000"/>
            </a:spcAft>
            <a:buNone/>
          </a:pPr>
          <a:r>
            <a:rPr lang="en-US" sz="2800" b="1" i="0" kern="1200" dirty="0">
              <a:solidFill>
                <a:schemeClr val="tx1"/>
              </a:solidFill>
            </a:rPr>
            <a:t>Thematic progression</a:t>
          </a:r>
          <a:r>
            <a:rPr lang="en-US" sz="2400" b="1" i="0" kern="1200" dirty="0">
              <a:solidFill>
                <a:schemeClr val="tx1"/>
              </a:solidFill>
            </a:rPr>
            <a:t> </a:t>
          </a:r>
          <a:r>
            <a:rPr lang="en-US" sz="2800" b="0" kern="1200" dirty="0">
              <a:solidFill>
                <a:schemeClr val="tx1"/>
              </a:solidFill>
            </a:rPr>
            <a:t>refers to the way in which the theme of a clause may pick up, or repeat, a meaning from a preceding theme or rheme. This is a key way in which </a:t>
          </a:r>
          <a:r>
            <a:rPr lang="en-US" sz="2800" b="1" i="1" kern="1200" dirty="0">
              <a:solidFill>
                <a:schemeClr val="tx1"/>
              </a:solidFill>
            </a:rPr>
            <a:t>information flow</a:t>
          </a:r>
          <a:r>
            <a:rPr lang="en-US" sz="2800" b="0" i="1" kern="1200" dirty="0">
              <a:solidFill>
                <a:schemeClr val="tx1"/>
              </a:solidFill>
            </a:rPr>
            <a:t> </a:t>
          </a:r>
          <a:r>
            <a:rPr lang="en-US" sz="2800" b="0" kern="1200" dirty="0">
              <a:solidFill>
                <a:schemeClr val="tx1"/>
              </a:solidFill>
            </a:rPr>
            <a:t>is created in a text. There a number of ways in which this may be done. </a:t>
          </a:r>
          <a:endParaRPr lang="en-US" sz="3200" b="0" kern="1200" dirty="0">
            <a:solidFill>
              <a:schemeClr val="tx1"/>
            </a:solidFill>
          </a:endParaRPr>
        </a:p>
      </dsp:txBody>
      <dsp:txXfrm>
        <a:off x="447003" y="2302"/>
        <a:ext cx="7908616" cy="357950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91BE03-D14E-4542-BB47-D1E9BA7A3FCD}" type="datetimeFigureOut">
              <a:rPr lang="en-US" smtClean="0"/>
              <a:t>5/26/2021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C3CB60-9178-41C7-BEF9-E277540A15CF}" type="slidenum">
              <a:rPr lang="en-US" smtClean="0"/>
              <a:t>‹#›</a:t>
            </a:fld>
            <a:endParaRPr lang="en-US"/>
          </a:p>
        </p:txBody>
      </p:sp>
    </p:spTree>
    <p:extLst>
      <p:ext uri="{BB962C8B-B14F-4D97-AF65-F5344CB8AC3E}">
        <p14:creationId xmlns:p14="http://schemas.microsoft.com/office/powerpoint/2010/main" val="484865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C3CB60-9178-41C7-BEF9-E277540A15CF}" type="slidenum">
              <a:rPr lang="en-US" smtClean="0"/>
              <a:t>2</a:t>
            </a:fld>
            <a:endParaRPr lang="en-US"/>
          </a:p>
        </p:txBody>
      </p:sp>
    </p:spTree>
    <p:extLst>
      <p:ext uri="{BB962C8B-B14F-4D97-AF65-F5344CB8AC3E}">
        <p14:creationId xmlns:p14="http://schemas.microsoft.com/office/powerpoint/2010/main" val="2642448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C3CB60-9178-41C7-BEF9-E277540A15CF}" type="slidenum">
              <a:rPr lang="en-US" smtClean="0"/>
              <a:t>3</a:t>
            </a:fld>
            <a:endParaRPr lang="en-US"/>
          </a:p>
        </p:txBody>
      </p:sp>
    </p:spTree>
    <p:extLst>
      <p:ext uri="{BB962C8B-B14F-4D97-AF65-F5344CB8AC3E}">
        <p14:creationId xmlns:p14="http://schemas.microsoft.com/office/powerpoint/2010/main" val="1080688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C3CB60-9178-41C7-BEF9-E277540A15CF}" type="slidenum">
              <a:rPr lang="en-US" smtClean="0"/>
              <a:t>4</a:t>
            </a:fld>
            <a:endParaRPr lang="en-US"/>
          </a:p>
        </p:txBody>
      </p:sp>
    </p:spTree>
    <p:extLst>
      <p:ext uri="{BB962C8B-B14F-4D97-AF65-F5344CB8AC3E}">
        <p14:creationId xmlns:p14="http://schemas.microsoft.com/office/powerpoint/2010/main" val="177139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C3CB60-9178-41C7-BEF9-E277540A15CF}" type="slidenum">
              <a:rPr lang="en-US" smtClean="0"/>
              <a:t>7</a:t>
            </a:fld>
            <a:endParaRPr lang="en-US"/>
          </a:p>
        </p:txBody>
      </p:sp>
    </p:spTree>
    <p:extLst>
      <p:ext uri="{BB962C8B-B14F-4D97-AF65-F5344CB8AC3E}">
        <p14:creationId xmlns:p14="http://schemas.microsoft.com/office/powerpoint/2010/main" val="3666890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C3CB60-9178-41C7-BEF9-E277540A15CF}" type="slidenum">
              <a:rPr lang="en-US" smtClean="0"/>
              <a:t>8</a:t>
            </a:fld>
            <a:endParaRPr lang="en-US"/>
          </a:p>
        </p:txBody>
      </p:sp>
    </p:spTree>
    <p:extLst>
      <p:ext uri="{BB962C8B-B14F-4D97-AF65-F5344CB8AC3E}">
        <p14:creationId xmlns:p14="http://schemas.microsoft.com/office/powerpoint/2010/main" val="241446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C3CB60-9178-41C7-BEF9-E277540A15CF}" type="slidenum">
              <a:rPr lang="en-US" smtClean="0"/>
              <a:t>10</a:t>
            </a:fld>
            <a:endParaRPr lang="en-US"/>
          </a:p>
        </p:txBody>
      </p:sp>
    </p:spTree>
    <p:extLst>
      <p:ext uri="{BB962C8B-B14F-4D97-AF65-F5344CB8AC3E}">
        <p14:creationId xmlns:p14="http://schemas.microsoft.com/office/powerpoint/2010/main" val="1238476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C3CB60-9178-41C7-BEF9-E277540A15CF}" type="slidenum">
              <a:rPr lang="en-US" smtClean="0"/>
              <a:t>11</a:t>
            </a:fld>
            <a:endParaRPr lang="en-US"/>
          </a:p>
        </p:txBody>
      </p:sp>
    </p:spTree>
    <p:extLst>
      <p:ext uri="{BB962C8B-B14F-4D97-AF65-F5344CB8AC3E}">
        <p14:creationId xmlns:p14="http://schemas.microsoft.com/office/powerpoint/2010/main" val="2702068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C3CB60-9178-41C7-BEF9-E277540A15CF}" type="slidenum">
              <a:rPr lang="en-US" smtClean="0"/>
              <a:t>12</a:t>
            </a:fld>
            <a:endParaRPr lang="en-US"/>
          </a:p>
        </p:txBody>
      </p:sp>
    </p:spTree>
    <p:extLst>
      <p:ext uri="{BB962C8B-B14F-4D97-AF65-F5344CB8AC3E}">
        <p14:creationId xmlns:p14="http://schemas.microsoft.com/office/powerpoint/2010/main" val="2038323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C3CB60-9178-41C7-BEF9-E277540A15CF}" type="slidenum">
              <a:rPr lang="en-US" smtClean="0"/>
              <a:t>20</a:t>
            </a:fld>
            <a:endParaRPr lang="en-US"/>
          </a:p>
        </p:txBody>
      </p:sp>
    </p:spTree>
    <p:extLst>
      <p:ext uri="{BB962C8B-B14F-4D97-AF65-F5344CB8AC3E}">
        <p14:creationId xmlns:p14="http://schemas.microsoft.com/office/powerpoint/2010/main" val="2834885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38A03A-F822-45C4-B4D4-5DCCAEFA7C4B}"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A5312-0F01-4E46-B51C-33499DA8D099}" type="slidenum">
              <a:rPr lang="en-US" smtClean="0"/>
              <a:t>‹#›</a:t>
            </a:fld>
            <a:endParaRPr lang="en-US"/>
          </a:p>
        </p:txBody>
      </p:sp>
    </p:spTree>
    <p:extLst>
      <p:ext uri="{BB962C8B-B14F-4D97-AF65-F5344CB8AC3E}">
        <p14:creationId xmlns:p14="http://schemas.microsoft.com/office/powerpoint/2010/main" val="2683095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38A03A-F822-45C4-B4D4-5DCCAEFA7C4B}"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A5312-0F01-4E46-B51C-33499DA8D099}" type="slidenum">
              <a:rPr lang="en-US" smtClean="0"/>
              <a:t>‹#›</a:t>
            </a:fld>
            <a:endParaRPr lang="en-US"/>
          </a:p>
        </p:txBody>
      </p:sp>
    </p:spTree>
    <p:extLst>
      <p:ext uri="{BB962C8B-B14F-4D97-AF65-F5344CB8AC3E}">
        <p14:creationId xmlns:p14="http://schemas.microsoft.com/office/powerpoint/2010/main" val="285976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38A03A-F822-45C4-B4D4-5DCCAEFA7C4B}"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A5312-0F01-4E46-B51C-33499DA8D09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72114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38A03A-F822-45C4-B4D4-5DCCAEFA7C4B}"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A5312-0F01-4E46-B51C-33499DA8D099}" type="slidenum">
              <a:rPr lang="en-US" smtClean="0"/>
              <a:t>‹#›</a:t>
            </a:fld>
            <a:endParaRPr lang="en-US"/>
          </a:p>
        </p:txBody>
      </p:sp>
    </p:spTree>
    <p:extLst>
      <p:ext uri="{BB962C8B-B14F-4D97-AF65-F5344CB8AC3E}">
        <p14:creationId xmlns:p14="http://schemas.microsoft.com/office/powerpoint/2010/main" val="279964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38A03A-F822-45C4-B4D4-5DCCAEFA7C4B}"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A5312-0F01-4E46-B51C-33499DA8D09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039852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38A03A-F822-45C4-B4D4-5DCCAEFA7C4B}"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A5312-0F01-4E46-B51C-33499DA8D099}" type="slidenum">
              <a:rPr lang="en-US" smtClean="0"/>
              <a:t>‹#›</a:t>
            </a:fld>
            <a:endParaRPr lang="en-US"/>
          </a:p>
        </p:txBody>
      </p:sp>
    </p:spTree>
    <p:extLst>
      <p:ext uri="{BB962C8B-B14F-4D97-AF65-F5344CB8AC3E}">
        <p14:creationId xmlns:p14="http://schemas.microsoft.com/office/powerpoint/2010/main" val="30135631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38A03A-F822-45C4-B4D4-5DCCAEFA7C4B}"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A5312-0F01-4E46-B51C-33499DA8D099}" type="slidenum">
              <a:rPr lang="en-US" smtClean="0"/>
              <a:t>‹#›</a:t>
            </a:fld>
            <a:endParaRPr lang="en-US"/>
          </a:p>
        </p:txBody>
      </p:sp>
    </p:spTree>
    <p:extLst>
      <p:ext uri="{BB962C8B-B14F-4D97-AF65-F5344CB8AC3E}">
        <p14:creationId xmlns:p14="http://schemas.microsoft.com/office/powerpoint/2010/main" val="24424647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38A03A-F822-45C4-B4D4-5DCCAEFA7C4B}"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A5312-0F01-4E46-B51C-33499DA8D099}" type="slidenum">
              <a:rPr lang="en-US" smtClean="0"/>
              <a:t>‹#›</a:t>
            </a:fld>
            <a:endParaRPr lang="en-US"/>
          </a:p>
        </p:txBody>
      </p:sp>
    </p:spTree>
    <p:extLst>
      <p:ext uri="{BB962C8B-B14F-4D97-AF65-F5344CB8AC3E}">
        <p14:creationId xmlns:p14="http://schemas.microsoft.com/office/powerpoint/2010/main" val="2119204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38A03A-F822-45C4-B4D4-5DCCAEFA7C4B}"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A5312-0F01-4E46-B51C-33499DA8D099}" type="slidenum">
              <a:rPr lang="en-US" smtClean="0"/>
              <a:t>‹#›</a:t>
            </a:fld>
            <a:endParaRPr lang="en-US"/>
          </a:p>
        </p:txBody>
      </p:sp>
    </p:spTree>
    <p:extLst>
      <p:ext uri="{BB962C8B-B14F-4D97-AF65-F5344CB8AC3E}">
        <p14:creationId xmlns:p14="http://schemas.microsoft.com/office/powerpoint/2010/main" val="3324965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38A03A-F822-45C4-B4D4-5DCCAEFA7C4B}"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A5312-0F01-4E46-B51C-33499DA8D099}" type="slidenum">
              <a:rPr lang="en-US" smtClean="0"/>
              <a:t>‹#›</a:t>
            </a:fld>
            <a:endParaRPr lang="en-US"/>
          </a:p>
        </p:txBody>
      </p:sp>
    </p:spTree>
    <p:extLst>
      <p:ext uri="{BB962C8B-B14F-4D97-AF65-F5344CB8AC3E}">
        <p14:creationId xmlns:p14="http://schemas.microsoft.com/office/powerpoint/2010/main" val="2027397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38A03A-F822-45C4-B4D4-5DCCAEFA7C4B}" type="datetimeFigureOut">
              <a:rPr lang="en-US" smtClean="0"/>
              <a:t>5/26/2021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A5312-0F01-4E46-B51C-33499DA8D099}" type="slidenum">
              <a:rPr lang="en-US" smtClean="0"/>
              <a:t>‹#›</a:t>
            </a:fld>
            <a:endParaRPr lang="en-US"/>
          </a:p>
        </p:txBody>
      </p:sp>
    </p:spTree>
    <p:extLst>
      <p:ext uri="{BB962C8B-B14F-4D97-AF65-F5344CB8AC3E}">
        <p14:creationId xmlns:p14="http://schemas.microsoft.com/office/powerpoint/2010/main" val="1946012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38A03A-F822-45C4-B4D4-5DCCAEFA7C4B}" type="datetimeFigureOut">
              <a:rPr lang="en-US" smtClean="0"/>
              <a:t>5/26/2021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EA5312-0F01-4E46-B51C-33499DA8D099}" type="slidenum">
              <a:rPr lang="en-US" smtClean="0"/>
              <a:t>‹#›</a:t>
            </a:fld>
            <a:endParaRPr lang="en-US"/>
          </a:p>
        </p:txBody>
      </p:sp>
    </p:spTree>
    <p:extLst>
      <p:ext uri="{BB962C8B-B14F-4D97-AF65-F5344CB8AC3E}">
        <p14:creationId xmlns:p14="http://schemas.microsoft.com/office/powerpoint/2010/main" val="2057550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38A03A-F822-45C4-B4D4-5DCCAEFA7C4B}" type="datetimeFigureOut">
              <a:rPr lang="en-US" smtClean="0"/>
              <a:t>5/26/2021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EA5312-0F01-4E46-B51C-33499DA8D099}" type="slidenum">
              <a:rPr lang="en-US" smtClean="0"/>
              <a:t>‹#›</a:t>
            </a:fld>
            <a:endParaRPr lang="en-US"/>
          </a:p>
        </p:txBody>
      </p:sp>
    </p:spTree>
    <p:extLst>
      <p:ext uri="{BB962C8B-B14F-4D97-AF65-F5344CB8AC3E}">
        <p14:creationId xmlns:p14="http://schemas.microsoft.com/office/powerpoint/2010/main" val="3814705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38A03A-F822-45C4-B4D4-5DCCAEFA7C4B}" type="datetimeFigureOut">
              <a:rPr lang="en-US" smtClean="0"/>
              <a:t>5/26/2021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EA5312-0F01-4E46-B51C-33499DA8D099}" type="slidenum">
              <a:rPr lang="en-US" smtClean="0"/>
              <a:t>‹#›</a:t>
            </a:fld>
            <a:endParaRPr lang="en-US"/>
          </a:p>
        </p:txBody>
      </p:sp>
    </p:spTree>
    <p:extLst>
      <p:ext uri="{BB962C8B-B14F-4D97-AF65-F5344CB8AC3E}">
        <p14:creationId xmlns:p14="http://schemas.microsoft.com/office/powerpoint/2010/main" val="647579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38A03A-F822-45C4-B4D4-5DCCAEFA7C4B}" type="datetimeFigureOut">
              <a:rPr lang="en-US" smtClean="0"/>
              <a:t>5/26/2021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A5312-0F01-4E46-B51C-33499DA8D099}" type="slidenum">
              <a:rPr lang="en-US" smtClean="0"/>
              <a:t>‹#›</a:t>
            </a:fld>
            <a:endParaRPr lang="en-US"/>
          </a:p>
        </p:txBody>
      </p:sp>
    </p:spTree>
    <p:extLst>
      <p:ext uri="{BB962C8B-B14F-4D97-AF65-F5344CB8AC3E}">
        <p14:creationId xmlns:p14="http://schemas.microsoft.com/office/powerpoint/2010/main" val="1165541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C38A03A-F822-45C4-B4D4-5DCCAEFA7C4B}" type="datetimeFigureOut">
              <a:rPr lang="en-US" smtClean="0"/>
              <a:t>5/26/2021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A5312-0F01-4E46-B51C-33499DA8D099}" type="slidenum">
              <a:rPr lang="en-US" smtClean="0"/>
              <a:t>‹#›</a:t>
            </a:fld>
            <a:endParaRPr lang="en-US"/>
          </a:p>
        </p:txBody>
      </p:sp>
    </p:spTree>
    <p:extLst>
      <p:ext uri="{BB962C8B-B14F-4D97-AF65-F5344CB8AC3E}">
        <p14:creationId xmlns:p14="http://schemas.microsoft.com/office/powerpoint/2010/main" val="1263119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38A03A-F822-45C4-B4D4-5DCCAEFA7C4B}" type="datetimeFigureOut">
              <a:rPr lang="en-US" smtClean="0"/>
              <a:t>5/26/2021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4EA5312-0F01-4E46-B51C-33499DA8D099}" type="slidenum">
              <a:rPr lang="en-US" smtClean="0"/>
              <a:t>‹#›</a:t>
            </a:fld>
            <a:endParaRPr lang="en-US"/>
          </a:p>
        </p:txBody>
      </p:sp>
    </p:spTree>
    <p:extLst>
      <p:ext uri="{BB962C8B-B14F-4D97-AF65-F5344CB8AC3E}">
        <p14:creationId xmlns:p14="http://schemas.microsoft.com/office/powerpoint/2010/main" val="22929206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6000" b="1" dirty="0"/>
              <a:t>Discourse Grammar</a:t>
            </a:r>
            <a:endParaRPr lang="en-US" sz="6000" dirty="0"/>
          </a:p>
        </p:txBody>
      </p:sp>
      <p:sp>
        <p:nvSpPr>
          <p:cNvPr id="3" name="Subtitle 2"/>
          <p:cNvSpPr>
            <a:spLocks noGrp="1"/>
          </p:cNvSpPr>
          <p:nvPr>
            <p:ph type="subTitle" idx="1"/>
          </p:nvPr>
        </p:nvSpPr>
        <p:spPr/>
        <p:txBody>
          <a:bodyPr>
            <a:normAutofit/>
          </a:bodyPr>
          <a:lstStyle/>
          <a:p>
            <a:pPr algn="l"/>
            <a:r>
              <a:rPr lang="en-US" sz="2000" dirty="0">
                <a:solidFill>
                  <a:schemeClr val="tx1"/>
                </a:solidFill>
              </a:rPr>
              <a:t>By: </a:t>
            </a:r>
            <a:r>
              <a:rPr lang="en-US" sz="2000" dirty="0" err="1">
                <a:solidFill>
                  <a:schemeClr val="tx1"/>
                </a:solidFill>
              </a:rPr>
              <a:t>Asmaa</a:t>
            </a:r>
            <a:r>
              <a:rPr lang="en-US" sz="2000" dirty="0">
                <a:solidFill>
                  <a:schemeClr val="tx1"/>
                </a:solidFill>
              </a:rPr>
              <a:t> </a:t>
            </a:r>
            <a:r>
              <a:rPr lang="en-US" sz="2000" dirty="0" err="1">
                <a:solidFill>
                  <a:schemeClr val="tx1"/>
                </a:solidFill>
              </a:rPr>
              <a:t>Muwafaq</a:t>
            </a:r>
            <a:r>
              <a:rPr lang="en-US" sz="2000" dirty="0">
                <a:solidFill>
                  <a:schemeClr val="tx1"/>
                </a:solidFill>
              </a:rPr>
              <a:t> Ahmed</a:t>
            </a:r>
          </a:p>
        </p:txBody>
      </p:sp>
    </p:spTree>
    <p:extLst>
      <p:ext uri="{BB962C8B-B14F-4D97-AF65-F5344CB8AC3E}">
        <p14:creationId xmlns:p14="http://schemas.microsoft.com/office/powerpoint/2010/main" val="3568472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3840"/>
            <a:ext cx="8596668" cy="1320800"/>
          </a:xfrm>
        </p:spPr>
        <p:txBody>
          <a:bodyPr/>
          <a:lstStyle/>
          <a:p>
            <a:r>
              <a:rPr lang="en-US" b="1" dirty="0"/>
              <a:t>Theme</a:t>
            </a:r>
            <a:br>
              <a:rPr lang="en-US" b="1" dirty="0"/>
            </a:br>
            <a:endParaRPr lang="en-US" dirty="0"/>
          </a:p>
        </p:txBody>
      </p:sp>
      <p:sp>
        <p:nvSpPr>
          <p:cNvPr id="3" name="Content Placeholder 2"/>
          <p:cNvSpPr>
            <a:spLocks noGrp="1"/>
          </p:cNvSpPr>
          <p:nvPr>
            <p:ph idx="1"/>
          </p:nvPr>
        </p:nvSpPr>
        <p:spPr>
          <a:xfrm>
            <a:off x="470070" y="1002349"/>
            <a:ext cx="8596668" cy="3880773"/>
          </a:xfrm>
        </p:spPr>
        <p:txBody>
          <a:bodyPr>
            <a:noAutofit/>
          </a:bodyPr>
          <a:lstStyle/>
          <a:p>
            <a:pPr algn="just">
              <a:buFont typeface="Wingdings" panose="05000000000000000000" pitchFamily="2" charset="2"/>
              <a:buChar char="§"/>
            </a:pPr>
            <a:r>
              <a:rPr lang="en-US" sz="2400" b="1" i="1" dirty="0"/>
              <a:t>Theme</a:t>
            </a:r>
            <a:r>
              <a:rPr lang="en-US" sz="2400" i="1" dirty="0"/>
              <a:t> </a:t>
            </a:r>
            <a:r>
              <a:rPr lang="en-US" sz="2400" dirty="0"/>
              <a:t>is ‘</a:t>
            </a:r>
            <a:r>
              <a:rPr lang="en-US" sz="2400" b="1" dirty="0">
                <a:solidFill>
                  <a:schemeClr val="tx1"/>
                </a:solidFill>
              </a:rPr>
              <a:t>the element which serves as the point of departure of the message</a:t>
            </a:r>
            <a:r>
              <a:rPr lang="en-US" sz="2400" dirty="0"/>
              <a:t>’ </a:t>
            </a:r>
          </a:p>
          <a:p>
            <a:pPr algn="just">
              <a:buFont typeface="Wingdings" panose="05000000000000000000" pitchFamily="2" charset="2"/>
              <a:buChar char="§"/>
            </a:pPr>
            <a:r>
              <a:rPr lang="en-US" sz="2400" dirty="0"/>
              <a:t>It also introduces ‘information prominence’ into the clause. </a:t>
            </a:r>
            <a:endParaRPr lang="en-US" dirty="0"/>
          </a:p>
          <a:p>
            <a:pPr algn="just">
              <a:buFont typeface="Wingdings" panose="05000000000000000000" pitchFamily="2" charset="2"/>
              <a:buChar char="§"/>
            </a:pPr>
            <a:r>
              <a:rPr lang="en-US" sz="2400" dirty="0"/>
              <a:t>In below example, ‘Genre’ is the theme and the rest of the sentence is its rheme.</a:t>
            </a:r>
          </a:p>
          <a:p>
            <a:pPr algn="just">
              <a:buFont typeface="Wingdings" panose="05000000000000000000" pitchFamily="2" charset="2"/>
              <a:buChar char="§"/>
            </a:pPr>
            <a:r>
              <a:rPr lang="en-US" sz="2400" dirty="0"/>
              <a:t>The theme in this sentence is a </a:t>
            </a:r>
            <a:r>
              <a:rPr lang="en-US" sz="2400" b="1" dirty="0">
                <a:solidFill>
                  <a:srgbClr val="C00000"/>
                </a:solidFill>
              </a:rPr>
              <a:t>topical theme </a:t>
            </a:r>
            <a:r>
              <a:rPr lang="en-US" sz="2400" dirty="0"/>
              <a:t>.</a:t>
            </a:r>
          </a:p>
        </p:txBody>
      </p:sp>
      <p:graphicFrame>
        <p:nvGraphicFramePr>
          <p:cNvPr id="4" name="Table 3"/>
          <p:cNvGraphicFramePr>
            <a:graphicFrameLocks noGrp="1"/>
          </p:cNvGraphicFramePr>
          <p:nvPr>
            <p:extLst>
              <p:ext uri="{D42A27DB-BD31-4B8C-83A1-F6EECF244321}">
                <p14:modId xmlns:p14="http://schemas.microsoft.com/office/powerpoint/2010/main" val="1901740313"/>
              </p:ext>
            </p:extLst>
          </p:nvPr>
        </p:nvGraphicFramePr>
        <p:xfrm>
          <a:off x="677334" y="4379562"/>
          <a:ext cx="8929962" cy="1898472"/>
        </p:xfrm>
        <a:graphic>
          <a:graphicData uri="http://schemas.openxmlformats.org/drawingml/2006/table">
            <a:tbl>
              <a:tblPr firstRow="1" bandRow="1">
                <a:tableStyleId>{5C22544A-7EE6-4342-B048-85BDC9FD1C3A}</a:tableStyleId>
              </a:tblPr>
              <a:tblGrid>
                <a:gridCol w="1864899">
                  <a:extLst>
                    <a:ext uri="{9D8B030D-6E8A-4147-A177-3AD203B41FA5}">
                      <a16:colId xmlns:a16="http://schemas.microsoft.com/office/drawing/2014/main" val="3536355294"/>
                    </a:ext>
                  </a:extLst>
                </a:gridCol>
                <a:gridCol w="7065063">
                  <a:extLst>
                    <a:ext uri="{9D8B030D-6E8A-4147-A177-3AD203B41FA5}">
                      <a16:colId xmlns:a16="http://schemas.microsoft.com/office/drawing/2014/main" val="1809381558"/>
                    </a:ext>
                  </a:extLst>
                </a:gridCol>
              </a:tblGrid>
              <a:tr h="892632">
                <a:tc>
                  <a:txBody>
                    <a:bodyPr/>
                    <a:lstStyle/>
                    <a:p>
                      <a:r>
                        <a:rPr lang="en-US" sz="2000" dirty="0">
                          <a:solidFill>
                            <a:schemeClr val="tx1"/>
                          </a:solidFill>
                        </a:rPr>
                        <a:t>Theme</a:t>
                      </a:r>
                    </a:p>
                  </a:txBody>
                  <a:tcPr>
                    <a:solidFill>
                      <a:schemeClr val="accent1">
                        <a:lumMod val="20000"/>
                        <a:lumOff val="80000"/>
                      </a:schemeClr>
                    </a:solidFill>
                  </a:tcPr>
                </a:tc>
                <a:tc>
                  <a:txBody>
                    <a:bodyPr/>
                    <a:lstStyle/>
                    <a:p>
                      <a:r>
                        <a:rPr lang="en-US" sz="2000" b="1" i="0" u="none" strike="noStrike" kern="1200" baseline="0" dirty="0">
                          <a:solidFill>
                            <a:schemeClr val="tx1"/>
                          </a:solidFill>
                          <a:latin typeface="+mn-lt"/>
                          <a:ea typeface="+mn-ea"/>
                          <a:cs typeface="+mn-cs"/>
                        </a:rPr>
                        <a:t>Rheme</a:t>
                      </a:r>
                      <a:endParaRPr lang="en-US" sz="2000"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val="1497375750"/>
                  </a:ext>
                </a:extLst>
              </a:tr>
              <a:tr h="892632">
                <a:tc>
                  <a:txBody>
                    <a:bodyPr/>
                    <a:lstStyle/>
                    <a:p>
                      <a:r>
                        <a:rPr lang="en-US" sz="2000" b="0" i="0" u="none" strike="noStrike" kern="1200" baseline="0" dirty="0">
                          <a:solidFill>
                            <a:schemeClr val="dk1"/>
                          </a:solidFill>
                          <a:latin typeface="+mn-lt"/>
                          <a:ea typeface="+mn-ea"/>
                          <a:cs typeface="+mn-cs"/>
                        </a:rPr>
                        <a:t>Genre</a:t>
                      </a:r>
                      <a:endParaRPr lang="en-US" sz="2000" dirty="0"/>
                    </a:p>
                  </a:txBody>
                  <a:tcPr/>
                </a:tc>
                <a:tc>
                  <a:txBody>
                    <a:bodyPr/>
                    <a:lstStyle/>
                    <a:p>
                      <a:r>
                        <a:rPr lang="en-US" sz="2000" b="0" i="0" u="none" strike="noStrike" kern="1200" baseline="0" dirty="0">
                          <a:solidFill>
                            <a:schemeClr val="dk1"/>
                          </a:solidFill>
                          <a:latin typeface="+mn-lt"/>
                          <a:ea typeface="+mn-ea"/>
                          <a:cs typeface="+mn-cs"/>
                        </a:rPr>
                        <a:t>is a term in widespread use to indicate an approach to communication which emphasizes social function and purpose.</a:t>
                      </a:r>
                      <a:endParaRPr lang="en-US" sz="2000" dirty="0"/>
                    </a:p>
                  </a:txBody>
                  <a:tcPr/>
                </a:tc>
                <a:extLst>
                  <a:ext uri="{0D108BD9-81ED-4DB2-BD59-A6C34878D82A}">
                    <a16:rowId xmlns:a16="http://schemas.microsoft.com/office/drawing/2014/main" val="2331124065"/>
                  </a:ext>
                </a:extLst>
              </a:tr>
            </a:tbl>
          </a:graphicData>
        </a:graphic>
      </p:graphicFrame>
    </p:spTree>
    <p:extLst>
      <p:ext uri="{BB962C8B-B14F-4D97-AF65-F5344CB8AC3E}">
        <p14:creationId xmlns:p14="http://schemas.microsoft.com/office/powerpoint/2010/main" val="3899507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27270345"/>
              </p:ext>
            </p:extLst>
          </p:nvPr>
        </p:nvGraphicFramePr>
        <p:xfrm>
          <a:off x="531030" y="945953"/>
          <a:ext cx="9051352" cy="4777524"/>
        </p:xfrm>
        <a:graphic>
          <a:graphicData uri="http://schemas.openxmlformats.org/drawingml/2006/table">
            <a:tbl>
              <a:tblPr firstRow="1" bandRow="1">
                <a:tableStyleId>{5C22544A-7EE6-4342-B048-85BDC9FD1C3A}</a:tableStyleId>
              </a:tblPr>
              <a:tblGrid>
                <a:gridCol w="1577657">
                  <a:extLst>
                    <a:ext uri="{9D8B030D-6E8A-4147-A177-3AD203B41FA5}">
                      <a16:colId xmlns:a16="http://schemas.microsoft.com/office/drawing/2014/main" val="944153212"/>
                    </a:ext>
                  </a:extLst>
                </a:gridCol>
                <a:gridCol w="914400">
                  <a:extLst>
                    <a:ext uri="{9D8B030D-6E8A-4147-A177-3AD203B41FA5}">
                      <a16:colId xmlns:a16="http://schemas.microsoft.com/office/drawing/2014/main" val="110002471"/>
                    </a:ext>
                  </a:extLst>
                </a:gridCol>
                <a:gridCol w="1170432">
                  <a:extLst>
                    <a:ext uri="{9D8B030D-6E8A-4147-A177-3AD203B41FA5}">
                      <a16:colId xmlns:a16="http://schemas.microsoft.com/office/drawing/2014/main" val="1120127414"/>
                    </a:ext>
                  </a:extLst>
                </a:gridCol>
                <a:gridCol w="5388863">
                  <a:extLst>
                    <a:ext uri="{9D8B030D-6E8A-4147-A177-3AD203B41FA5}">
                      <a16:colId xmlns:a16="http://schemas.microsoft.com/office/drawing/2014/main" val="436009670"/>
                    </a:ext>
                  </a:extLst>
                </a:gridCol>
              </a:tblGrid>
              <a:tr h="845604">
                <a:tc>
                  <a:txBody>
                    <a:bodyPr/>
                    <a:lstStyle/>
                    <a:p>
                      <a:r>
                        <a:rPr lang="en-US" sz="1800" b="1" i="0" u="none" strike="noStrike" kern="1200" baseline="0" dirty="0">
                          <a:solidFill>
                            <a:schemeClr val="lt1"/>
                          </a:solidFill>
                          <a:latin typeface="+mn-lt"/>
                          <a:ea typeface="+mn-ea"/>
                          <a:cs typeface="+mn-cs"/>
                        </a:rPr>
                        <a:t>Topical theme</a:t>
                      </a:r>
                      <a:endParaRPr lang="en-US" dirty="0"/>
                    </a:p>
                  </a:txBody>
                  <a:tcPr/>
                </a:tc>
                <a:tc>
                  <a:txBody>
                    <a:bodyPr/>
                    <a:lstStyle/>
                    <a:p>
                      <a:r>
                        <a:rPr lang="en-US" sz="1800" b="1" i="0" u="none" strike="noStrike" kern="1200" baseline="0" dirty="0">
                          <a:solidFill>
                            <a:schemeClr val="lt1"/>
                          </a:solidFill>
                          <a:latin typeface="+mn-lt"/>
                          <a:ea typeface="+mn-ea"/>
                          <a:cs typeface="+mn-cs"/>
                        </a:rPr>
                        <a:t>Textual theme</a:t>
                      </a:r>
                      <a:endParaRPr lang="en-US" dirty="0"/>
                    </a:p>
                  </a:txBody>
                  <a:tcPr/>
                </a:tc>
                <a:tc>
                  <a:txBody>
                    <a:bodyPr/>
                    <a:lstStyle/>
                    <a:p>
                      <a:r>
                        <a:rPr lang="en-US" sz="1800" b="1" i="0" u="none" strike="noStrike" kern="1200" baseline="0" dirty="0">
                          <a:solidFill>
                            <a:schemeClr val="lt1"/>
                          </a:solidFill>
                          <a:latin typeface="+mn-lt"/>
                          <a:ea typeface="+mn-ea"/>
                          <a:cs typeface="+mn-cs"/>
                        </a:rPr>
                        <a:t>Topical theme</a:t>
                      </a:r>
                      <a:endParaRPr lang="en-US" dirty="0"/>
                    </a:p>
                  </a:txBody>
                  <a:tcPr/>
                </a:tc>
                <a:tc>
                  <a:txBody>
                    <a:bodyPr/>
                    <a:lstStyle/>
                    <a:p>
                      <a:r>
                        <a:rPr lang="en-US" sz="1800" b="1" i="0" u="none" strike="noStrike" kern="1200" baseline="0" dirty="0">
                          <a:solidFill>
                            <a:schemeClr val="lt1"/>
                          </a:solidFill>
                          <a:latin typeface="+mn-lt"/>
                          <a:ea typeface="+mn-ea"/>
                          <a:cs typeface="+mn-cs"/>
                        </a:rPr>
                        <a:t>Rheme</a:t>
                      </a:r>
                      <a:endParaRPr lang="en-US" dirty="0"/>
                    </a:p>
                  </a:txBody>
                  <a:tcPr/>
                </a:tc>
                <a:extLst>
                  <a:ext uri="{0D108BD9-81ED-4DB2-BD59-A6C34878D82A}">
                    <a16:rowId xmlns:a16="http://schemas.microsoft.com/office/drawing/2014/main" val="2532479824"/>
                  </a:ext>
                </a:extLst>
              </a:tr>
              <a:tr h="845604">
                <a:tc>
                  <a:txBody>
                    <a:bodyPr/>
                    <a:lstStyle/>
                    <a:p>
                      <a:r>
                        <a:rPr lang="en-US" sz="1800" b="0" i="0" u="none" strike="noStrike" kern="1200" baseline="0" dirty="0">
                          <a:solidFill>
                            <a:schemeClr val="dk1"/>
                          </a:solidFill>
                          <a:latin typeface="+mn-lt"/>
                          <a:ea typeface="+mn-ea"/>
                          <a:cs typeface="+mn-cs"/>
                        </a:rPr>
                        <a:t>Genre</a:t>
                      </a:r>
                      <a:endParaRPr lang="en-US" dirty="0"/>
                    </a:p>
                  </a:txBody>
                  <a:tcPr/>
                </a:tc>
                <a:tc>
                  <a:txBody>
                    <a:bodyPr/>
                    <a:lstStyle/>
                    <a:p>
                      <a:endParaRPr lang="en-US"/>
                    </a:p>
                  </a:txBody>
                  <a:tcPr/>
                </a:tc>
                <a:tc>
                  <a:txBody>
                    <a:bodyPr/>
                    <a:lstStyle/>
                    <a:p>
                      <a:endParaRPr lang="en-US"/>
                    </a:p>
                  </a:txBody>
                  <a:tcPr/>
                </a:tc>
                <a:tc>
                  <a:txBody>
                    <a:bodyPr/>
                    <a:lstStyle/>
                    <a:p>
                      <a:r>
                        <a:rPr lang="en-US" sz="1800" b="0" i="0" u="none" strike="noStrike" kern="1200" baseline="0" dirty="0">
                          <a:solidFill>
                            <a:schemeClr val="dk1"/>
                          </a:solidFill>
                          <a:latin typeface="+mn-lt"/>
                          <a:ea typeface="+mn-ea"/>
                          <a:cs typeface="+mn-cs"/>
                        </a:rPr>
                        <a:t>is a term in widespread use to indicate an approach to</a:t>
                      </a:r>
                    </a:p>
                    <a:p>
                      <a:r>
                        <a:rPr lang="en-US" sz="1800" b="0" i="0" u="none" strike="noStrike" kern="1200" baseline="0" dirty="0">
                          <a:solidFill>
                            <a:schemeClr val="dk1"/>
                          </a:solidFill>
                          <a:latin typeface="+mn-lt"/>
                          <a:ea typeface="+mn-ea"/>
                          <a:cs typeface="+mn-cs"/>
                        </a:rPr>
                        <a:t>communication which emphasizes social function and purpose.</a:t>
                      </a:r>
                      <a:endParaRPr lang="en-US" dirty="0"/>
                    </a:p>
                  </a:txBody>
                  <a:tcPr/>
                </a:tc>
                <a:extLst>
                  <a:ext uri="{0D108BD9-81ED-4DB2-BD59-A6C34878D82A}">
                    <a16:rowId xmlns:a16="http://schemas.microsoft.com/office/drawing/2014/main" val="2161293309"/>
                  </a:ext>
                </a:extLst>
              </a:tr>
              <a:tr h="845604">
                <a:tc>
                  <a:txBody>
                    <a:bodyPr/>
                    <a:lstStyle/>
                    <a:p>
                      <a:r>
                        <a:rPr lang="en-US" sz="1800" b="0" i="0" u="none" strike="noStrike" kern="1200" baseline="0" dirty="0">
                          <a:solidFill>
                            <a:schemeClr val="dk1"/>
                          </a:solidFill>
                          <a:latin typeface="+mn-lt"/>
                          <a:ea typeface="+mn-ea"/>
                          <a:cs typeface="+mn-cs"/>
                        </a:rPr>
                        <a:t>Significant debate</a:t>
                      </a:r>
                      <a:endParaRPr lang="en-US" dirty="0"/>
                    </a:p>
                  </a:txBody>
                  <a:tcPr/>
                </a:tc>
                <a:tc>
                  <a:txBody>
                    <a:bodyPr/>
                    <a:lstStyle/>
                    <a:p>
                      <a:endParaRPr lang="en-US"/>
                    </a:p>
                  </a:txBody>
                  <a:tcPr/>
                </a:tc>
                <a:tc>
                  <a:txBody>
                    <a:bodyPr/>
                    <a:lstStyle/>
                    <a:p>
                      <a:endParaRPr lang="en-US"/>
                    </a:p>
                  </a:txBody>
                  <a:tcPr/>
                </a:tc>
                <a:tc>
                  <a:txBody>
                    <a:bodyPr/>
                    <a:lstStyle/>
                    <a:p>
                      <a:r>
                        <a:rPr lang="en-US" sz="1800" b="0" i="0" u="none" strike="noStrike" kern="1200" baseline="0" dirty="0">
                          <a:solidFill>
                            <a:schemeClr val="dk1"/>
                          </a:solidFill>
                          <a:latin typeface="+mn-lt"/>
                          <a:ea typeface="+mn-ea"/>
                          <a:cs typeface="+mn-cs"/>
                        </a:rPr>
                        <a:t>surrounds the definition of genre, particularly the extent to which it refers to texts or activities in which texts are embedded.</a:t>
                      </a:r>
                      <a:endParaRPr lang="en-US" dirty="0"/>
                    </a:p>
                  </a:txBody>
                  <a:tcPr/>
                </a:tc>
                <a:extLst>
                  <a:ext uri="{0D108BD9-81ED-4DB2-BD59-A6C34878D82A}">
                    <a16:rowId xmlns:a16="http://schemas.microsoft.com/office/drawing/2014/main" val="336366344"/>
                  </a:ext>
                </a:extLst>
              </a:tr>
              <a:tr h="845604">
                <a:tc>
                  <a:txBody>
                    <a:bodyPr/>
                    <a:lstStyle/>
                    <a:p>
                      <a:r>
                        <a:rPr lang="en-US" sz="1800" b="0" i="0" u="none" strike="noStrike" kern="1200" baseline="0" dirty="0">
                          <a:solidFill>
                            <a:schemeClr val="dk1"/>
                          </a:solidFill>
                          <a:latin typeface="+mn-lt"/>
                          <a:ea typeface="+mn-ea"/>
                          <a:cs typeface="+mn-cs"/>
                        </a:rPr>
                        <a:t>It</a:t>
                      </a:r>
                      <a:endParaRPr lang="en-US" dirty="0"/>
                    </a:p>
                  </a:txBody>
                  <a:tcPr/>
                </a:tc>
                <a:tc>
                  <a:txBody>
                    <a:bodyPr/>
                    <a:lstStyle/>
                    <a:p>
                      <a:endParaRPr lang="en-US"/>
                    </a:p>
                  </a:txBody>
                  <a:tcPr/>
                </a:tc>
                <a:tc>
                  <a:txBody>
                    <a:bodyPr/>
                    <a:lstStyle/>
                    <a:p>
                      <a:endParaRPr lang="en-US" dirty="0"/>
                    </a:p>
                  </a:txBody>
                  <a:tcPr/>
                </a:tc>
                <a:tc>
                  <a:txBody>
                    <a:bodyPr/>
                    <a:lstStyle/>
                    <a:p>
                      <a:r>
                        <a:rPr lang="en-US" sz="1800" b="0" i="0" u="none" strike="noStrike" kern="1200" baseline="0" dirty="0">
                          <a:solidFill>
                            <a:schemeClr val="dk1"/>
                          </a:solidFill>
                          <a:latin typeface="+mn-lt"/>
                          <a:ea typeface="+mn-ea"/>
                          <a:cs typeface="+mn-cs"/>
                        </a:rPr>
                        <a:t>is often vaguely defined</a:t>
                      </a:r>
                      <a:endParaRPr lang="en-US" dirty="0"/>
                    </a:p>
                  </a:txBody>
                  <a:tcPr/>
                </a:tc>
                <a:extLst>
                  <a:ext uri="{0D108BD9-81ED-4DB2-BD59-A6C34878D82A}">
                    <a16:rowId xmlns:a16="http://schemas.microsoft.com/office/drawing/2014/main" val="796202538"/>
                  </a:ext>
                </a:extLst>
              </a:tr>
              <a:tr h="845604">
                <a:tc>
                  <a:txBody>
                    <a:bodyPr/>
                    <a:lstStyle/>
                    <a:p>
                      <a:endParaRPr lang="en-US" dirty="0"/>
                    </a:p>
                  </a:txBody>
                  <a:tcPr/>
                </a:tc>
                <a:tc>
                  <a:txBody>
                    <a:bodyPr/>
                    <a:lstStyle/>
                    <a:p>
                      <a:r>
                        <a:rPr lang="en-US" sz="1800" b="0" i="0" u="none" strike="noStrike" kern="1200" baseline="0" dirty="0">
                          <a:solidFill>
                            <a:schemeClr val="dk1"/>
                          </a:solidFill>
                          <a:latin typeface="+mn-lt"/>
                          <a:ea typeface="+mn-ea"/>
                          <a:cs typeface="+mn-cs"/>
                        </a:rPr>
                        <a:t>but</a:t>
                      </a:r>
                      <a:endParaRPr lang="en-US" dirty="0"/>
                    </a:p>
                  </a:txBody>
                  <a:tcPr/>
                </a:tc>
                <a:tc>
                  <a:txBody>
                    <a:bodyPr/>
                    <a:lstStyle/>
                    <a:p>
                      <a:r>
                        <a:rPr lang="en-US" sz="1800" b="0" i="0" u="none" strike="noStrike" kern="1200" baseline="0" dirty="0">
                          <a:solidFill>
                            <a:schemeClr val="dk1"/>
                          </a:solidFill>
                          <a:latin typeface="+mn-lt"/>
                          <a:ea typeface="+mn-ea"/>
                          <a:cs typeface="+mn-cs"/>
                        </a:rPr>
                        <a:t>Several uses of</a:t>
                      </a:r>
                    </a:p>
                    <a:p>
                      <a:r>
                        <a:rPr lang="en-US" sz="1800" b="0" i="0" u="none" strike="noStrike" kern="1200" baseline="0" dirty="0">
                          <a:solidFill>
                            <a:schemeClr val="dk1"/>
                          </a:solidFill>
                          <a:latin typeface="+mn-lt"/>
                          <a:ea typeface="+mn-ea"/>
                          <a:cs typeface="+mn-cs"/>
                        </a:rPr>
                        <a:t>the term</a:t>
                      </a:r>
                      <a:endParaRPr lang="en-US" dirty="0"/>
                    </a:p>
                  </a:txBody>
                  <a:tcPr/>
                </a:tc>
                <a:tc>
                  <a:txBody>
                    <a:bodyPr/>
                    <a:lstStyle/>
                    <a:p>
                      <a:r>
                        <a:rPr lang="en-US" sz="1800" b="0" i="0" u="none" strike="noStrike" kern="1200" baseline="0" dirty="0">
                          <a:solidFill>
                            <a:schemeClr val="dk1"/>
                          </a:solidFill>
                          <a:latin typeface="+mn-lt"/>
                          <a:ea typeface="+mn-ea"/>
                          <a:cs typeface="+mn-cs"/>
                        </a:rPr>
                        <a:t>can be identified which are illustrated in different types of genre</a:t>
                      </a:r>
                    </a:p>
                    <a:p>
                      <a:r>
                        <a:rPr lang="en-US" sz="1800" b="0" i="0" u="none" strike="noStrike" kern="1200" baseline="0" dirty="0">
                          <a:solidFill>
                            <a:schemeClr val="dk1"/>
                          </a:solidFill>
                          <a:latin typeface="+mn-lt"/>
                          <a:ea typeface="+mn-ea"/>
                          <a:cs typeface="+mn-cs"/>
                        </a:rPr>
                        <a:t>analysis.</a:t>
                      </a:r>
                      <a:endParaRPr lang="en-US" dirty="0"/>
                    </a:p>
                  </a:txBody>
                  <a:tcPr/>
                </a:tc>
                <a:extLst>
                  <a:ext uri="{0D108BD9-81ED-4DB2-BD59-A6C34878D82A}">
                    <a16:rowId xmlns:a16="http://schemas.microsoft.com/office/drawing/2014/main" val="887353681"/>
                  </a:ext>
                </a:extLst>
              </a:tr>
            </a:tbl>
          </a:graphicData>
        </a:graphic>
      </p:graphicFrame>
      <p:sp>
        <p:nvSpPr>
          <p:cNvPr id="5" name="Rectangle 4"/>
          <p:cNvSpPr/>
          <p:nvPr/>
        </p:nvSpPr>
        <p:spPr>
          <a:xfrm>
            <a:off x="531030" y="5564231"/>
            <a:ext cx="9051352" cy="1015663"/>
          </a:xfrm>
          <a:prstGeom prst="rect">
            <a:avLst/>
          </a:prstGeom>
        </p:spPr>
        <p:txBody>
          <a:bodyPr wrap="square">
            <a:spAutoFit/>
          </a:bodyPr>
          <a:lstStyle/>
          <a:p>
            <a:endParaRPr lang="en-US" sz="2000" dirty="0"/>
          </a:p>
          <a:p>
            <a:r>
              <a:rPr lang="en-US" sz="2000" dirty="0"/>
              <a:t>Above, an example of a textual theme can be seen in the final, where ‘but’ joins two clauses together. The rest of the themes are topical themes.</a:t>
            </a:r>
          </a:p>
        </p:txBody>
      </p:sp>
      <p:sp>
        <p:nvSpPr>
          <p:cNvPr id="6" name="TextBox 5"/>
          <p:cNvSpPr txBox="1"/>
          <p:nvPr/>
        </p:nvSpPr>
        <p:spPr>
          <a:xfrm>
            <a:off x="531030" y="329184"/>
            <a:ext cx="3967818" cy="523220"/>
          </a:xfrm>
          <a:prstGeom prst="rect">
            <a:avLst/>
          </a:prstGeom>
          <a:noFill/>
        </p:spPr>
        <p:txBody>
          <a:bodyPr wrap="square" rtlCol="0">
            <a:spAutoFit/>
          </a:bodyPr>
          <a:lstStyle/>
          <a:p>
            <a:r>
              <a:rPr lang="en-US" sz="2800" dirty="0">
                <a:solidFill>
                  <a:schemeClr val="accent1">
                    <a:lumMod val="75000"/>
                  </a:schemeClr>
                </a:solidFill>
              </a:rPr>
              <a:t>2- Textual Theme</a:t>
            </a:r>
          </a:p>
        </p:txBody>
      </p:sp>
    </p:spTree>
    <p:extLst>
      <p:ext uri="{BB962C8B-B14F-4D97-AF65-F5344CB8AC3E}">
        <p14:creationId xmlns:p14="http://schemas.microsoft.com/office/powerpoint/2010/main" val="4070309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798" y="268224"/>
            <a:ext cx="8596668" cy="1320800"/>
          </a:xfrm>
        </p:spPr>
        <p:txBody>
          <a:bodyPr/>
          <a:lstStyle/>
          <a:p>
            <a:r>
              <a:rPr lang="en-US" dirty="0"/>
              <a:t>3-</a:t>
            </a:r>
            <a:r>
              <a:rPr lang="en-US" b="1" dirty="0"/>
              <a:t>Interpersonal Theme</a:t>
            </a:r>
            <a:endParaRPr lang="en-US" dirty="0"/>
          </a:p>
        </p:txBody>
      </p:sp>
      <p:sp>
        <p:nvSpPr>
          <p:cNvPr id="3" name="Content Placeholder 2"/>
          <p:cNvSpPr>
            <a:spLocks noGrp="1"/>
          </p:cNvSpPr>
          <p:nvPr>
            <p:ph idx="1"/>
          </p:nvPr>
        </p:nvSpPr>
        <p:spPr>
          <a:xfrm>
            <a:off x="262806" y="1402081"/>
            <a:ext cx="9515178" cy="4663666"/>
          </a:xfrm>
        </p:spPr>
        <p:txBody>
          <a:bodyPr/>
          <a:lstStyle/>
          <a:p>
            <a:pPr algn="just">
              <a:spcBef>
                <a:spcPts val="0"/>
              </a:spcBef>
            </a:pPr>
            <a:r>
              <a:rPr lang="en-US" sz="2000" b="1" i="1" dirty="0"/>
              <a:t>Interpersonal theme </a:t>
            </a:r>
            <a:r>
              <a:rPr lang="en-US" sz="2000" dirty="0"/>
              <a:t>refers to an item that comes before the rheme which indicates the relationship between participants in the text, or the position or point of view that is being taken in the clause. </a:t>
            </a:r>
          </a:p>
          <a:p>
            <a:pPr algn="just">
              <a:spcBef>
                <a:spcPts val="0"/>
              </a:spcBef>
            </a:pPr>
            <a:endParaRPr lang="en-US" sz="2000" dirty="0"/>
          </a:p>
          <a:p>
            <a:pPr algn="just">
              <a:spcBef>
                <a:spcPts val="0"/>
              </a:spcBef>
            </a:pPr>
            <a:r>
              <a:rPr lang="en-US" sz="2000" dirty="0"/>
              <a:t>Below is an example of a textual theme, an interpersonal theme and a topical theme. Here the interpersonal theme expresses uncertainty about the proposition that follows: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32213912"/>
              </p:ext>
            </p:extLst>
          </p:nvPr>
        </p:nvGraphicFramePr>
        <p:xfrm>
          <a:off x="829011" y="4023698"/>
          <a:ext cx="8802668" cy="1639824"/>
        </p:xfrm>
        <a:graphic>
          <a:graphicData uri="http://schemas.openxmlformats.org/drawingml/2006/table">
            <a:tbl>
              <a:tblPr firstRow="1" bandRow="1">
                <a:tableStyleId>{5C22544A-7EE6-4342-B048-85BDC9FD1C3A}</a:tableStyleId>
              </a:tblPr>
              <a:tblGrid>
                <a:gridCol w="2200667">
                  <a:extLst>
                    <a:ext uri="{9D8B030D-6E8A-4147-A177-3AD203B41FA5}">
                      <a16:colId xmlns:a16="http://schemas.microsoft.com/office/drawing/2014/main" val="44168428"/>
                    </a:ext>
                  </a:extLst>
                </a:gridCol>
                <a:gridCol w="2200667">
                  <a:extLst>
                    <a:ext uri="{9D8B030D-6E8A-4147-A177-3AD203B41FA5}">
                      <a16:colId xmlns:a16="http://schemas.microsoft.com/office/drawing/2014/main" val="1547900014"/>
                    </a:ext>
                  </a:extLst>
                </a:gridCol>
                <a:gridCol w="2200667">
                  <a:extLst>
                    <a:ext uri="{9D8B030D-6E8A-4147-A177-3AD203B41FA5}">
                      <a16:colId xmlns:a16="http://schemas.microsoft.com/office/drawing/2014/main" val="724387832"/>
                    </a:ext>
                  </a:extLst>
                </a:gridCol>
                <a:gridCol w="2200667">
                  <a:extLst>
                    <a:ext uri="{9D8B030D-6E8A-4147-A177-3AD203B41FA5}">
                      <a16:colId xmlns:a16="http://schemas.microsoft.com/office/drawing/2014/main" val="2385171451"/>
                    </a:ext>
                  </a:extLst>
                </a:gridCol>
              </a:tblGrid>
              <a:tr h="725424">
                <a:tc>
                  <a:txBody>
                    <a:bodyPr/>
                    <a:lstStyle/>
                    <a:p>
                      <a:r>
                        <a:rPr lang="en-US" sz="1800" b="1" i="0" u="none" strike="noStrike" kern="1200" baseline="0" dirty="0">
                          <a:solidFill>
                            <a:schemeClr val="lt1"/>
                          </a:solidFill>
                          <a:latin typeface="+mn-lt"/>
                          <a:ea typeface="+mn-ea"/>
                          <a:cs typeface="+mn-cs"/>
                        </a:rPr>
                        <a:t>Textual theme</a:t>
                      </a:r>
                      <a:endParaRPr lang="en-US" dirty="0"/>
                    </a:p>
                  </a:txBody>
                  <a:tcPr/>
                </a:tc>
                <a:tc>
                  <a:txBody>
                    <a:bodyPr/>
                    <a:lstStyle/>
                    <a:p>
                      <a:r>
                        <a:rPr lang="en-US" sz="1800" b="1" i="0" u="none" strike="noStrike" kern="1200" baseline="0" dirty="0">
                          <a:solidFill>
                            <a:schemeClr val="lt1"/>
                          </a:solidFill>
                          <a:latin typeface="+mn-lt"/>
                          <a:ea typeface="+mn-ea"/>
                          <a:cs typeface="+mn-cs"/>
                        </a:rPr>
                        <a:t>Interpersonal theme</a:t>
                      </a:r>
                      <a:endParaRPr lang="en-US" dirty="0"/>
                    </a:p>
                  </a:txBody>
                  <a:tcPr/>
                </a:tc>
                <a:tc>
                  <a:txBody>
                    <a:bodyPr/>
                    <a:lstStyle/>
                    <a:p>
                      <a:r>
                        <a:rPr lang="en-US" sz="1800" b="1" i="0" u="none" strike="noStrike" kern="1200" baseline="0" dirty="0">
                          <a:solidFill>
                            <a:schemeClr val="lt1"/>
                          </a:solidFill>
                          <a:latin typeface="+mn-lt"/>
                          <a:ea typeface="+mn-ea"/>
                          <a:cs typeface="+mn-cs"/>
                        </a:rPr>
                        <a:t>Topical theme</a:t>
                      </a:r>
                      <a:endParaRPr lang="en-US" dirty="0"/>
                    </a:p>
                  </a:txBody>
                  <a:tcPr/>
                </a:tc>
                <a:tc>
                  <a:txBody>
                    <a:bodyPr/>
                    <a:lstStyle/>
                    <a:p>
                      <a:r>
                        <a:rPr lang="en-US" sz="1800" b="1" i="0" u="none" strike="noStrike" kern="1200" baseline="0" dirty="0">
                          <a:solidFill>
                            <a:schemeClr val="lt1"/>
                          </a:solidFill>
                          <a:latin typeface="+mn-lt"/>
                          <a:ea typeface="+mn-ea"/>
                          <a:cs typeface="+mn-cs"/>
                        </a:rPr>
                        <a:t>Rheme</a:t>
                      </a:r>
                      <a:endParaRPr lang="en-US" dirty="0"/>
                    </a:p>
                  </a:txBody>
                  <a:tcPr/>
                </a:tc>
                <a:extLst>
                  <a:ext uri="{0D108BD9-81ED-4DB2-BD59-A6C34878D82A}">
                    <a16:rowId xmlns:a16="http://schemas.microsoft.com/office/drawing/2014/main" val="232788829"/>
                  </a:ext>
                </a:extLst>
              </a:tr>
              <a:tr h="420286">
                <a:tc>
                  <a:txBody>
                    <a:bodyPr/>
                    <a:lstStyle/>
                    <a:p>
                      <a:r>
                        <a:rPr lang="en-US" sz="1800" b="0" i="0" u="none" strike="noStrike" kern="1200" baseline="0" dirty="0">
                          <a:solidFill>
                            <a:schemeClr val="dk1"/>
                          </a:solidFill>
                          <a:latin typeface="+mn-lt"/>
                          <a:ea typeface="+mn-ea"/>
                          <a:cs typeface="+mn-cs"/>
                        </a:rPr>
                        <a:t>However …</a:t>
                      </a:r>
                      <a:endParaRPr lang="en-US" dirty="0"/>
                    </a:p>
                  </a:txBody>
                  <a:tcPr/>
                </a:tc>
                <a:tc>
                  <a:txBody>
                    <a:bodyPr/>
                    <a:lstStyle/>
                    <a:p>
                      <a:r>
                        <a:rPr lang="en-US" sz="1800" b="0" i="0" u="none" strike="noStrike" kern="1200" baseline="0" dirty="0">
                          <a:solidFill>
                            <a:schemeClr val="dk1"/>
                          </a:solidFill>
                          <a:latin typeface="+mn-lt"/>
                          <a:ea typeface="+mn-ea"/>
                          <a:cs typeface="+mn-cs"/>
                        </a:rPr>
                        <a:t>it seems unlikely that</a:t>
                      </a:r>
                      <a:endParaRPr lang="en-US" dirty="0"/>
                    </a:p>
                  </a:txBody>
                  <a:tcPr/>
                </a:tc>
                <a:tc>
                  <a:txBody>
                    <a:bodyPr/>
                    <a:lstStyle/>
                    <a:p>
                      <a:r>
                        <a:rPr lang="en-US" sz="1800" b="0" i="0" u="none" strike="noStrike" kern="1200" baseline="0" dirty="0">
                          <a:solidFill>
                            <a:schemeClr val="dk1"/>
                          </a:solidFill>
                          <a:latin typeface="+mn-lt"/>
                          <a:ea typeface="+mn-ea"/>
                          <a:cs typeface="+mn-cs"/>
                        </a:rPr>
                        <a:t>Descartes</a:t>
                      </a:r>
                      <a:endParaRPr lang="en-US" dirty="0"/>
                    </a:p>
                  </a:txBody>
                  <a:tcPr/>
                </a:tc>
                <a:tc>
                  <a:txBody>
                    <a:bodyPr/>
                    <a:lstStyle/>
                    <a:p>
                      <a:r>
                        <a:rPr lang="en-US" sz="1800" b="0" i="0" u="none" strike="noStrike" kern="1200" baseline="0" dirty="0">
                          <a:solidFill>
                            <a:schemeClr val="dk1"/>
                          </a:solidFill>
                          <a:latin typeface="+mn-lt"/>
                          <a:ea typeface="+mn-ea"/>
                          <a:cs typeface="+mn-cs"/>
                        </a:rPr>
                        <a:t>would deliberately challenge the church</a:t>
                      </a:r>
                      <a:endParaRPr lang="en-US" dirty="0"/>
                    </a:p>
                  </a:txBody>
                  <a:tcPr/>
                </a:tc>
                <a:extLst>
                  <a:ext uri="{0D108BD9-81ED-4DB2-BD59-A6C34878D82A}">
                    <a16:rowId xmlns:a16="http://schemas.microsoft.com/office/drawing/2014/main" val="4242884460"/>
                  </a:ext>
                </a:extLst>
              </a:tr>
            </a:tbl>
          </a:graphicData>
        </a:graphic>
      </p:graphicFrame>
    </p:spTree>
    <p:extLst>
      <p:ext uri="{BB962C8B-B14F-4D97-AF65-F5344CB8AC3E}">
        <p14:creationId xmlns:p14="http://schemas.microsoft.com/office/powerpoint/2010/main" val="3592456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Multiple theme</a:t>
            </a:r>
            <a:endParaRPr lang="en-US" dirty="0"/>
          </a:p>
        </p:txBody>
      </p:sp>
      <p:sp>
        <p:nvSpPr>
          <p:cNvPr id="3" name="Content Placeholder 2"/>
          <p:cNvSpPr>
            <a:spLocks noGrp="1"/>
          </p:cNvSpPr>
          <p:nvPr>
            <p:ph idx="1"/>
          </p:nvPr>
        </p:nvSpPr>
        <p:spPr>
          <a:xfrm>
            <a:off x="409110" y="1453453"/>
            <a:ext cx="9612716" cy="3880773"/>
          </a:xfrm>
        </p:spPr>
        <p:txBody>
          <a:bodyPr>
            <a:normAutofit/>
          </a:bodyPr>
          <a:lstStyle/>
          <a:p>
            <a:pPr algn="just"/>
            <a:r>
              <a:rPr lang="en-US" sz="2400" dirty="0"/>
              <a:t>The below extract shows a further example of </a:t>
            </a:r>
            <a:r>
              <a:rPr lang="en-US" sz="2400" dirty="0">
                <a:solidFill>
                  <a:srgbClr val="C00000"/>
                </a:solidFill>
              </a:rPr>
              <a:t>textual</a:t>
            </a:r>
            <a:r>
              <a:rPr lang="en-US" sz="2400" dirty="0"/>
              <a:t>, </a:t>
            </a:r>
            <a:r>
              <a:rPr lang="en-US" sz="2400" dirty="0">
                <a:solidFill>
                  <a:srgbClr val="C00000"/>
                </a:solidFill>
              </a:rPr>
              <a:t>interpersonal</a:t>
            </a:r>
            <a:r>
              <a:rPr lang="en-US" sz="2400" dirty="0"/>
              <a:t> (expresses presumption) and </a:t>
            </a:r>
            <a:r>
              <a:rPr lang="en-US" sz="2400" dirty="0">
                <a:solidFill>
                  <a:srgbClr val="C00000"/>
                </a:solidFill>
              </a:rPr>
              <a:t>topical</a:t>
            </a:r>
            <a:r>
              <a:rPr lang="en-US" sz="2400" dirty="0"/>
              <a:t> themes. It is an example of </a:t>
            </a:r>
            <a:r>
              <a:rPr lang="en-US" sz="2400" b="1" i="1" dirty="0"/>
              <a:t>multiple theme </a:t>
            </a:r>
            <a:r>
              <a:rPr lang="en-US" sz="2400" dirty="0"/>
              <a:t>. That is, there is more than a single thematic element in the Theme component of the clause.</a:t>
            </a:r>
          </a:p>
        </p:txBody>
      </p:sp>
      <p:graphicFrame>
        <p:nvGraphicFramePr>
          <p:cNvPr id="4" name="Table 3"/>
          <p:cNvGraphicFramePr>
            <a:graphicFrameLocks noGrp="1"/>
          </p:cNvGraphicFramePr>
          <p:nvPr>
            <p:extLst>
              <p:ext uri="{D42A27DB-BD31-4B8C-83A1-F6EECF244321}">
                <p14:modId xmlns:p14="http://schemas.microsoft.com/office/powerpoint/2010/main" val="3415922988"/>
              </p:ext>
            </p:extLst>
          </p:nvPr>
        </p:nvGraphicFramePr>
        <p:xfrm>
          <a:off x="326474" y="3325150"/>
          <a:ext cx="9777988" cy="1706880"/>
        </p:xfrm>
        <a:graphic>
          <a:graphicData uri="http://schemas.openxmlformats.org/drawingml/2006/table">
            <a:tbl>
              <a:tblPr firstRow="1" bandRow="1">
                <a:tableStyleId>{5C22544A-7EE6-4342-B048-85BDC9FD1C3A}</a:tableStyleId>
              </a:tblPr>
              <a:tblGrid>
                <a:gridCol w="2444497">
                  <a:extLst>
                    <a:ext uri="{9D8B030D-6E8A-4147-A177-3AD203B41FA5}">
                      <a16:colId xmlns:a16="http://schemas.microsoft.com/office/drawing/2014/main" val="2086055968"/>
                    </a:ext>
                  </a:extLst>
                </a:gridCol>
                <a:gridCol w="2444497">
                  <a:extLst>
                    <a:ext uri="{9D8B030D-6E8A-4147-A177-3AD203B41FA5}">
                      <a16:colId xmlns:a16="http://schemas.microsoft.com/office/drawing/2014/main" val="331961284"/>
                    </a:ext>
                  </a:extLst>
                </a:gridCol>
                <a:gridCol w="2444497">
                  <a:extLst>
                    <a:ext uri="{9D8B030D-6E8A-4147-A177-3AD203B41FA5}">
                      <a16:colId xmlns:a16="http://schemas.microsoft.com/office/drawing/2014/main" val="718119972"/>
                    </a:ext>
                  </a:extLst>
                </a:gridCol>
                <a:gridCol w="2444497">
                  <a:extLst>
                    <a:ext uri="{9D8B030D-6E8A-4147-A177-3AD203B41FA5}">
                      <a16:colId xmlns:a16="http://schemas.microsoft.com/office/drawing/2014/main" val="3681834946"/>
                    </a:ext>
                  </a:extLst>
                </a:gridCol>
              </a:tblGrid>
              <a:tr h="370840">
                <a:tc>
                  <a:txBody>
                    <a:bodyPr/>
                    <a:lstStyle/>
                    <a:p>
                      <a:r>
                        <a:rPr lang="en-US" sz="2000" b="1" i="0" u="none" strike="noStrike" kern="1200" baseline="0" dirty="0">
                          <a:solidFill>
                            <a:schemeClr val="lt1"/>
                          </a:solidFill>
                          <a:latin typeface="+mn-lt"/>
                          <a:ea typeface="+mn-ea"/>
                          <a:cs typeface="+mn-cs"/>
                        </a:rPr>
                        <a:t>Textual theme</a:t>
                      </a:r>
                      <a:endParaRPr lang="en-US" sz="2000" dirty="0"/>
                    </a:p>
                  </a:txBody>
                  <a:tcPr/>
                </a:tc>
                <a:tc>
                  <a:txBody>
                    <a:bodyPr/>
                    <a:lstStyle/>
                    <a:p>
                      <a:r>
                        <a:rPr lang="en-US" sz="2000" b="1" i="0" u="none" strike="noStrike" kern="1200" baseline="0" dirty="0">
                          <a:solidFill>
                            <a:schemeClr val="lt1"/>
                          </a:solidFill>
                          <a:latin typeface="+mn-lt"/>
                          <a:ea typeface="+mn-ea"/>
                          <a:cs typeface="+mn-cs"/>
                        </a:rPr>
                        <a:t>Interpersonal theme</a:t>
                      </a:r>
                      <a:endParaRPr lang="en-US" sz="2000" dirty="0"/>
                    </a:p>
                  </a:txBody>
                  <a:tcPr/>
                </a:tc>
                <a:tc>
                  <a:txBody>
                    <a:bodyPr/>
                    <a:lstStyle/>
                    <a:p>
                      <a:r>
                        <a:rPr lang="en-US" sz="2000" b="1" i="0" u="none" strike="noStrike" kern="1200" baseline="0" dirty="0">
                          <a:solidFill>
                            <a:schemeClr val="lt1"/>
                          </a:solidFill>
                          <a:latin typeface="+mn-lt"/>
                          <a:ea typeface="+mn-ea"/>
                          <a:cs typeface="+mn-cs"/>
                        </a:rPr>
                        <a:t>Topical theme</a:t>
                      </a:r>
                      <a:endParaRPr lang="en-US" sz="2000" dirty="0"/>
                    </a:p>
                  </a:txBody>
                  <a:tcPr/>
                </a:tc>
                <a:tc>
                  <a:txBody>
                    <a:bodyPr/>
                    <a:lstStyle/>
                    <a:p>
                      <a:r>
                        <a:rPr lang="en-US" sz="2000" b="1" i="0" u="none" strike="noStrike" kern="1200" baseline="0" dirty="0">
                          <a:solidFill>
                            <a:schemeClr val="lt1"/>
                          </a:solidFill>
                          <a:latin typeface="+mn-lt"/>
                          <a:ea typeface="+mn-ea"/>
                          <a:cs typeface="+mn-cs"/>
                        </a:rPr>
                        <a:t>Rheme</a:t>
                      </a:r>
                      <a:endParaRPr lang="en-US" sz="2000" dirty="0"/>
                    </a:p>
                  </a:txBody>
                  <a:tcPr/>
                </a:tc>
                <a:extLst>
                  <a:ext uri="{0D108BD9-81ED-4DB2-BD59-A6C34878D82A}">
                    <a16:rowId xmlns:a16="http://schemas.microsoft.com/office/drawing/2014/main" val="1171519856"/>
                  </a:ext>
                </a:extLst>
              </a:tr>
              <a:tr h="370840">
                <a:tc>
                  <a:txBody>
                    <a:bodyPr/>
                    <a:lstStyle/>
                    <a:p>
                      <a:r>
                        <a:rPr lang="en-US" sz="2000" b="0" i="0" u="none" strike="noStrike" kern="1200" baseline="0" dirty="0">
                          <a:solidFill>
                            <a:schemeClr val="dk1"/>
                          </a:solidFill>
                          <a:latin typeface="+mn-lt"/>
                          <a:ea typeface="+mn-ea"/>
                          <a:cs typeface="+mn-cs"/>
                        </a:rPr>
                        <a:t>Because,</a:t>
                      </a:r>
                      <a:endParaRPr lang="en-US" sz="2000" dirty="0"/>
                    </a:p>
                  </a:txBody>
                  <a:tcPr/>
                </a:tc>
                <a:tc>
                  <a:txBody>
                    <a:bodyPr/>
                    <a:lstStyle/>
                    <a:p>
                      <a:r>
                        <a:rPr lang="en-US" sz="2000" b="0" i="0" u="none" strike="noStrike" kern="1200" baseline="0" dirty="0">
                          <a:solidFill>
                            <a:schemeClr val="dk1"/>
                          </a:solidFill>
                          <a:latin typeface="+mn-lt"/>
                          <a:ea typeface="+mn-ea"/>
                          <a:cs typeface="+mn-cs"/>
                        </a:rPr>
                        <a:t>of course,</a:t>
                      </a:r>
                      <a:endParaRPr lang="en-US" sz="2000" dirty="0"/>
                    </a:p>
                  </a:txBody>
                  <a:tcPr/>
                </a:tc>
                <a:tc>
                  <a:txBody>
                    <a:bodyPr/>
                    <a:lstStyle/>
                    <a:p>
                      <a:r>
                        <a:rPr lang="en-US" sz="2000" b="0" i="0" u="none" strike="noStrike" kern="1200" baseline="0" dirty="0">
                          <a:solidFill>
                            <a:schemeClr val="dk1"/>
                          </a:solidFill>
                          <a:latin typeface="+mn-lt"/>
                          <a:ea typeface="+mn-ea"/>
                          <a:cs typeface="+mn-cs"/>
                        </a:rPr>
                        <a:t>the dating game</a:t>
                      </a:r>
                      <a:endParaRPr lang="en-US" sz="2000" dirty="0"/>
                    </a:p>
                  </a:txBody>
                  <a:tcPr/>
                </a:tc>
                <a:tc>
                  <a:txBody>
                    <a:bodyPr/>
                    <a:lstStyle/>
                    <a:p>
                      <a:r>
                        <a:rPr lang="en-US" sz="2000" b="0" i="0" u="none" strike="noStrike" kern="1200" baseline="0" dirty="0">
                          <a:solidFill>
                            <a:schemeClr val="dk1"/>
                          </a:solidFill>
                          <a:latin typeface="+mn-lt"/>
                          <a:ea typeface="+mn-ea"/>
                          <a:cs typeface="+mn-cs"/>
                        </a:rPr>
                        <a:t>is a clumsy dance of blunders and misunderstandings</a:t>
                      </a:r>
                      <a:endParaRPr lang="en-US" sz="2000" dirty="0"/>
                    </a:p>
                  </a:txBody>
                  <a:tcPr/>
                </a:tc>
                <a:extLst>
                  <a:ext uri="{0D108BD9-81ED-4DB2-BD59-A6C34878D82A}">
                    <a16:rowId xmlns:a16="http://schemas.microsoft.com/office/drawing/2014/main" val="2065382977"/>
                  </a:ext>
                </a:extLst>
              </a:tr>
            </a:tbl>
          </a:graphicData>
        </a:graphic>
      </p:graphicFrame>
    </p:spTree>
    <p:extLst>
      <p:ext uri="{BB962C8B-B14F-4D97-AF65-F5344CB8AC3E}">
        <p14:creationId xmlns:p14="http://schemas.microsoft.com/office/powerpoint/2010/main" val="3340781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Thematic progression</a:t>
            </a:r>
            <a:endParaRPr lang="en-US" dirty="0"/>
          </a:p>
        </p:txBody>
      </p:sp>
      <p:graphicFrame>
        <p:nvGraphicFramePr>
          <p:cNvPr id="4" name="Diagram 3"/>
          <p:cNvGraphicFramePr/>
          <p:nvPr>
            <p:extLst>
              <p:ext uri="{D42A27DB-BD31-4B8C-83A1-F6EECF244321}">
                <p14:modId xmlns:p14="http://schemas.microsoft.com/office/powerpoint/2010/main" val="601657712"/>
              </p:ext>
            </p:extLst>
          </p:nvPr>
        </p:nvGraphicFramePr>
        <p:xfrm>
          <a:off x="-101646" y="1710944"/>
          <a:ext cx="8802624" cy="35841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8906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Constant theme</a:t>
            </a:r>
            <a:endParaRPr lang="en-US" dirty="0"/>
          </a:p>
        </p:txBody>
      </p:sp>
      <p:sp>
        <p:nvSpPr>
          <p:cNvPr id="3" name="Content Placeholder 2"/>
          <p:cNvSpPr>
            <a:spLocks noGrp="1"/>
          </p:cNvSpPr>
          <p:nvPr>
            <p:ph idx="1"/>
          </p:nvPr>
        </p:nvSpPr>
        <p:spPr>
          <a:xfrm>
            <a:off x="353961" y="1839272"/>
            <a:ext cx="8711381" cy="3676626"/>
          </a:xfrm>
        </p:spPr>
        <p:txBody>
          <a:bodyPr>
            <a:normAutofit/>
          </a:bodyPr>
          <a:lstStyle/>
          <a:p>
            <a:pPr algn="just"/>
            <a:r>
              <a:rPr lang="en-US" sz="2800" dirty="0"/>
              <a:t>One example of thematic progression is </a:t>
            </a:r>
            <a:r>
              <a:rPr lang="en-US" sz="2800" b="1" i="1" dirty="0"/>
              <a:t>theme reiteration </a:t>
            </a:r>
            <a:r>
              <a:rPr lang="en-US" sz="2800" dirty="0"/>
              <a:t>or </a:t>
            </a:r>
            <a:r>
              <a:rPr lang="en-US" sz="2800" b="1" i="1" dirty="0"/>
              <a:t>constant theme</a:t>
            </a:r>
            <a:r>
              <a:rPr lang="en-US" sz="2800" dirty="0"/>
              <a:t>.</a:t>
            </a:r>
          </a:p>
          <a:p>
            <a:pPr algn="just"/>
            <a:r>
              <a:rPr lang="en-US" sz="2800" dirty="0"/>
              <a:t> In this pattern, ‘</a:t>
            </a:r>
            <a:r>
              <a:rPr lang="en-US" sz="2800" b="1" dirty="0"/>
              <a:t>Theme 1</a:t>
            </a:r>
            <a:r>
              <a:rPr lang="en-US" sz="2800" dirty="0"/>
              <a:t>’ is picked up and repeated at the beginning of the next clause, </a:t>
            </a:r>
            <a:r>
              <a:rPr lang="en-US" sz="2800" dirty="0" err="1"/>
              <a:t>signalling</a:t>
            </a:r>
            <a:r>
              <a:rPr lang="en-US" sz="2800" dirty="0"/>
              <a:t> that each clause will have something to say about the theme.</a:t>
            </a:r>
          </a:p>
        </p:txBody>
      </p:sp>
    </p:spTree>
    <p:extLst>
      <p:ext uri="{BB962C8B-B14F-4D97-AF65-F5344CB8AC3E}">
        <p14:creationId xmlns:p14="http://schemas.microsoft.com/office/powerpoint/2010/main" val="2011869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7209834"/>
              </p:ext>
            </p:extLst>
          </p:nvPr>
        </p:nvGraphicFramePr>
        <p:xfrm>
          <a:off x="214566" y="453708"/>
          <a:ext cx="9526841" cy="2630869"/>
        </p:xfrm>
        <a:graphic>
          <a:graphicData uri="http://schemas.openxmlformats.org/drawingml/2006/table">
            <a:tbl>
              <a:tblPr firstRow="1" bandRow="1">
                <a:tableStyleId>{5C22544A-7EE6-4342-B048-85BDC9FD1C3A}</a:tableStyleId>
              </a:tblPr>
              <a:tblGrid>
                <a:gridCol w="1964622">
                  <a:extLst>
                    <a:ext uri="{9D8B030D-6E8A-4147-A177-3AD203B41FA5}">
                      <a16:colId xmlns:a16="http://schemas.microsoft.com/office/drawing/2014/main" val="885031288"/>
                    </a:ext>
                  </a:extLst>
                </a:gridCol>
                <a:gridCol w="7562219">
                  <a:extLst>
                    <a:ext uri="{9D8B030D-6E8A-4147-A177-3AD203B41FA5}">
                      <a16:colId xmlns:a16="http://schemas.microsoft.com/office/drawing/2014/main" val="3022270218"/>
                    </a:ext>
                  </a:extLst>
                </a:gridCol>
              </a:tblGrid>
              <a:tr h="407757">
                <a:tc>
                  <a:txBody>
                    <a:bodyPr/>
                    <a:lstStyle/>
                    <a:p>
                      <a:r>
                        <a:rPr lang="en-US" dirty="0"/>
                        <a:t>Theme</a:t>
                      </a:r>
                    </a:p>
                  </a:txBody>
                  <a:tcPr/>
                </a:tc>
                <a:tc>
                  <a:txBody>
                    <a:bodyPr/>
                    <a:lstStyle/>
                    <a:p>
                      <a:r>
                        <a:rPr lang="en-US" dirty="0"/>
                        <a:t>Rheme</a:t>
                      </a:r>
                    </a:p>
                  </a:txBody>
                  <a:tcPr/>
                </a:tc>
                <a:extLst>
                  <a:ext uri="{0D108BD9-81ED-4DB2-BD59-A6C34878D82A}">
                    <a16:rowId xmlns:a16="http://schemas.microsoft.com/office/drawing/2014/main" val="2752949809"/>
                  </a:ext>
                </a:extLst>
              </a:tr>
              <a:tr h="407757">
                <a:tc>
                  <a:txBody>
                    <a:bodyPr/>
                    <a:lstStyle/>
                    <a:p>
                      <a:r>
                        <a:rPr lang="en-US" sz="1800" b="0" i="0" u="none" strike="noStrike" kern="1200" baseline="0" dirty="0">
                          <a:solidFill>
                            <a:schemeClr val="dk1"/>
                          </a:solidFill>
                          <a:latin typeface="+mn-lt"/>
                          <a:ea typeface="+mn-ea"/>
                          <a:cs typeface="+mn-cs"/>
                        </a:rPr>
                        <a:t>Text</a:t>
                      </a:r>
                      <a:endParaRPr lang="en-US" dirty="0"/>
                    </a:p>
                  </a:txBody>
                  <a:tcPr/>
                </a:tc>
                <a:tc>
                  <a:txBody>
                    <a:bodyPr/>
                    <a:lstStyle/>
                    <a:p>
                      <a:r>
                        <a:rPr lang="en-US" sz="1800" b="0" i="0" u="none" strike="noStrike" kern="1200" baseline="0" dirty="0">
                          <a:solidFill>
                            <a:schemeClr val="dk1"/>
                          </a:solidFill>
                          <a:latin typeface="+mn-lt"/>
                          <a:ea typeface="+mn-ea"/>
                          <a:cs typeface="+mn-cs"/>
                        </a:rPr>
                        <a:t>can be used for both spoken and written language.</a:t>
                      </a:r>
                      <a:endParaRPr lang="en-US" dirty="0"/>
                    </a:p>
                  </a:txBody>
                  <a:tcPr/>
                </a:tc>
                <a:extLst>
                  <a:ext uri="{0D108BD9-81ED-4DB2-BD59-A6C34878D82A}">
                    <a16:rowId xmlns:a16="http://schemas.microsoft.com/office/drawing/2014/main" val="1552266821"/>
                  </a:ext>
                </a:extLst>
              </a:tr>
              <a:tr h="703799">
                <a:tc>
                  <a:txBody>
                    <a:bodyPr/>
                    <a:lstStyle/>
                    <a:p>
                      <a:r>
                        <a:rPr lang="en-US" dirty="0"/>
                        <a:t>It</a:t>
                      </a:r>
                    </a:p>
                  </a:txBody>
                  <a:tcPr/>
                </a:tc>
                <a:tc>
                  <a:txBody>
                    <a:bodyPr/>
                    <a:lstStyle/>
                    <a:p>
                      <a:r>
                        <a:rPr lang="en-US" sz="1800" b="0" i="0" u="none" strike="noStrike" kern="1200" baseline="0" dirty="0">
                          <a:solidFill>
                            <a:schemeClr val="dk1"/>
                          </a:solidFill>
                          <a:latin typeface="+mn-lt"/>
                          <a:ea typeface="+mn-ea"/>
                          <a:cs typeface="+mn-cs"/>
                        </a:rPr>
                        <a:t>usually refers to a stretch, an extract or complete piece of writing or speech</a:t>
                      </a:r>
                      <a:endParaRPr lang="en-US" dirty="0"/>
                    </a:p>
                  </a:txBody>
                  <a:tcPr/>
                </a:tc>
                <a:extLst>
                  <a:ext uri="{0D108BD9-81ED-4DB2-BD59-A6C34878D82A}">
                    <a16:rowId xmlns:a16="http://schemas.microsoft.com/office/drawing/2014/main" val="2940207764"/>
                  </a:ext>
                </a:extLst>
              </a:tr>
              <a:tr h="407757">
                <a:tc>
                  <a:txBody>
                    <a:bodyPr/>
                    <a:lstStyle/>
                    <a:p>
                      <a:r>
                        <a:rPr lang="en-US" dirty="0"/>
                        <a:t>Discourse</a:t>
                      </a:r>
                    </a:p>
                  </a:txBody>
                  <a:tcPr/>
                </a:tc>
                <a:tc>
                  <a:txBody>
                    <a:bodyPr/>
                    <a:lstStyle/>
                    <a:p>
                      <a:r>
                        <a:rPr lang="en-US" sz="1800" b="0" i="0" u="none" strike="noStrike" kern="1200" baseline="0" dirty="0">
                          <a:solidFill>
                            <a:schemeClr val="dk1"/>
                          </a:solidFill>
                          <a:latin typeface="+mn-lt"/>
                          <a:ea typeface="+mn-ea"/>
                          <a:cs typeface="+mn-cs"/>
                        </a:rPr>
                        <a:t>is a much wider term.</a:t>
                      </a:r>
                      <a:endParaRPr lang="en-US" dirty="0"/>
                    </a:p>
                  </a:txBody>
                  <a:tcPr/>
                </a:tc>
                <a:extLst>
                  <a:ext uri="{0D108BD9-81ED-4DB2-BD59-A6C34878D82A}">
                    <a16:rowId xmlns:a16="http://schemas.microsoft.com/office/drawing/2014/main" val="2806726929"/>
                  </a:ext>
                </a:extLst>
              </a:tr>
              <a:tr h="70379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It</a:t>
                      </a:r>
                    </a:p>
                    <a:p>
                      <a:endParaRPr lang="en-US" dirty="0"/>
                    </a:p>
                  </a:txBody>
                  <a:tcPr/>
                </a:tc>
                <a:tc>
                  <a:txBody>
                    <a:bodyPr/>
                    <a:lstStyle/>
                    <a:p>
                      <a:r>
                        <a:rPr lang="en-US" sz="1800" b="0" i="0" u="none" strike="noStrike" kern="1200" baseline="0" dirty="0">
                          <a:solidFill>
                            <a:schemeClr val="dk1"/>
                          </a:solidFill>
                          <a:latin typeface="+mn-lt"/>
                          <a:ea typeface="+mn-ea"/>
                          <a:cs typeface="+mn-cs"/>
                        </a:rPr>
                        <a:t>can be used to refer to language in action, such as legal discourse, which has characteristic patterns of language.</a:t>
                      </a:r>
                      <a:endParaRPr lang="en-US" dirty="0"/>
                    </a:p>
                  </a:txBody>
                  <a:tcPr/>
                </a:tc>
                <a:extLst>
                  <a:ext uri="{0D108BD9-81ED-4DB2-BD59-A6C34878D82A}">
                    <a16:rowId xmlns:a16="http://schemas.microsoft.com/office/drawing/2014/main" val="1599716616"/>
                  </a:ext>
                </a:extLst>
              </a:tr>
            </a:tbl>
          </a:graphicData>
        </a:graphic>
      </p:graphicFrame>
      <p:pic>
        <p:nvPicPr>
          <p:cNvPr id="6" name="Picture 5"/>
          <p:cNvPicPr>
            <a:picLocks noChangeAspect="1"/>
          </p:cNvPicPr>
          <p:nvPr/>
        </p:nvPicPr>
        <p:blipFill>
          <a:blip r:embed="rId2"/>
          <a:stretch>
            <a:fillRect/>
          </a:stretch>
        </p:blipFill>
        <p:spPr>
          <a:xfrm>
            <a:off x="2696527" y="3492246"/>
            <a:ext cx="4033457" cy="3238500"/>
          </a:xfrm>
          <a:prstGeom prst="rect">
            <a:avLst/>
          </a:prstGeom>
        </p:spPr>
      </p:pic>
    </p:spTree>
    <p:extLst>
      <p:ext uri="{BB962C8B-B14F-4D97-AF65-F5344CB8AC3E}">
        <p14:creationId xmlns:p14="http://schemas.microsoft.com/office/powerpoint/2010/main" val="4197974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2653"/>
            <a:ext cx="8596668" cy="1320800"/>
          </a:xfrm>
        </p:spPr>
        <p:txBody>
          <a:bodyPr/>
          <a:lstStyle/>
          <a:p>
            <a:r>
              <a:rPr lang="en-US" b="1" dirty="0"/>
              <a:t>Linear theme</a:t>
            </a:r>
            <a:endParaRPr lang="en-US" dirty="0"/>
          </a:p>
        </p:txBody>
      </p:sp>
      <p:sp>
        <p:nvSpPr>
          <p:cNvPr id="3" name="Content Placeholder 2"/>
          <p:cNvSpPr>
            <a:spLocks noGrp="1"/>
          </p:cNvSpPr>
          <p:nvPr>
            <p:ph idx="1"/>
          </p:nvPr>
        </p:nvSpPr>
        <p:spPr>
          <a:xfrm>
            <a:off x="677334" y="1136461"/>
            <a:ext cx="9563946" cy="3880773"/>
          </a:xfrm>
        </p:spPr>
        <p:txBody>
          <a:bodyPr/>
          <a:lstStyle/>
          <a:p>
            <a:pPr algn="just"/>
            <a:r>
              <a:rPr lang="en-US" sz="2400" dirty="0"/>
              <a:t>This is referred to as a </a:t>
            </a:r>
            <a:r>
              <a:rPr lang="en-US" sz="2400" i="1" dirty="0">
                <a:solidFill>
                  <a:srgbClr val="C00000"/>
                </a:solidFill>
              </a:rPr>
              <a:t>zigzag</a:t>
            </a:r>
            <a:r>
              <a:rPr lang="en-US" sz="2400" i="1" dirty="0"/>
              <a:t> </a:t>
            </a:r>
            <a:r>
              <a:rPr lang="en-US" sz="2400" dirty="0"/>
              <a:t>or </a:t>
            </a:r>
            <a:r>
              <a:rPr lang="en-US" sz="2400" i="1" dirty="0">
                <a:solidFill>
                  <a:srgbClr val="C00000"/>
                </a:solidFill>
              </a:rPr>
              <a:t>linear</a:t>
            </a:r>
            <a:r>
              <a:rPr lang="en-US" sz="2400" i="1" dirty="0"/>
              <a:t> pattern </a:t>
            </a:r>
            <a:r>
              <a:rPr lang="en-US" sz="2400" dirty="0"/>
              <a:t>theme.</a:t>
            </a:r>
          </a:p>
          <a:p>
            <a:pPr algn="just"/>
            <a:r>
              <a:rPr lang="en-US" sz="2400" dirty="0"/>
              <a:t>It is a common pattern of thematic progression in which the subject matter in the rheme of one clause is taken up in the theme of a following clause. </a:t>
            </a:r>
          </a:p>
        </p:txBody>
      </p:sp>
      <p:graphicFrame>
        <p:nvGraphicFramePr>
          <p:cNvPr id="4" name="Table 3"/>
          <p:cNvGraphicFramePr>
            <a:graphicFrameLocks noGrp="1"/>
          </p:cNvGraphicFramePr>
          <p:nvPr>
            <p:extLst>
              <p:ext uri="{D42A27DB-BD31-4B8C-83A1-F6EECF244321}">
                <p14:modId xmlns:p14="http://schemas.microsoft.com/office/powerpoint/2010/main" val="4053199549"/>
              </p:ext>
            </p:extLst>
          </p:nvPr>
        </p:nvGraphicFramePr>
        <p:xfrm>
          <a:off x="319656" y="3035417"/>
          <a:ext cx="6434712" cy="3322320"/>
        </p:xfrm>
        <a:graphic>
          <a:graphicData uri="http://schemas.openxmlformats.org/drawingml/2006/table">
            <a:tbl>
              <a:tblPr firstRow="1" bandRow="1">
                <a:tableStyleId>{5C22544A-7EE6-4342-B048-85BDC9FD1C3A}</a:tableStyleId>
              </a:tblPr>
              <a:tblGrid>
                <a:gridCol w="3217356">
                  <a:extLst>
                    <a:ext uri="{9D8B030D-6E8A-4147-A177-3AD203B41FA5}">
                      <a16:colId xmlns:a16="http://schemas.microsoft.com/office/drawing/2014/main" val="2330515452"/>
                    </a:ext>
                  </a:extLst>
                </a:gridCol>
                <a:gridCol w="3217356">
                  <a:extLst>
                    <a:ext uri="{9D8B030D-6E8A-4147-A177-3AD203B41FA5}">
                      <a16:colId xmlns:a16="http://schemas.microsoft.com/office/drawing/2014/main" val="2217247608"/>
                    </a:ext>
                  </a:extLst>
                </a:gridCol>
              </a:tblGrid>
              <a:tr h="390017">
                <a:tc>
                  <a:txBody>
                    <a:bodyPr/>
                    <a:lstStyle/>
                    <a:p>
                      <a:r>
                        <a:rPr lang="en-US" sz="2000" b="1" i="0" u="none" strike="noStrike" kern="1200" baseline="0" dirty="0">
                          <a:solidFill>
                            <a:schemeClr val="lt1"/>
                          </a:solidFill>
                          <a:latin typeface="+mn-lt"/>
                          <a:ea typeface="+mn-ea"/>
                          <a:cs typeface="+mn-cs"/>
                        </a:rPr>
                        <a:t>Theme</a:t>
                      </a:r>
                      <a:endParaRPr lang="en-US" sz="2000" dirty="0"/>
                    </a:p>
                  </a:txBody>
                  <a:tcPr/>
                </a:tc>
                <a:tc>
                  <a:txBody>
                    <a:bodyPr/>
                    <a:lstStyle/>
                    <a:p>
                      <a:r>
                        <a:rPr lang="en-US" sz="2000" dirty="0"/>
                        <a:t>Rheme</a:t>
                      </a:r>
                    </a:p>
                  </a:txBody>
                  <a:tcPr/>
                </a:tc>
                <a:extLst>
                  <a:ext uri="{0D108BD9-81ED-4DB2-BD59-A6C34878D82A}">
                    <a16:rowId xmlns:a16="http://schemas.microsoft.com/office/drawing/2014/main" val="158747169"/>
                  </a:ext>
                </a:extLst>
              </a:tr>
              <a:tr h="990043">
                <a:tc>
                  <a:txBody>
                    <a:bodyPr/>
                    <a:lstStyle/>
                    <a:p>
                      <a:r>
                        <a:rPr lang="en-US" sz="2000" b="0" i="0" u="none" strike="noStrike" kern="1200" baseline="0" dirty="0">
                          <a:solidFill>
                            <a:schemeClr val="dk1"/>
                          </a:solidFill>
                          <a:latin typeface="+mn-lt"/>
                          <a:ea typeface="+mn-ea"/>
                          <a:cs typeface="+mn-cs"/>
                        </a:rPr>
                        <a:t>The term ‘modality’</a:t>
                      </a:r>
                      <a:endParaRPr lang="en-US" sz="2000" dirty="0"/>
                    </a:p>
                  </a:txBody>
                  <a:tcPr/>
                </a:tc>
                <a:tc>
                  <a:txBody>
                    <a:bodyPr/>
                    <a:lstStyle/>
                    <a:p>
                      <a:r>
                        <a:rPr lang="en-US" sz="2000" b="0" i="0" u="none" strike="noStrike" kern="1200" baseline="0" dirty="0">
                          <a:solidFill>
                            <a:schemeClr val="dk1"/>
                          </a:solidFill>
                          <a:latin typeface="+mn-lt"/>
                          <a:ea typeface="+mn-ea"/>
                          <a:cs typeface="+mn-cs"/>
                        </a:rPr>
                        <a:t>describes a range of grammatical resources used to express probability or obligation</a:t>
                      </a:r>
                      <a:endParaRPr lang="en-US" sz="2000" dirty="0"/>
                    </a:p>
                  </a:txBody>
                  <a:tcPr/>
                </a:tc>
                <a:extLst>
                  <a:ext uri="{0D108BD9-81ED-4DB2-BD59-A6C34878D82A}">
                    <a16:rowId xmlns:a16="http://schemas.microsoft.com/office/drawing/2014/main" val="2395979981"/>
                  </a:ext>
                </a:extLst>
              </a:tr>
              <a:tr h="990043">
                <a:tc>
                  <a:txBody>
                    <a:bodyPr/>
                    <a:lstStyle/>
                    <a:p>
                      <a:r>
                        <a:rPr lang="en-US" sz="2000" b="0" i="0" u="none" strike="noStrike" kern="1200" baseline="0" dirty="0">
                          <a:solidFill>
                            <a:schemeClr val="dk1"/>
                          </a:solidFill>
                          <a:latin typeface="+mn-lt"/>
                          <a:ea typeface="+mn-ea"/>
                          <a:cs typeface="+mn-cs"/>
                        </a:rPr>
                        <a:t>Generally, obligation</a:t>
                      </a:r>
                      <a:endParaRPr lang="en-US" sz="2000" dirty="0"/>
                    </a:p>
                  </a:txBody>
                  <a:tcPr/>
                </a:tc>
                <a:tc>
                  <a:txBody>
                    <a:bodyPr/>
                    <a:lstStyle/>
                    <a:p>
                      <a:r>
                        <a:rPr lang="en-US" sz="2000" b="0" i="0" u="none" strike="noStrike" kern="1200" baseline="0" dirty="0">
                          <a:solidFill>
                            <a:schemeClr val="dk1"/>
                          </a:solidFill>
                          <a:latin typeface="+mn-lt"/>
                          <a:ea typeface="+mn-ea"/>
                          <a:cs typeface="+mn-cs"/>
                        </a:rPr>
                        <a:t>is used in speech, speech, especially when wanting to get things done such as ‘You should keep your room tidy’.</a:t>
                      </a:r>
                      <a:endParaRPr lang="en-US" sz="2000" dirty="0"/>
                    </a:p>
                  </a:txBody>
                  <a:tcPr/>
                </a:tc>
                <a:extLst>
                  <a:ext uri="{0D108BD9-81ED-4DB2-BD59-A6C34878D82A}">
                    <a16:rowId xmlns:a16="http://schemas.microsoft.com/office/drawing/2014/main" val="2450485754"/>
                  </a:ext>
                </a:extLst>
              </a:tr>
            </a:tbl>
          </a:graphicData>
        </a:graphic>
      </p:graphicFrame>
      <p:pic>
        <p:nvPicPr>
          <p:cNvPr id="5" name="Picture 4"/>
          <p:cNvPicPr>
            <a:picLocks noChangeAspect="1"/>
          </p:cNvPicPr>
          <p:nvPr/>
        </p:nvPicPr>
        <p:blipFill>
          <a:blip r:embed="rId2"/>
          <a:stretch>
            <a:fillRect/>
          </a:stretch>
        </p:blipFill>
        <p:spPr>
          <a:xfrm>
            <a:off x="6917445" y="3396715"/>
            <a:ext cx="3681513" cy="2467638"/>
          </a:xfrm>
          <a:prstGeom prst="rect">
            <a:avLst/>
          </a:prstGeom>
        </p:spPr>
      </p:pic>
    </p:spTree>
    <p:extLst>
      <p:ext uri="{BB962C8B-B14F-4D97-AF65-F5344CB8AC3E}">
        <p14:creationId xmlns:p14="http://schemas.microsoft.com/office/powerpoint/2010/main" val="3128035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Multiple theme/split rheme</a:t>
            </a:r>
            <a:endParaRPr lang="en-US" dirty="0"/>
          </a:p>
        </p:txBody>
      </p:sp>
      <p:sp>
        <p:nvSpPr>
          <p:cNvPr id="3" name="Content Placeholder 2"/>
          <p:cNvSpPr>
            <a:spLocks noGrp="1"/>
          </p:cNvSpPr>
          <p:nvPr>
            <p:ph idx="1"/>
          </p:nvPr>
        </p:nvSpPr>
        <p:spPr>
          <a:xfrm>
            <a:off x="116502" y="1819213"/>
            <a:ext cx="9515178" cy="3880773"/>
          </a:xfrm>
        </p:spPr>
        <p:txBody>
          <a:bodyPr>
            <a:noAutofit/>
          </a:bodyPr>
          <a:lstStyle/>
          <a:p>
            <a:pPr algn="just"/>
            <a:r>
              <a:rPr lang="en-US" sz="2800" dirty="0"/>
              <a:t>Texts may, equally, include other kinds of progression such as a ‘multiple-theme’ or ‘split rheme’ patterns. In ‘</a:t>
            </a:r>
            <a:r>
              <a:rPr lang="en-US" sz="2800" b="1" dirty="0"/>
              <a:t>multiple-theme’/‘split rheme’ progression,</a:t>
            </a:r>
            <a:r>
              <a:rPr lang="en-US" sz="2800" dirty="0"/>
              <a:t> a rheme may include a number of different pieces of information, each of which may be taken up as the theme in a number of subsequent clauses.</a:t>
            </a:r>
          </a:p>
        </p:txBody>
      </p:sp>
    </p:spTree>
    <p:extLst>
      <p:ext uri="{BB962C8B-B14F-4D97-AF65-F5344CB8AC3E}">
        <p14:creationId xmlns:p14="http://schemas.microsoft.com/office/powerpoint/2010/main" val="4129829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44123527"/>
              </p:ext>
            </p:extLst>
          </p:nvPr>
        </p:nvGraphicFramePr>
        <p:xfrm>
          <a:off x="226756" y="526860"/>
          <a:ext cx="9002588" cy="5519686"/>
        </p:xfrm>
        <a:graphic>
          <a:graphicData uri="http://schemas.openxmlformats.org/drawingml/2006/table">
            <a:tbl>
              <a:tblPr firstRow="1" bandRow="1">
                <a:tableStyleId>{5C22544A-7EE6-4342-B048-85BDC9FD1C3A}</a:tableStyleId>
              </a:tblPr>
              <a:tblGrid>
                <a:gridCol w="4501294">
                  <a:extLst>
                    <a:ext uri="{9D8B030D-6E8A-4147-A177-3AD203B41FA5}">
                      <a16:colId xmlns:a16="http://schemas.microsoft.com/office/drawing/2014/main" val="4189957146"/>
                    </a:ext>
                  </a:extLst>
                </a:gridCol>
                <a:gridCol w="4501294">
                  <a:extLst>
                    <a:ext uri="{9D8B030D-6E8A-4147-A177-3AD203B41FA5}">
                      <a16:colId xmlns:a16="http://schemas.microsoft.com/office/drawing/2014/main" val="1515429694"/>
                    </a:ext>
                  </a:extLst>
                </a:gridCol>
              </a:tblGrid>
              <a:tr h="452471">
                <a:tc>
                  <a:txBody>
                    <a:bodyPr/>
                    <a:lstStyle/>
                    <a:p>
                      <a:r>
                        <a:rPr lang="en-US" sz="1800" b="1" i="0" u="none" strike="noStrike" kern="1200" baseline="0" dirty="0">
                          <a:solidFill>
                            <a:schemeClr val="lt1"/>
                          </a:solidFill>
                          <a:latin typeface="+mn-lt"/>
                          <a:ea typeface="+mn-ea"/>
                          <a:cs typeface="+mn-cs"/>
                        </a:rPr>
                        <a:t>Theme</a:t>
                      </a:r>
                      <a:endParaRPr lang="en-US" dirty="0"/>
                    </a:p>
                  </a:txBody>
                  <a:tcPr/>
                </a:tc>
                <a:tc>
                  <a:txBody>
                    <a:bodyPr/>
                    <a:lstStyle/>
                    <a:p>
                      <a:r>
                        <a:rPr lang="en-US" sz="1800" b="1" i="0" u="none" strike="noStrike" kern="1200" baseline="0" dirty="0">
                          <a:solidFill>
                            <a:schemeClr val="lt1"/>
                          </a:solidFill>
                          <a:latin typeface="+mn-lt"/>
                          <a:ea typeface="+mn-ea"/>
                          <a:cs typeface="+mn-cs"/>
                        </a:rPr>
                        <a:t>Rheme</a:t>
                      </a:r>
                      <a:endParaRPr lang="en-US" dirty="0"/>
                    </a:p>
                  </a:txBody>
                  <a:tcPr/>
                </a:tc>
                <a:extLst>
                  <a:ext uri="{0D108BD9-81ED-4DB2-BD59-A6C34878D82A}">
                    <a16:rowId xmlns:a16="http://schemas.microsoft.com/office/drawing/2014/main" val="2350249623"/>
                  </a:ext>
                </a:extLst>
              </a:tr>
              <a:tr h="452471">
                <a:tc>
                  <a:txBody>
                    <a:bodyPr/>
                    <a:lstStyle/>
                    <a:p>
                      <a:r>
                        <a:rPr lang="en-US" sz="1800" b="0" i="0" u="none" strike="noStrike" kern="1200" baseline="0" dirty="0">
                          <a:solidFill>
                            <a:schemeClr val="dk1"/>
                          </a:solidFill>
                          <a:latin typeface="+mn-lt"/>
                          <a:ea typeface="+mn-ea"/>
                          <a:cs typeface="+mn-cs"/>
                        </a:rPr>
                        <a:t>When Japanese people</a:t>
                      </a:r>
                      <a:endParaRPr lang="en-US" dirty="0"/>
                    </a:p>
                  </a:txBody>
                  <a:tcPr/>
                </a:tc>
                <a:tc>
                  <a:txBody>
                    <a:bodyPr/>
                    <a:lstStyle/>
                    <a:p>
                      <a:r>
                        <a:rPr lang="en-US" sz="1800" b="0" i="0" u="none" strike="noStrike" kern="1200" baseline="0" dirty="0">
                          <a:solidFill>
                            <a:schemeClr val="dk1"/>
                          </a:solidFill>
                          <a:latin typeface="+mn-lt"/>
                          <a:ea typeface="+mn-ea"/>
                          <a:cs typeface="+mn-cs"/>
                        </a:rPr>
                        <a:t>write their language</a:t>
                      </a:r>
                      <a:endParaRPr lang="en-US" dirty="0"/>
                    </a:p>
                  </a:txBody>
                  <a:tcPr/>
                </a:tc>
                <a:extLst>
                  <a:ext uri="{0D108BD9-81ED-4DB2-BD59-A6C34878D82A}">
                    <a16:rowId xmlns:a16="http://schemas.microsoft.com/office/drawing/2014/main" val="642246039"/>
                  </a:ext>
                </a:extLst>
              </a:tr>
              <a:tr h="780977">
                <a:tc>
                  <a:txBody>
                    <a:bodyPr/>
                    <a:lstStyle/>
                    <a:p>
                      <a:r>
                        <a:rPr lang="en-US" sz="1800" b="0" i="0" u="none" strike="noStrike" kern="1200" baseline="0" dirty="0">
                          <a:solidFill>
                            <a:schemeClr val="dk1"/>
                          </a:solidFill>
                          <a:latin typeface="+mn-lt"/>
                          <a:ea typeface="+mn-ea"/>
                          <a:cs typeface="+mn-cs"/>
                        </a:rPr>
                        <a:t>they</a:t>
                      </a:r>
                      <a:endParaRPr lang="en-US" dirty="0"/>
                    </a:p>
                  </a:txBody>
                  <a:tcPr/>
                </a:tc>
                <a:tc>
                  <a:txBody>
                    <a:bodyPr/>
                    <a:lstStyle/>
                    <a:p>
                      <a:r>
                        <a:rPr lang="en-US" sz="1800" b="0" i="0" u="none" strike="noStrike" kern="1200" baseline="0" dirty="0">
                          <a:solidFill>
                            <a:schemeClr val="dk1"/>
                          </a:solidFill>
                          <a:latin typeface="+mn-lt"/>
                          <a:ea typeface="+mn-ea"/>
                          <a:cs typeface="+mn-cs"/>
                        </a:rPr>
                        <a:t>use a combination of two separate alphabets as well as ideograms borrowed from Chinese</a:t>
                      </a:r>
                      <a:endParaRPr lang="en-US" dirty="0"/>
                    </a:p>
                  </a:txBody>
                  <a:tcPr/>
                </a:tc>
                <a:extLst>
                  <a:ext uri="{0D108BD9-81ED-4DB2-BD59-A6C34878D82A}">
                    <a16:rowId xmlns:a16="http://schemas.microsoft.com/office/drawing/2014/main" val="2243221500"/>
                  </a:ext>
                </a:extLst>
              </a:tr>
              <a:tr h="452471">
                <a:tc>
                  <a:txBody>
                    <a:bodyPr/>
                    <a:lstStyle/>
                    <a:p>
                      <a:r>
                        <a:rPr lang="en-US" sz="1800" b="0" i="0" u="none" strike="noStrike" kern="1200" baseline="0" dirty="0">
                          <a:solidFill>
                            <a:schemeClr val="dk1"/>
                          </a:solidFill>
                          <a:latin typeface="+mn-lt"/>
                          <a:ea typeface="+mn-ea"/>
                          <a:cs typeface="+mn-cs"/>
                        </a:rPr>
                        <a:t>The two alphabets</a:t>
                      </a:r>
                      <a:endParaRPr lang="en-US" dirty="0"/>
                    </a:p>
                  </a:txBody>
                  <a:tcPr/>
                </a:tc>
                <a:tc>
                  <a:txBody>
                    <a:bodyPr/>
                    <a:lstStyle/>
                    <a:p>
                      <a:r>
                        <a:rPr lang="en-US" sz="1800" b="0" i="0" u="none" strike="noStrike" kern="1200" baseline="0" dirty="0">
                          <a:solidFill>
                            <a:schemeClr val="dk1"/>
                          </a:solidFill>
                          <a:latin typeface="+mn-lt"/>
                          <a:ea typeface="+mn-ea"/>
                          <a:cs typeface="+mn-cs"/>
                        </a:rPr>
                        <a:t>are called hiragana and katakana.</a:t>
                      </a:r>
                      <a:endParaRPr lang="en-US" dirty="0"/>
                    </a:p>
                  </a:txBody>
                  <a:tcPr/>
                </a:tc>
                <a:extLst>
                  <a:ext uri="{0D108BD9-81ED-4DB2-BD59-A6C34878D82A}">
                    <a16:rowId xmlns:a16="http://schemas.microsoft.com/office/drawing/2014/main" val="4024875706"/>
                  </a:ext>
                </a:extLst>
              </a:tr>
              <a:tr h="452471">
                <a:tc>
                  <a:txBody>
                    <a:bodyPr/>
                    <a:lstStyle/>
                    <a:p>
                      <a:r>
                        <a:rPr lang="en-US" sz="1800" b="0" i="0" u="none" strike="noStrike" kern="1200" baseline="0" dirty="0">
                          <a:solidFill>
                            <a:schemeClr val="dk1"/>
                          </a:solidFill>
                          <a:latin typeface="+mn-lt"/>
                          <a:ea typeface="+mn-ea"/>
                          <a:cs typeface="+mn-cs"/>
                        </a:rPr>
                        <a:t>The Chinese ideograms</a:t>
                      </a:r>
                      <a:endParaRPr lang="en-US" dirty="0"/>
                    </a:p>
                  </a:txBody>
                  <a:tcPr/>
                </a:tc>
                <a:tc>
                  <a:txBody>
                    <a:bodyPr/>
                    <a:lstStyle/>
                    <a:p>
                      <a:r>
                        <a:rPr lang="en-US" sz="1800" b="0" i="0" u="none" strike="noStrike" kern="1200" baseline="0" dirty="0">
                          <a:solidFill>
                            <a:schemeClr val="dk1"/>
                          </a:solidFill>
                          <a:latin typeface="+mn-lt"/>
                          <a:ea typeface="+mn-ea"/>
                          <a:cs typeface="+mn-cs"/>
                        </a:rPr>
                        <a:t>are called Kanji.</a:t>
                      </a:r>
                      <a:endParaRPr lang="en-US" dirty="0"/>
                    </a:p>
                  </a:txBody>
                  <a:tcPr/>
                </a:tc>
                <a:extLst>
                  <a:ext uri="{0D108BD9-81ED-4DB2-BD59-A6C34878D82A}">
                    <a16:rowId xmlns:a16="http://schemas.microsoft.com/office/drawing/2014/main" val="3720219446"/>
                  </a:ext>
                </a:extLst>
              </a:tr>
              <a:tr h="780977">
                <a:tc>
                  <a:txBody>
                    <a:bodyPr/>
                    <a:lstStyle/>
                    <a:p>
                      <a:r>
                        <a:rPr lang="en-US" sz="1800" b="0" i="0" u="none" strike="noStrike" kern="1200" baseline="0" dirty="0">
                          <a:solidFill>
                            <a:schemeClr val="dk1"/>
                          </a:solidFill>
                          <a:latin typeface="+mn-lt"/>
                          <a:ea typeface="+mn-ea"/>
                          <a:cs typeface="+mn-cs"/>
                        </a:rPr>
                        <a:t>Hiragana</a:t>
                      </a:r>
                      <a:endParaRPr lang="en-US" dirty="0"/>
                    </a:p>
                  </a:txBody>
                  <a:tcPr/>
                </a:tc>
                <a:tc>
                  <a:txBody>
                    <a:bodyPr/>
                    <a:lstStyle/>
                    <a:p>
                      <a:r>
                        <a:rPr lang="en-US" sz="1800" b="0" i="0" u="none" strike="noStrike" kern="1200" baseline="0" dirty="0">
                          <a:solidFill>
                            <a:schemeClr val="dk1"/>
                          </a:solidFill>
                          <a:latin typeface="+mn-lt"/>
                          <a:ea typeface="+mn-ea"/>
                          <a:cs typeface="+mn-cs"/>
                        </a:rPr>
                        <a:t>represents the 46 basic sounds that are made in the Japanese language</a:t>
                      </a:r>
                      <a:endParaRPr lang="en-US" dirty="0"/>
                    </a:p>
                  </a:txBody>
                  <a:tcPr/>
                </a:tc>
                <a:extLst>
                  <a:ext uri="{0D108BD9-81ED-4DB2-BD59-A6C34878D82A}">
                    <a16:rowId xmlns:a16="http://schemas.microsoft.com/office/drawing/2014/main" val="3495941629"/>
                  </a:ext>
                </a:extLst>
              </a:tr>
              <a:tr h="452471">
                <a:tc>
                  <a:txBody>
                    <a:bodyPr/>
                    <a:lstStyle/>
                    <a:p>
                      <a:r>
                        <a:rPr lang="en-US" sz="1800" b="0" i="0" u="none" strike="noStrike" kern="1200" baseline="0" dirty="0">
                          <a:solidFill>
                            <a:schemeClr val="dk1"/>
                          </a:solidFill>
                          <a:latin typeface="+mn-lt"/>
                          <a:ea typeface="+mn-ea"/>
                          <a:cs typeface="+mn-cs"/>
                        </a:rPr>
                        <a:t>Katakana</a:t>
                      </a:r>
                      <a:endParaRPr lang="en-US" dirty="0"/>
                    </a:p>
                  </a:txBody>
                  <a:tcPr/>
                </a:tc>
                <a:tc>
                  <a:txBody>
                    <a:bodyPr/>
                    <a:lstStyle/>
                    <a:p>
                      <a:r>
                        <a:rPr lang="en-US" sz="1800" b="0" i="0" u="none" strike="noStrike" kern="1200" baseline="0" dirty="0">
                          <a:solidFill>
                            <a:schemeClr val="dk1"/>
                          </a:solidFill>
                          <a:latin typeface="+mn-lt"/>
                          <a:ea typeface="+mn-ea"/>
                          <a:cs typeface="+mn-cs"/>
                        </a:rPr>
                        <a:t>represents the same sounds as hiragana</a:t>
                      </a:r>
                      <a:endParaRPr lang="en-US" dirty="0"/>
                    </a:p>
                  </a:txBody>
                  <a:tcPr/>
                </a:tc>
                <a:extLst>
                  <a:ext uri="{0D108BD9-81ED-4DB2-BD59-A6C34878D82A}">
                    <a16:rowId xmlns:a16="http://schemas.microsoft.com/office/drawing/2014/main" val="3932390566"/>
                  </a:ext>
                </a:extLst>
              </a:tr>
              <a:tr h="780977">
                <a:tc>
                  <a:txBody>
                    <a:bodyPr/>
                    <a:lstStyle/>
                    <a:p>
                      <a:r>
                        <a:rPr lang="en-US" sz="1800" b="0" i="0" u="none" strike="noStrike" kern="1200" baseline="0" dirty="0">
                          <a:solidFill>
                            <a:schemeClr val="dk1"/>
                          </a:solidFill>
                          <a:latin typeface="+mn-lt"/>
                          <a:ea typeface="+mn-ea"/>
                          <a:cs typeface="+mn-cs"/>
                        </a:rPr>
                        <a:t>but (Katakana)</a:t>
                      </a:r>
                      <a:endParaRPr lang="en-US" dirty="0"/>
                    </a:p>
                  </a:txBody>
                  <a:tcPr/>
                </a:tc>
                <a:tc>
                  <a:txBody>
                    <a:bodyPr/>
                    <a:lstStyle/>
                    <a:p>
                      <a:r>
                        <a:rPr lang="en-US" sz="1800" b="0" i="0" u="none" strike="noStrike" kern="1200" baseline="0" dirty="0">
                          <a:solidFill>
                            <a:schemeClr val="dk1"/>
                          </a:solidFill>
                          <a:latin typeface="+mn-lt"/>
                          <a:ea typeface="+mn-ea"/>
                          <a:cs typeface="+mn-cs"/>
                        </a:rPr>
                        <a:t>is used mainly for words borrowed from foreign languages and for sound effects.</a:t>
                      </a:r>
                      <a:endParaRPr lang="en-US" dirty="0"/>
                    </a:p>
                  </a:txBody>
                  <a:tcPr/>
                </a:tc>
                <a:extLst>
                  <a:ext uri="{0D108BD9-81ED-4DB2-BD59-A6C34878D82A}">
                    <a16:rowId xmlns:a16="http://schemas.microsoft.com/office/drawing/2014/main" val="3450091169"/>
                  </a:ext>
                </a:extLst>
              </a:tr>
              <a:tr h="780977">
                <a:tc>
                  <a:txBody>
                    <a:bodyPr/>
                    <a:lstStyle/>
                    <a:p>
                      <a:r>
                        <a:rPr lang="en-US" sz="1800" b="0" i="0" u="none" strike="noStrike" kern="1200" baseline="0" dirty="0">
                          <a:solidFill>
                            <a:schemeClr val="dk1"/>
                          </a:solidFill>
                          <a:latin typeface="+mn-lt"/>
                          <a:ea typeface="+mn-ea"/>
                          <a:cs typeface="+mn-cs"/>
                        </a:rPr>
                        <a:t>Kanji</a:t>
                      </a:r>
                      <a:endParaRPr lang="en-US" dirty="0"/>
                    </a:p>
                  </a:txBody>
                  <a:tcPr/>
                </a:tc>
                <a:tc>
                  <a:txBody>
                    <a:bodyPr/>
                    <a:lstStyle/>
                    <a:p>
                      <a:r>
                        <a:rPr lang="en-US" sz="1800" b="0" i="0" u="none" strike="noStrike" kern="1200" baseline="0" dirty="0">
                          <a:solidFill>
                            <a:schemeClr val="dk1"/>
                          </a:solidFill>
                          <a:latin typeface="+mn-lt"/>
                          <a:ea typeface="+mn-ea"/>
                          <a:cs typeface="+mn-cs"/>
                        </a:rPr>
                        <a:t>are used to communicate an idea rather than a sound.</a:t>
                      </a:r>
                      <a:endParaRPr lang="en-US" dirty="0"/>
                    </a:p>
                  </a:txBody>
                  <a:tcPr/>
                </a:tc>
                <a:extLst>
                  <a:ext uri="{0D108BD9-81ED-4DB2-BD59-A6C34878D82A}">
                    <a16:rowId xmlns:a16="http://schemas.microsoft.com/office/drawing/2014/main" val="1218107828"/>
                  </a:ext>
                </a:extLst>
              </a:tr>
            </a:tbl>
          </a:graphicData>
        </a:graphic>
      </p:graphicFrame>
      <p:pic>
        <p:nvPicPr>
          <p:cNvPr id="5" name="Content Placeholder 3"/>
          <p:cNvPicPr>
            <a:picLocks noChangeAspect="1"/>
          </p:cNvPicPr>
          <p:nvPr/>
        </p:nvPicPr>
        <p:blipFill>
          <a:blip r:embed="rId2"/>
          <a:stretch>
            <a:fillRect/>
          </a:stretch>
        </p:blipFill>
        <p:spPr>
          <a:xfrm>
            <a:off x="9464310" y="619258"/>
            <a:ext cx="2551692" cy="5651881"/>
          </a:xfrm>
          <a:prstGeom prst="rect">
            <a:avLst/>
          </a:prstGeom>
        </p:spPr>
      </p:pic>
    </p:spTree>
    <p:extLst>
      <p:ext uri="{BB962C8B-B14F-4D97-AF65-F5344CB8AC3E}">
        <p14:creationId xmlns:p14="http://schemas.microsoft.com/office/powerpoint/2010/main" val="2448537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540" y="74511"/>
            <a:ext cx="8596668" cy="1320800"/>
          </a:xfrm>
        </p:spPr>
        <p:txBody>
          <a:bodyPr/>
          <a:lstStyle/>
          <a:p>
            <a:r>
              <a:rPr lang="en-US" b="1" dirty="0"/>
              <a:t>Substitution</a:t>
            </a:r>
            <a:endParaRPr lang="en-US" dirty="0"/>
          </a:p>
        </p:txBody>
      </p:sp>
      <p:sp>
        <p:nvSpPr>
          <p:cNvPr id="3" name="Content Placeholder 2"/>
          <p:cNvSpPr>
            <a:spLocks noGrp="1"/>
          </p:cNvSpPr>
          <p:nvPr>
            <p:ph idx="1"/>
          </p:nvPr>
        </p:nvSpPr>
        <p:spPr>
          <a:xfrm>
            <a:off x="559347" y="1216692"/>
            <a:ext cx="8596668" cy="3880773"/>
          </a:xfrm>
        </p:spPr>
        <p:txBody>
          <a:bodyPr>
            <a:noAutofit/>
          </a:bodyPr>
          <a:lstStyle/>
          <a:p>
            <a:pPr algn="just"/>
            <a:r>
              <a:rPr lang="en-US" sz="2400" b="1" dirty="0"/>
              <a:t>With </a:t>
            </a:r>
            <a:r>
              <a:rPr lang="en-US" sz="2400" b="1" i="1" dirty="0">
                <a:solidFill>
                  <a:srgbClr val="C00000"/>
                </a:solidFill>
              </a:rPr>
              <a:t>substitution</a:t>
            </a:r>
            <a:r>
              <a:rPr lang="en-US" sz="2400" b="1" dirty="0"/>
              <a:t>, a substitute form is used for another language item, phrase or group.</a:t>
            </a:r>
          </a:p>
          <a:p>
            <a:pPr algn="just">
              <a:buFont typeface="Wingdings" panose="05000000000000000000" pitchFamily="2" charset="2"/>
              <a:buChar char="Ø"/>
            </a:pPr>
            <a:r>
              <a:rPr lang="en-US" sz="2000" dirty="0"/>
              <a:t> </a:t>
            </a:r>
            <a:r>
              <a:rPr lang="en-US" sz="2000" b="1" dirty="0">
                <a:solidFill>
                  <a:srgbClr val="C00000"/>
                </a:solidFill>
              </a:rPr>
              <a:t>Nominal Substitute</a:t>
            </a:r>
            <a:r>
              <a:rPr lang="en-US" sz="2000" dirty="0"/>
              <a:t>: It can involve substituting an item for a noun.</a:t>
            </a:r>
          </a:p>
          <a:p>
            <a:pPr marL="0" indent="0" algn="just">
              <a:buNone/>
            </a:pPr>
            <a:r>
              <a:rPr lang="en-US" dirty="0"/>
              <a:t>     Try reading this book. The at </a:t>
            </a:r>
            <a:r>
              <a:rPr lang="en-US" b="1" i="1" dirty="0"/>
              <a:t>one</a:t>
            </a:r>
            <a:r>
              <a:rPr lang="en-US" i="1" dirty="0"/>
              <a:t> </a:t>
            </a:r>
            <a:r>
              <a:rPr lang="en-US" dirty="0"/>
              <a:t>’s not very good.</a:t>
            </a:r>
          </a:p>
          <a:p>
            <a:pPr algn="just">
              <a:buFont typeface="Wingdings" panose="05000000000000000000" pitchFamily="2" charset="2"/>
              <a:buChar char="Ø"/>
            </a:pPr>
            <a:r>
              <a:rPr lang="en-US" sz="2400" b="1" dirty="0">
                <a:solidFill>
                  <a:srgbClr val="C00000"/>
                </a:solidFill>
              </a:rPr>
              <a:t>Verbal substitute</a:t>
            </a:r>
            <a:r>
              <a:rPr lang="en-US" sz="2400" dirty="0"/>
              <a:t>: It can involve substituting an item for a verb</a:t>
            </a:r>
          </a:p>
          <a:p>
            <a:pPr marL="0" indent="0">
              <a:buNone/>
            </a:pPr>
            <a:r>
              <a:rPr lang="en-GB" dirty="0"/>
              <a:t>A: Has he had dinner yet?</a:t>
            </a:r>
            <a:endParaRPr lang="en-US" dirty="0"/>
          </a:p>
          <a:p>
            <a:pPr marL="0" indent="0">
              <a:buNone/>
            </a:pPr>
            <a:r>
              <a:rPr lang="en-GB" dirty="0"/>
              <a:t>B: He must have </a:t>
            </a:r>
            <a:r>
              <a:rPr lang="en-GB" b="1" dirty="0"/>
              <a:t>done</a:t>
            </a:r>
            <a:r>
              <a:rPr lang="en-GB" dirty="0"/>
              <a:t>. There’s no food in the fridge.</a:t>
            </a:r>
            <a:endParaRPr lang="en-US" dirty="0"/>
          </a:p>
          <a:p>
            <a:pPr algn="just">
              <a:buFont typeface="Wingdings" panose="05000000000000000000" pitchFamily="2" charset="2"/>
              <a:buChar char="Ø"/>
            </a:pPr>
            <a:r>
              <a:rPr lang="en-US" sz="2400" b="1" dirty="0">
                <a:solidFill>
                  <a:srgbClr val="C00000"/>
                </a:solidFill>
              </a:rPr>
              <a:t>Clausal substitute</a:t>
            </a:r>
            <a:r>
              <a:rPr lang="en-US" sz="2400" dirty="0"/>
              <a:t>: An item may also substitute for a clause</a:t>
            </a:r>
          </a:p>
          <a:p>
            <a:pPr marL="0" indent="0">
              <a:buNone/>
            </a:pPr>
            <a:r>
              <a:rPr lang="en-US" dirty="0"/>
              <a:t>A: That’s great to hear you’re still happy.</a:t>
            </a:r>
          </a:p>
          <a:p>
            <a:pPr marL="0" indent="0">
              <a:buNone/>
            </a:pPr>
            <a:r>
              <a:rPr lang="en-US" dirty="0"/>
              <a:t>B: Oh yes very much </a:t>
            </a:r>
            <a:r>
              <a:rPr lang="en-US" b="1" i="1" dirty="0"/>
              <a:t>so</a:t>
            </a:r>
            <a:r>
              <a:rPr lang="en-US" i="1" dirty="0"/>
              <a:t> </a:t>
            </a:r>
            <a:r>
              <a:rPr lang="en-US" dirty="0"/>
              <a:t>.</a:t>
            </a:r>
          </a:p>
          <a:p>
            <a:endParaRPr lang="en-US" sz="1400" dirty="0"/>
          </a:p>
        </p:txBody>
      </p:sp>
    </p:spTree>
    <p:extLst>
      <p:ext uri="{BB962C8B-B14F-4D97-AF65-F5344CB8AC3E}">
        <p14:creationId xmlns:p14="http://schemas.microsoft.com/office/powerpoint/2010/main" val="3209375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Attitude and grammar</a:t>
            </a:r>
            <a:endParaRPr lang="en-US" dirty="0"/>
          </a:p>
        </p:txBody>
      </p:sp>
      <p:sp>
        <p:nvSpPr>
          <p:cNvPr id="3" name="Content Placeholder 2"/>
          <p:cNvSpPr>
            <a:spLocks noGrp="1"/>
          </p:cNvSpPr>
          <p:nvPr>
            <p:ph idx="1"/>
          </p:nvPr>
        </p:nvSpPr>
        <p:spPr>
          <a:xfrm>
            <a:off x="368424" y="1658111"/>
            <a:ext cx="8905578" cy="4456403"/>
          </a:xfrm>
        </p:spPr>
        <p:txBody>
          <a:bodyPr>
            <a:noAutofit/>
          </a:bodyPr>
          <a:lstStyle/>
          <a:p>
            <a:pPr algn="just"/>
            <a:r>
              <a:rPr lang="en-US" sz="2400" b="1" i="1" dirty="0">
                <a:solidFill>
                  <a:schemeClr val="tx1"/>
                </a:solidFill>
              </a:rPr>
              <a:t>Attitude</a:t>
            </a:r>
            <a:r>
              <a:rPr lang="en-US" sz="2400" dirty="0"/>
              <a:t> refers to resources used to make either a positive or negative evaluation of phenomena’; </a:t>
            </a:r>
          </a:p>
          <a:p>
            <a:pPr algn="just"/>
            <a:r>
              <a:rPr lang="en-US" sz="2400" dirty="0"/>
              <a:t>i.e. the ways in which writers and speakers evaluatively position themselves in relation to others, what they believe, how they feel, and what they believe that they know</a:t>
            </a:r>
          </a:p>
          <a:p>
            <a:pPr algn="just"/>
            <a:r>
              <a:rPr lang="en-US" sz="2400" b="1" dirty="0"/>
              <a:t>Appraisal theory </a:t>
            </a:r>
            <a:r>
              <a:rPr lang="en-US" sz="2400" dirty="0"/>
              <a:t>divides Attitude into three main categories: </a:t>
            </a:r>
            <a:r>
              <a:rPr lang="en-US" sz="2400" i="1" dirty="0">
                <a:solidFill>
                  <a:srgbClr val="C00000"/>
                </a:solidFill>
              </a:rPr>
              <a:t>affect</a:t>
            </a:r>
            <a:r>
              <a:rPr lang="en-US" sz="2400" i="1" dirty="0"/>
              <a:t> </a:t>
            </a:r>
            <a:r>
              <a:rPr lang="en-US" sz="2400" dirty="0"/>
              <a:t>, </a:t>
            </a:r>
            <a:r>
              <a:rPr lang="en-US" sz="2400" i="1" dirty="0">
                <a:solidFill>
                  <a:srgbClr val="C00000"/>
                </a:solidFill>
              </a:rPr>
              <a:t>judgement</a:t>
            </a:r>
            <a:r>
              <a:rPr lang="en-US" sz="2400" i="1" dirty="0"/>
              <a:t> </a:t>
            </a:r>
            <a:r>
              <a:rPr lang="en-US" sz="2400" dirty="0"/>
              <a:t>and </a:t>
            </a:r>
            <a:r>
              <a:rPr lang="en-US" sz="2400" i="1" dirty="0">
                <a:solidFill>
                  <a:srgbClr val="C00000"/>
                </a:solidFill>
              </a:rPr>
              <a:t>appreciation</a:t>
            </a:r>
          </a:p>
          <a:p>
            <a:pPr algn="just"/>
            <a:r>
              <a:rPr lang="en-US" sz="2400" dirty="0"/>
              <a:t>These categories are interconnected in that ‘they are all motivated at some level with affectual response’. </a:t>
            </a:r>
          </a:p>
          <a:p>
            <a:pPr algn="just"/>
            <a:r>
              <a:rPr lang="en-US" sz="2400" dirty="0"/>
              <a:t>These categories may be expressed either </a:t>
            </a:r>
            <a:r>
              <a:rPr lang="en-US" sz="2400" dirty="0">
                <a:solidFill>
                  <a:srgbClr val="C00000"/>
                </a:solidFill>
              </a:rPr>
              <a:t>explicitly</a:t>
            </a:r>
            <a:r>
              <a:rPr lang="en-US" sz="2400" dirty="0"/>
              <a:t> through the use of individual lexical items or </a:t>
            </a:r>
            <a:r>
              <a:rPr lang="en-US" sz="2400" dirty="0">
                <a:solidFill>
                  <a:srgbClr val="C00000"/>
                </a:solidFill>
              </a:rPr>
              <a:t>implicitly</a:t>
            </a:r>
            <a:r>
              <a:rPr lang="en-US" sz="2400" dirty="0"/>
              <a:t> through the process of implicature.</a:t>
            </a:r>
          </a:p>
        </p:txBody>
      </p:sp>
    </p:spTree>
    <p:extLst>
      <p:ext uri="{BB962C8B-B14F-4D97-AF65-F5344CB8AC3E}">
        <p14:creationId xmlns:p14="http://schemas.microsoft.com/office/powerpoint/2010/main" val="208677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Attitude and grammar</a:t>
            </a:r>
            <a:endParaRPr lang="en-US" dirty="0"/>
          </a:p>
        </p:txBody>
      </p:sp>
      <p:sp>
        <p:nvSpPr>
          <p:cNvPr id="3" name="Content Placeholder 2"/>
          <p:cNvSpPr>
            <a:spLocks noGrp="1"/>
          </p:cNvSpPr>
          <p:nvPr>
            <p:ph idx="1"/>
          </p:nvPr>
        </p:nvSpPr>
        <p:spPr>
          <a:xfrm>
            <a:off x="588843" y="1639479"/>
            <a:ext cx="8596668" cy="3880773"/>
          </a:xfrm>
        </p:spPr>
        <p:txBody>
          <a:bodyPr>
            <a:normAutofit/>
          </a:bodyPr>
          <a:lstStyle/>
          <a:p>
            <a:pPr algn="just"/>
            <a:r>
              <a:rPr lang="en-US" sz="2400" dirty="0"/>
              <a:t>The division between </a:t>
            </a:r>
            <a:r>
              <a:rPr lang="en-US" sz="2400" i="1" dirty="0">
                <a:solidFill>
                  <a:srgbClr val="C00000"/>
                </a:solidFill>
              </a:rPr>
              <a:t>affect</a:t>
            </a:r>
            <a:r>
              <a:rPr lang="en-US" sz="2400" i="1" dirty="0"/>
              <a:t> </a:t>
            </a:r>
            <a:r>
              <a:rPr lang="en-US" sz="2400" dirty="0"/>
              <a:t>, </a:t>
            </a:r>
            <a:r>
              <a:rPr lang="en-US" sz="2400" i="1" dirty="0">
                <a:solidFill>
                  <a:srgbClr val="C00000"/>
                </a:solidFill>
              </a:rPr>
              <a:t>judgement</a:t>
            </a:r>
            <a:r>
              <a:rPr lang="en-US" sz="2400" i="1" dirty="0"/>
              <a:t> </a:t>
            </a:r>
            <a:r>
              <a:rPr lang="en-US" sz="2400" dirty="0"/>
              <a:t>and </a:t>
            </a:r>
            <a:r>
              <a:rPr lang="en-US" sz="2400" i="1" dirty="0">
                <a:solidFill>
                  <a:srgbClr val="C00000"/>
                </a:solidFill>
              </a:rPr>
              <a:t>appreciation</a:t>
            </a:r>
            <a:r>
              <a:rPr lang="en-US" sz="2400" dirty="0"/>
              <a:t> categories may, be fuzzy and not always be clear-cut. One appraisal value may be more dominant in a text than another and be a characteristic of a particular genre. </a:t>
            </a:r>
          </a:p>
          <a:p>
            <a:pPr algn="just"/>
            <a:r>
              <a:rPr lang="en-US" sz="2400" dirty="0"/>
              <a:t>Hard news stories, in English for example, may typically have a high level of intensity in the ways in which interpersonal values are expressed.</a:t>
            </a:r>
          </a:p>
          <a:p>
            <a:pPr algn="just"/>
            <a:endParaRPr lang="en-US" sz="2400" dirty="0"/>
          </a:p>
        </p:txBody>
      </p:sp>
    </p:spTree>
    <p:extLst>
      <p:ext uri="{BB962C8B-B14F-4D97-AF65-F5344CB8AC3E}">
        <p14:creationId xmlns:p14="http://schemas.microsoft.com/office/powerpoint/2010/main" val="2848973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Attitude and grammar</a:t>
            </a:r>
            <a:endParaRPr lang="en-US" dirty="0"/>
          </a:p>
        </p:txBody>
      </p:sp>
      <p:grpSp>
        <p:nvGrpSpPr>
          <p:cNvPr id="4" name="Group 3"/>
          <p:cNvGrpSpPr/>
          <p:nvPr/>
        </p:nvGrpSpPr>
        <p:grpSpPr>
          <a:xfrm>
            <a:off x="677334" y="1668976"/>
            <a:ext cx="7908616" cy="3621600"/>
            <a:chOff x="447003" y="2302"/>
            <a:chExt cx="7908616" cy="3621600"/>
          </a:xfrm>
        </p:grpSpPr>
        <p:sp>
          <p:nvSpPr>
            <p:cNvPr id="5" name="Rectangle 4"/>
            <p:cNvSpPr/>
            <p:nvPr/>
          </p:nvSpPr>
          <p:spPr>
            <a:xfrm>
              <a:off x="447003" y="2302"/>
              <a:ext cx="7908616" cy="3579504"/>
            </a:xfrm>
            <a:prstGeom prst="rect">
              <a:avLst/>
            </a:prstGeom>
            <a:solidFill>
              <a:schemeClr val="accent1">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TextBox 5"/>
            <p:cNvSpPr txBox="1"/>
            <p:nvPr/>
          </p:nvSpPr>
          <p:spPr>
            <a:xfrm>
              <a:off x="447003" y="44398"/>
              <a:ext cx="7908616" cy="35795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just"/>
              <a:r>
                <a:rPr lang="en-US" sz="2400" dirty="0">
                  <a:solidFill>
                    <a:schemeClr val="tx1"/>
                  </a:solidFill>
                </a:rPr>
                <a:t>Australia’s reaction to the Afghan boatpeople, in the wake of the </a:t>
              </a:r>
              <a:r>
                <a:rPr lang="en-US" sz="2400" i="1" dirty="0">
                  <a:solidFill>
                    <a:srgbClr val="C00000"/>
                  </a:solidFill>
                </a:rPr>
                <a:t>appalling</a:t>
              </a:r>
              <a:r>
                <a:rPr lang="en-US" sz="2400" i="1" dirty="0">
                  <a:solidFill>
                    <a:schemeClr val="tx1"/>
                  </a:solidFill>
                </a:rPr>
                <a:t> </a:t>
              </a:r>
              <a:r>
                <a:rPr lang="en-US" sz="2400" dirty="0">
                  <a:solidFill>
                    <a:schemeClr val="tx1"/>
                  </a:solidFill>
                </a:rPr>
                <a:t>terrorist attacks in the US, will serve as a metaphor for the US – and general Western – response to the </a:t>
              </a:r>
              <a:r>
                <a:rPr lang="en-US" sz="2400" dirty="0">
                  <a:solidFill>
                    <a:srgbClr val="C00000"/>
                  </a:solidFill>
                </a:rPr>
                <a:t>terrorist</a:t>
              </a:r>
              <a:r>
                <a:rPr lang="en-US" sz="2400" dirty="0">
                  <a:solidFill>
                    <a:schemeClr val="tx1"/>
                  </a:solidFill>
                </a:rPr>
                <a:t> acts themselves. Nothing would be more </a:t>
              </a:r>
              <a:r>
                <a:rPr lang="en-US" sz="2400" i="1" dirty="0">
                  <a:solidFill>
                    <a:srgbClr val="C00000"/>
                  </a:solidFill>
                </a:rPr>
                <a:t>foolish</a:t>
              </a:r>
              <a:r>
                <a:rPr lang="en-US" sz="2400" i="1" dirty="0">
                  <a:solidFill>
                    <a:schemeClr val="tx1"/>
                  </a:solidFill>
                </a:rPr>
                <a:t> </a:t>
              </a:r>
              <a:r>
                <a:rPr lang="en-US" sz="2400" dirty="0">
                  <a:solidFill>
                    <a:schemeClr val="tx1"/>
                  </a:solidFill>
                </a:rPr>
                <a:t>than to think it’s </a:t>
              </a:r>
              <a:r>
                <a:rPr lang="en-US" sz="2400" i="1" dirty="0">
                  <a:solidFill>
                    <a:srgbClr val="0070C0"/>
                  </a:solidFill>
                </a:rPr>
                <a:t>smart</a:t>
              </a:r>
              <a:r>
                <a:rPr lang="en-US" sz="2400" i="1" dirty="0">
                  <a:solidFill>
                    <a:schemeClr val="tx1"/>
                  </a:solidFill>
                </a:rPr>
                <a:t> </a:t>
              </a:r>
              <a:r>
                <a:rPr lang="en-US" sz="2400" dirty="0">
                  <a:solidFill>
                    <a:schemeClr val="tx1"/>
                  </a:solidFill>
                </a:rPr>
                <a:t>to keep out the Afghans because they are in some </a:t>
              </a:r>
              <a:r>
                <a:rPr lang="en-US" sz="2400" i="1" dirty="0">
                  <a:solidFill>
                    <a:srgbClr val="C00000"/>
                  </a:solidFill>
                </a:rPr>
                <a:t>mysterious</a:t>
              </a:r>
              <a:r>
                <a:rPr lang="en-US" sz="2400" i="1" dirty="0">
                  <a:solidFill>
                    <a:schemeClr val="tx1"/>
                  </a:solidFill>
                </a:rPr>
                <a:t> </a:t>
              </a:r>
              <a:r>
                <a:rPr lang="en-US" sz="2400" dirty="0">
                  <a:solidFill>
                    <a:schemeClr val="tx1"/>
                  </a:solidFill>
                </a:rPr>
                <a:t>way linked to Islamic politics which, in its </a:t>
              </a:r>
              <a:r>
                <a:rPr lang="en-US" sz="2400" dirty="0">
                  <a:solidFill>
                    <a:srgbClr val="C00000"/>
                  </a:solidFill>
                </a:rPr>
                <a:t>terrorist</a:t>
              </a:r>
              <a:r>
                <a:rPr lang="en-US" sz="2400" dirty="0">
                  <a:solidFill>
                    <a:schemeClr val="tx1"/>
                  </a:solidFill>
                </a:rPr>
                <a:t> manifestation, produced Tuesday’s </a:t>
              </a:r>
              <a:r>
                <a:rPr lang="en-US" sz="2400" i="1" dirty="0">
                  <a:solidFill>
                    <a:schemeClr val="tx1"/>
                  </a:solidFill>
                </a:rPr>
                <a:t>terrible </a:t>
              </a:r>
              <a:r>
                <a:rPr lang="en-US" sz="2400" dirty="0">
                  <a:solidFill>
                    <a:schemeClr val="tx1"/>
                  </a:solidFill>
                </a:rPr>
                <a:t>tragedy. That would be to blame the victims, par excellence</a:t>
              </a:r>
            </a:p>
          </p:txBody>
        </p:sp>
      </p:grpSp>
    </p:spTree>
    <p:extLst>
      <p:ext uri="{BB962C8B-B14F-4D97-AF65-F5344CB8AC3E}">
        <p14:creationId xmlns:p14="http://schemas.microsoft.com/office/powerpoint/2010/main" val="38935622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Attitude and grammar</a:t>
            </a:r>
            <a:endParaRPr lang="en-US" dirty="0"/>
          </a:p>
        </p:txBody>
      </p:sp>
      <p:sp>
        <p:nvSpPr>
          <p:cNvPr id="3" name="Content Placeholder 2"/>
          <p:cNvSpPr>
            <a:spLocks noGrp="1"/>
          </p:cNvSpPr>
          <p:nvPr>
            <p:ph idx="1"/>
          </p:nvPr>
        </p:nvSpPr>
        <p:spPr>
          <a:xfrm>
            <a:off x="677334" y="1746061"/>
            <a:ext cx="8596668" cy="3880773"/>
          </a:xfrm>
        </p:spPr>
        <p:txBody>
          <a:bodyPr>
            <a:noAutofit/>
          </a:bodyPr>
          <a:lstStyle/>
          <a:p>
            <a:pPr algn="just"/>
            <a:r>
              <a:rPr lang="en-US" sz="2400" dirty="0"/>
              <a:t>Attitude can also be graduated in terms of </a:t>
            </a:r>
            <a:r>
              <a:rPr lang="en-US" sz="2400" i="1" dirty="0"/>
              <a:t>force </a:t>
            </a:r>
            <a:r>
              <a:rPr lang="en-US" sz="2400" dirty="0"/>
              <a:t>. This can be done in two ways; </a:t>
            </a:r>
          </a:p>
          <a:p>
            <a:pPr marL="0" indent="0" algn="just">
              <a:buNone/>
            </a:pPr>
            <a:r>
              <a:rPr lang="en-US" sz="2400" dirty="0"/>
              <a:t>1- meanings can be graded in terms of intensity (</a:t>
            </a:r>
            <a:r>
              <a:rPr lang="en-US" sz="2400" i="1" dirty="0"/>
              <a:t>intensification</a:t>
            </a:r>
            <a:r>
              <a:rPr lang="en-US" sz="2400" dirty="0"/>
              <a:t>) </a:t>
            </a:r>
          </a:p>
          <a:p>
            <a:pPr marL="0" indent="0" algn="just">
              <a:buNone/>
            </a:pPr>
            <a:r>
              <a:rPr lang="en-US" sz="2400" dirty="0"/>
              <a:t>For example, in the above extract ‘terrorist attacks’ is intensified by the use of ‘</a:t>
            </a:r>
            <a:r>
              <a:rPr lang="en-US" sz="2400" dirty="0">
                <a:solidFill>
                  <a:srgbClr val="C00000"/>
                </a:solidFill>
              </a:rPr>
              <a:t>appalling</a:t>
            </a:r>
            <a:r>
              <a:rPr lang="en-US" sz="2400" dirty="0"/>
              <a:t>’ and ‘</a:t>
            </a:r>
            <a:r>
              <a:rPr lang="en-US" sz="2400" dirty="0">
                <a:solidFill>
                  <a:srgbClr val="C00000"/>
                </a:solidFill>
              </a:rPr>
              <a:t>tragedy</a:t>
            </a:r>
            <a:r>
              <a:rPr lang="en-US" sz="2400" dirty="0"/>
              <a:t>’ is intensified by ‘</a:t>
            </a:r>
            <a:r>
              <a:rPr lang="en-US" sz="2400" dirty="0">
                <a:solidFill>
                  <a:srgbClr val="C00000"/>
                </a:solidFill>
              </a:rPr>
              <a:t>terrible</a:t>
            </a:r>
            <a:r>
              <a:rPr lang="en-US" sz="2400" dirty="0"/>
              <a:t>’. </a:t>
            </a:r>
          </a:p>
          <a:p>
            <a:pPr marL="0" indent="0" algn="just">
              <a:buNone/>
            </a:pPr>
            <a:r>
              <a:rPr lang="en-US" sz="2400" dirty="0"/>
              <a:t>2- meanings can be quantified (</a:t>
            </a:r>
            <a:r>
              <a:rPr lang="en-US" sz="2400" i="1" dirty="0"/>
              <a:t>quantification</a:t>
            </a:r>
            <a:r>
              <a:rPr lang="en-US" sz="2400" dirty="0"/>
              <a:t>).</a:t>
            </a:r>
          </a:p>
          <a:p>
            <a:pPr marL="0" indent="0" algn="just">
              <a:buNone/>
            </a:pPr>
            <a:r>
              <a:rPr lang="en-US" sz="2400" dirty="0"/>
              <a:t>For example, the author writes ‘There will likely be a big increase in the US military budget’. Here, ‘</a:t>
            </a:r>
            <a:r>
              <a:rPr lang="en-US" sz="2400" dirty="0">
                <a:solidFill>
                  <a:srgbClr val="C00000"/>
                </a:solidFill>
              </a:rPr>
              <a:t>big</a:t>
            </a:r>
            <a:r>
              <a:rPr lang="en-US" sz="2400" dirty="0"/>
              <a:t>’ quantifies the ‘</a:t>
            </a:r>
            <a:r>
              <a:rPr lang="en-US" sz="2400" dirty="0">
                <a:solidFill>
                  <a:srgbClr val="C00000"/>
                </a:solidFill>
              </a:rPr>
              <a:t>increase in the US military budget</a:t>
            </a:r>
            <a:r>
              <a:rPr lang="en-US" sz="2400" dirty="0"/>
              <a:t>’</a:t>
            </a:r>
          </a:p>
        </p:txBody>
      </p:sp>
    </p:spTree>
    <p:extLst>
      <p:ext uri="{BB962C8B-B14F-4D97-AF65-F5344CB8AC3E}">
        <p14:creationId xmlns:p14="http://schemas.microsoft.com/office/powerpoint/2010/main" val="1361348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Grammar and engagement</a:t>
            </a:r>
            <a:endParaRPr lang="en-US" dirty="0"/>
          </a:p>
        </p:txBody>
      </p:sp>
      <p:sp>
        <p:nvSpPr>
          <p:cNvPr id="3" name="Content Placeholder 2"/>
          <p:cNvSpPr>
            <a:spLocks noGrp="1"/>
          </p:cNvSpPr>
          <p:nvPr>
            <p:ph idx="1"/>
          </p:nvPr>
        </p:nvSpPr>
        <p:spPr>
          <a:xfrm>
            <a:off x="677334" y="1718137"/>
            <a:ext cx="8596668" cy="3880773"/>
          </a:xfrm>
        </p:spPr>
        <p:txBody>
          <a:bodyPr>
            <a:normAutofit/>
          </a:bodyPr>
          <a:lstStyle/>
          <a:p>
            <a:pPr algn="just"/>
            <a:r>
              <a:rPr lang="en-US" sz="2000" dirty="0"/>
              <a:t>Engagement ‘is concerned with the sourcing of attitude and acknowledgement of alternative voices’ in a text.</a:t>
            </a:r>
          </a:p>
          <a:p>
            <a:pPr algn="just"/>
            <a:r>
              <a:rPr lang="en-US" sz="2000" dirty="0"/>
              <a:t>It is the way in which people </a:t>
            </a:r>
            <a:r>
              <a:rPr lang="en-US" sz="2000" dirty="0" err="1"/>
              <a:t>intertexually</a:t>
            </a:r>
            <a:r>
              <a:rPr lang="en-US" sz="2000" dirty="0"/>
              <a:t> position what they say</a:t>
            </a:r>
          </a:p>
          <a:p>
            <a:pPr algn="just"/>
            <a:r>
              <a:rPr lang="en-US" sz="2000" dirty="0"/>
              <a:t>Speakers may endorse what another person says, or they may distance themselves from what other people say. They may take responsibility for what they say, they may take no responsibility for what they say, or they may share some responsibility with the words or views of the person or source they are quoting.</a:t>
            </a:r>
          </a:p>
          <a:p>
            <a:pPr algn="just"/>
            <a:r>
              <a:rPr lang="en-US" sz="2000" dirty="0"/>
              <a:t>The main ways in which engagement is expressed is through </a:t>
            </a:r>
            <a:r>
              <a:rPr lang="en-US" sz="2000" i="1" dirty="0">
                <a:solidFill>
                  <a:srgbClr val="C00000"/>
                </a:solidFill>
              </a:rPr>
              <a:t>attribution</a:t>
            </a:r>
            <a:r>
              <a:rPr lang="en-US" sz="2000" dirty="0"/>
              <a:t>, </a:t>
            </a:r>
            <a:r>
              <a:rPr lang="en-US" sz="2000" i="1" dirty="0">
                <a:solidFill>
                  <a:srgbClr val="C00000"/>
                </a:solidFill>
              </a:rPr>
              <a:t>modality</a:t>
            </a:r>
            <a:r>
              <a:rPr lang="en-US" sz="2000" i="1" dirty="0"/>
              <a:t> </a:t>
            </a:r>
            <a:r>
              <a:rPr lang="en-US" sz="2000" dirty="0"/>
              <a:t>and </a:t>
            </a:r>
            <a:r>
              <a:rPr lang="en-US" sz="2000" i="1" dirty="0">
                <a:solidFill>
                  <a:srgbClr val="C00000"/>
                </a:solidFill>
              </a:rPr>
              <a:t>disclaimers</a:t>
            </a:r>
            <a:r>
              <a:rPr lang="en-US" sz="2000" i="1" dirty="0"/>
              <a:t> </a:t>
            </a:r>
            <a:r>
              <a:rPr lang="en-US" sz="2000" dirty="0"/>
              <a:t>and </a:t>
            </a:r>
            <a:r>
              <a:rPr lang="en-US" sz="2000" i="1" dirty="0">
                <a:solidFill>
                  <a:srgbClr val="C00000"/>
                </a:solidFill>
              </a:rPr>
              <a:t>proclaimers</a:t>
            </a:r>
            <a:r>
              <a:rPr lang="en-US" sz="2000" dirty="0"/>
              <a:t>.</a:t>
            </a:r>
          </a:p>
        </p:txBody>
      </p:sp>
    </p:spTree>
    <p:extLst>
      <p:ext uri="{BB962C8B-B14F-4D97-AF65-F5344CB8AC3E}">
        <p14:creationId xmlns:p14="http://schemas.microsoft.com/office/powerpoint/2010/main" val="474244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2569"/>
            <a:ext cx="8596668" cy="1320800"/>
          </a:xfrm>
        </p:spPr>
        <p:txBody>
          <a:bodyPr>
            <a:normAutofit/>
          </a:bodyPr>
          <a:lstStyle/>
          <a:p>
            <a:r>
              <a:rPr lang="en-US" sz="3200" b="1" dirty="0"/>
              <a:t>Attitude and grammar</a:t>
            </a:r>
            <a:endParaRPr lang="en-US" sz="3200" dirty="0"/>
          </a:p>
        </p:txBody>
      </p:sp>
      <p:sp>
        <p:nvSpPr>
          <p:cNvPr id="3" name="Content Placeholder 2"/>
          <p:cNvSpPr>
            <a:spLocks noGrp="1"/>
          </p:cNvSpPr>
          <p:nvPr>
            <p:ph idx="1"/>
          </p:nvPr>
        </p:nvSpPr>
        <p:spPr>
          <a:xfrm>
            <a:off x="616374" y="949009"/>
            <a:ext cx="8596668" cy="3880773"/>
          </a:xfrm>
        </p:spPr>
        <p:txBody>
          <a:bodyPr>
            <a:noAutofit/>
          </a:bodyPr>
          <a:lstStyle/>
          <a:p>
            <a:pPr algn="just">
              <a:buFont typeface="Wingdings" panose="05000000000000000000" pitchFamily="2" charset="2"/>
              <a:buChar char="q"/>
            </a:pPr>
            <a:r>
              <a:rPr lang="en-US" sz="1600" b="1" dirty="0">
                <a:solidFill>
                  <a:srgbClr val="C00000"/>
                </a:solidFill>
              </a:rPr>
              <a:t>Attribution</a:t>
            </a:r>
            <a:r>
              <a:rPr lang="en-US" sz="1600" dirty="0"/>
              <a:t> is where someone refers to the words, views or thoughts of another source, or person to evaluate the material as being relevant. </a:t>
            </a:r>
          </a:p>
          <a:p>
            <a:pPr algn="just"/>
            <a:r>
              <a:rPr lang="en-US" sz="1600" dirty="0"/>
              <a:t>They may indicate support for the material (</a:t>
            </a:r>
            <a:r>
              <a:rPr lang="en-US" sz="1600" i="1" dirty="0"/>
              <a:t>endorsement), by using </a:t>
            </a:r>
            <a:r>
              <a:rPr lang="en-US" sz="1600" dirty="0"/>
              <a:t>‘for example, demonstrate’.</a:t>
            </a:r>
          </a:p>
          <a:p>
            <a:pPr algn="just"/>
            <a:r>
              <a:rPr lang="en-US" sz="1600" dirty="0"/>
              <a:t>They may not support the material ( </a:t>
            </a:r>
            <a:r>
              <a:rPr lang="en-US" sz="1600" i="1" dirty="0"/>
              <a:t>dis-endorsement </a:t>
            </a:r>
            <a:r>
              <a:rPr lang="en-US" sz="1600" dirty="0"/>
              <a:t>). </a:t>
            </a:r>
            <a:r>
              <a:rPr lang="en-US" sz="1600" i="1" dirty="0"/>
              <a:t>by using </a:t>
            </a:r>
            <a:r>
              <a:rPr lang="en-US" sz="1600" dirty="0"/>
              <a:t>‘for example, claim’ </a:t>
            </a:r>
          </a:p>
          <a:p>
            <a:pPr algn="just"/>
            <a:r>
              <a:rPr lang="en-US" sz="1600" dirty="0"/>
              <a:t>Or they may be neutral about the material ( </a:t>
            </a:r>
            <a:r>
              <a:rPr lang="en-US" sz="1600" i="1" dirty="0"/>
              <a:t>non-endorsement </a:t>
            </a:r>
            <a:r>
              <a:rPr lang="en-US" sz="1600" dirty="0"/>
              <a:t>). </a:t>
            </a:r>
            <a:r>
              <a:rPr lang="en-US" sz="1600" i="1" dirty="0"/>
              <a:t>by using </a:t>
            </a:r>
            <a:r>
              <a:rPr lang="en-US" sz="1600" dirty="0"/>
              <a:t>‘for example, say’ </a:t>
            </a:r>
          </a:p>
          <a:p>
            <a:pPr algn="just">
              <a:buFont typeface="Wingdings" panose="05000000000000000000" pitchFamily="2" charset="2"/>
              <a:buChar char="q"/>
            </a:pPr>
            <a:r>
              <a:rPr lang="en-US" sz="1600" dirty="0"/>
              <a:t>They may nominalize reporting verbs by using items such as ‘statement’, ‘demonstration’ and ‘suggestion’. </a:t>
            </a:r>
          </a:p>
          <a:p>
            <a:pPr algn="just">
              <a:buFont typeface="Wingdings" panose="05000000000000000000" pitchFamily="2" charset="2"/>
              <a:buChar char="q"/>
            </a:pPr>
            <a:r>
              <a:rPr lang="en-US" sz="1600" dirty="0"/>
              <a:t>They may also qualify a statement with an evaluative item such as ‘controversial’, ‘unbiased’ or ‘questionable’.  </a:t>
            </a:r>
          </a:p>
          <a:p>
            <a:pPr algn="just">
              <a:buFont typeface="Wingdings" panose="05000000000000000000" pitchFamily="2" charset="2"/>
              <a:buChar char="q"/>
            </a:pPr>
            <a:r>
              <a:rPr lang="en-US" sz="1600" dirty="0"/>
              <a:t>They may use </a:t>
            </a:r>
            <a:r>
              <a:rPr lang="en-US" sz="1600" b="1" i="1" dirty="0">
                <a:solidFill>
                  <a:srgbClr val="C00000"/>
                </a:solidFill>
              </a:rPr>
              <a:t>modal items </a:t>
            </a:r>
            <a:r>
              <a:rPr lang="en-US" sz="1600" dirty="0"/>
              <a:t>such as ‘always’, ‘normally’ and ‘possibly’ to express </a:t>
            </a:r>
            <a:r>
              <a:rPr lang="en-US" sz="1600" dirty="0">
                <a:solidFill>
                  <a:srgbClr val="C00000"/>
                </a:solidFill>
              </a:rPr>
              <a:t>certainty</a:t>
            </a:r>
            <a:r>
              <a:rPr lang="en-US" sz="1600" dirty="0"/>
              <a:t>, </a:t>
            </a:r>
            <a:r>
              <a:rPr lang="en-US" sz="1600" dirty="0" err="1">
                <a:solidFill>
                  <a:srgbClr val="C00000"/>
                </a:solidFill>
              </a:rPr>
              <a:t>usuality</a:t>
            </a:r>
            <a:r>
              <a:rPr lang="en-US" sz="1600" dirty="0"/>
              <a:t> or </a:t>
            </a:r>
            <a:r>
              <a:rPr lang="en-US" sz="1600" dirty="0">
                <a:solidFill>
                  <a:srgbClr val="C00000"/>
                </a:solidFill>
              </a:rPr>
              <a:t>probability</a:t>
            </a:r>
            <a:r>
              <a:rPr lang="en-US" sz="1600" dirty="0"/>
              <a:t>, for example, and to convey their position on the attributed material. </a:t>
            </a:r>
          </a:p>
          <a:p>
            <a:pPr algn="just">
              <a:buFont typeface="Wingdings" panose="05000000000000000000" pitchFamily="2" charset="2"/>
              <a:buChar char="q"/>
            </a:pPr>
            <a:r>
              <a:rPr lang="en-US" sz="1600" dirty="0"/>
              <a:t>The material may be directly quoted or it may be paraphrased; </a:t>
            </a:r>
          </a:p>
          <a:p>
            <a:pPr algn="just">
              <a:buFont typeface="Wingdings" panose="05000000000000000000" pitchFamily="2" charset="2"/>
              <a:buChar char="q"/>
            </a:pPr>
            <a:r>
              <a:rPr lang="en-US" sz="1600" dirty="0"/>
              <a:t>A speaker or writer may also </a:t>
            </a:r>
            <a:r>
              <a:rPr lang="en-US" sz="1600" i="1" dirty="0">
                <a:solidFill>
                  <a:srgbClr val="C00000"/>
                </a:solidFill>
              </a:rPr>
              <a:t>disclaim</a:t>
            </a:r>
            <a:r>
              <a:rPr lang="en-US" sz="1600" i="1" dirty="0"/>
              <a:t> </a:t>
            </a:r>
            <a:r>
              <a:rPr lang="en-US" sz="1600" dirty="0"/>
              <a:t>or </a:t>
            </a:r>
            <a:r>
              <a:rPr lang="en-US" sz="1600" i="1" dirty="0">
                <a:solidFill>
                  <a:srgbClr val="C00000"/>
                </a:solidFill>
              </a:rPr>
              <a:t>proclaim</a:t>
            </a:r>
            <a:r>
              <a:rPr lang="en-US" sz="1600" i="1" dirty="0"/>
              <a:t> </a:t>
            </a:r>
            <a:r>
              <a:rPr lang="en-US" sz="1600" dirty="0"/>
              <a:t>the source material, they may reject the outside source in order to replace it with something else, or they may present the material in such as way that it is difficult for someone else to challenge</a:t>
            </a:r>
          </a:p>
        </p:txBody>
      </p:sp>
    </p:spTree>
    <p:extLst>
      <p:ext uri="{BB962C8B-B14F-4D97-AF65-F5344CB8AC3E}">
        <p14:creationId xmlns:p14="http://schemas.microsoft.com/office/powerpoint/2010/main" val="11341734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1399" y="4572000"/>
            <a:ext cx="8596668" cy="1320800"/>
          </a:xfrm>
        </p:spPr>
        <p:txBody>
          <a:bodyPr>
            <a:normAutofit fontScale="90000"/>
          </a:bodyPr>
          <a:lstStyle/>
          <a:p>
            <a:r>
              <a:rPr lang="en-US" sz="2200" i="1" dirty="0">
                <a:solidFill>
                  <a:schemeClr val="tx1"/>
                </a:solidFill>
              </a:rPr>
              <a:t>- The source material is textually integrated, that is, assimilated </a:t>
            </a:r>
            <a:br>
              <a:rPr lang="en-US" sz="2200" i="1" dirty="0">
                <a:solidFill>
                  <a:schemeClr val="tx1"/>
                </a:solidFill>
              </a:rPr>
            </a:br>
            <a:r>
              <a:rPr lang="en-US" sz="2200" i="1" dirty="0">
                <a:solidFill>
                  <a:schemeClr val="tx1"/>
                </a:solidFill>
              </a:rPr>
              <a:t>- The source material is identified, singular and specific</a:t>
            </a:r>
            <a:br>
              <a:rPr lang="en-US" sz="2200" i="1" dirty="0">
                <a:solidFill>
                  <a:schemeClr val="tx1"/>
                </a:solidFill>
              </a:rPr>
            </a:br>
            <a:r>
              <a:rPr lang="en-US" sz="2200" i="1" dirty="0">
                <a:solidFill>
                  <a:schemeClr val="tx1"/>
                </a:solidFill>
              </a:rPr>
              <a:t>- The text expresses high affect</a:t>
            </a:r>
            <a:br>
              <a:rPr lang="en-US" sz="2200" i="1" dirty="0">
                <a:solidFill>
                  <a:schemeClr val="tx1"/>
                </a:solidFill>
              </a:rPr>
            </a:br>
            <a:r>
              <a:rPr lang="en-US" sz="2200" i="1" dirty="0">
                <a:solidFill>
                  <a:schemeClr val="tx1"/>
                </a:solidFill>
              </a:rPr>
              <a:t>- The text also, simultaneously, expresses high negative judgement.</a:t>
            </a:r>
          </a:p>
        </p:txBody>
      </p:sp>
      <p:grpSp>
        <p:nvGrpSpPr>
          <p:cNvPr id="5" name="Group 4"/>
          <p:cNvGrpSpPr/>
          <p:nvPr/>
        </p:nvGrpSpPr>
        <p:grpSpPr>
          <a:xfrm>
            <a:off x="931399" y="491614"/>
            <a:ext cx="7908616" cy="3579504"/>
            <a:chOff x="447003" y="2302"/>
            <a:chExt cx="7908616" cy="3579504"/>
          </a:xfrm>
        </p:grpSpPr>
        <p:sp>
          <p:nvSpPr>
            <p:cNvPr id="6" name="Rectangle 5"/>
            <p:cNvSpPr/>
            <p:nvPr/>
          </p:nvSpPr>
          <p:spPr>
            <a:xfrm>
              <a:off x="447003" y="2302"/>
              <a:ext cx="7908616" cy="3579504"/>
            </a:xfrm>
            <a:prstGeom prst="rect">
              <a:avLst/>
            </a:prstGeom>
            <a:solidFill>
              <a:schemeClr val="accent1">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TextBox 6"/>
            <p:cNvSpPr txBox="1"/>
            <p:nvPr/>
          </p:nvSpPr>
          <p:spPr>
            <a:xfrm>
              <a:off x="447003" y="2302"/>
              <a:ext cx="7908616" cy="35180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just"/>
              <a:r>
                <a:rPr lang="en-US" sz="2400" dirty="0">
                  <a:solidFill>
                    <a:schemeClr val="tx1"/>
                  </a:solidFill>
                </a:rPr>
                <a:t>Some critics have </a:t>
              </a:r>
              <a:r>
                <a:rPr lang="en-US" sz="2400" i="1" dirty="0">
                  <a:solidFill>
                    <a:srgbClr val="7030A0"/>
                  </a:solidFill>
                </a:rPr>
                <a:t>pointed out </a:t>
              </a:r>
              <a:r>
                <a:rPr lang="en-US" sz="2400" dirty="0">
                  <a:solidFill>
                    <a:schemeClr val="tx1"/>
                  </a:solidFill>
                </a:rPr>
                <a:t>that He’s Just Not That into You’s advice to women to let men do all the running is similar to The Rules, which infuriated women with its </a:t>
              </a:r>
              <a:r>
                <a:rPr lang="en-US" sz="2400" i="1" dirty="0">
                  <a:solidFill>
                    <a:srgbClr val="C00000"/>
                  </a:solidFill>
                </a:rPr>
                <a:t>old-fashioned</a:t>
              </a:r>
              <a:r>
                <a:rPr lang="en-US" sz="2400" i="1" dirty="0">
                  <a:solidFill>
                    <a:schemeClr val="tx1"/>
                  </a:solidFill>
                </a:rPr>
                <a:t> </a:t>
              </a:r>
              <a:r>
                <a:rPr lang="en-US" sz="2400" dirty="0">
                  <a:solidFill>
                    <a:schemeClr val="tx1"/>
                  </a:solidFill>
                </a:rPr>
                <a:t>insistence on passive, compliant, female behaviour. Jen Abydeera </a:t>
              </a:r>
              <a:r>
                <a:rPr lang="en-US" sz="2400" i="1" dirty="0">
                  <a:solidFill>
                    <a:srgbClr val="0070C0"/>
                  </a:solidFill>
                </a:rPr>
                <a:t>agrees</a:t>
              </a:r>
              <a:r>
                <a:rPr lang="en-US" sz="2400" i="1" dirty="0">
                  <a:solidFill>
                    <a:schemeClr val="tx1"/>
                  </a:solidFill>
                </a:rPr>
                <a:t> </a:t>
              </a:r>
              <a:r>
                <a:rPr lang="en-US" sz="2400" dirty="0">
                  <a:solidFill>
                    <a:schemeClr val="tx1"/>
                  </a:solidFill>
                </a:rPr>
                <a:t>. ‘It takes your power away and puts it all on the men’s’ side. And it reinforces old gender stereotypes. It’s OK for women to be proactive now, and I think that not only do men like it – they expect it.’ </a:t>
              </a:r>
            </a:p>
          </p:txBody>
        </p:sp>
      </p:grpSp>
    </p:spTree>
    <p:extLst>
      <p:ext uri="{BB962C8B-B14F-4D97-AF65-F5344CB8AC3E}">
        <p14:creationId xmlns:p14="http://schemas.microsoft.com/office/powerpoint/2010/main" val="9187367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Grammatical differences between spoken and written discourse</a:t>
            </a:r>
            <a:endParaRPr lang="en-US" sz="3200" dirty="0"/>
          </a:p>
        </p:txBody>
      </p:sp>
      <p:sp>
        <p:nvSpPr>
          <p:cNvPr id="3" name="Content Placeholder 2"/>
          <p:cNvSpPr>
            <a:spLocks noGrp="1"/>
          </p:cNvSpPr>
          <p:nvPr>
            <p:ph idx="1"/>
          </p:nvPr>
        </p:nvSpPr>
        <p:spPr/>
        <p:txBody>
          <a:bodyPr>
            <a:normAutofit/>
          </a:bodyPr>
          <a:lstStyle/>
          <a:p>
            <a:pPr algn="just"/>
            <a:r>
              <a:rPr lang="en-US" sz="2700" dirty="0"/>
              <a:t>There are a number of grammatical differences between spoken and written language which have implications for discourse analysis. </a:t>
            </a:r>
          </a:p>
          <a:p>
            <a:pPr algn="just"/>
            <a:r>
              <a:rPr lang="en-US" sz="2700" dirty="0"/>
              <a:t>These are </a:t>
            </a:r>
            <a:r>
              <a:rPr lang="en-US" sz="2700" b="1" dirty="0">
                <a:solidFill>
                  <a:schemeClr val="tx1"/>
                </a:solidFill>
              </a:rPr>
              <a:t>not</a:t>
            </a:r>
            <a:r>
              <a:rPr lang="en-US" sz="2700" dirty="0"/>
              <a:t> simple, </a:t>
            </a:r>
            <a:r>
              <a:rPr lang="en-US" sz="2700" dirty="0" err="1"/>
              <a:t>clearcut</a:t>
            </a:r>
            <a:r>
              <a:rPr lang="en-US" sz="2700" dirty="0"/>
              <a:t> boundaries but, rather, represent a continuum of differences between spoken and written discourse.</a:t>
            </a:r>
          </a:p>
        </p:txBody>
      </p:sp>
    </p:spTree>
    <p:extLst>
      <p:ext uri="{BB962C8B-B14F-4D97-AF65-F5344CB8AC3E}">
        <p14:creationId xmlns:p14="http://schemas.microsoft.com/office/powerpoint/2010/main" val="3405246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Grammatical intricacy and spoken and written discourse</a:t>
            </a:r>
            <a:endParaRPr lang="en-US" dirty="0"/>
          </a:p>
        </p:txBody>
      </p:sp>
      <p:sp>
        <p:nvSpPr>
          <p:cNvPr id="3" name="Content Placeholder 2"/>
          <p:cNvSpPr>
            <a:spLocks noGrp="1"/>
          </p:cNvSpPr>
          <p:nvPr>
            <p:ph idx="1"/>
          </p:nvPr>
        </p:nvSpPr>
        <p:spPr/>
        <p:txBody>
          <a:bodyPr>
            <a:normAutofit/>
          </a:bodyPr>
          <a:lstStyle/>
          <a:p>
            <a:pPr algn="just"/>
            <a:r>
              <a:rPr lang="en-US" sz="2000" dirty="0"/>
              <a:t>A commonly held view is that writing is more structurally complex and elaborate than speech. </a:t>
            </a:r>
          </a:p>
          <a:p>
            <a:pPr algn="just"/>
            <a:r>
              <a:rPr lang="en-US" sz="2000" dirty="0"/>
              <a:t>Halliday argues that speech is no less highly organized than writing and spoken discourse has its own kind of complexity. </a:t>
            </a:r>
          </a:p>
          <a:p>
            <a:pPr algn="just"/>
            <a:r>
              <a:rPr lang="en-US" sz="2000" dirty="0"/>
              <a:t>He presents the notion of </a:t>
            </a:r>
            <a:r>
              <a:rPr lang="en-US" sz="2000" i="1" dirty="0">
                <a:solidFill>
                  <a:srgbClr val="C00000"/>
                </a:solidFill>
              </a:rPr>
              <a:t>grammatical intricacy </a:t>
            </a:r>
            <a:r>
              <a:rPr lang="en-US" sz="2000" dirty="0"/>
              <a:t>to account for the way in which the relationship between clauses in spoken discourse can be much more spread out and with more complex relations between them than in writing. </a:t>
            </a:r>
          </a:p>
        </p:txBody>
      </p:sp>
    </p:spTree>
    <p:extLst>
      <p:ext uri="{BB962C8B-B14F-4D97-AF65-F5344CB8AC3E}">
        <p14:creationId xmlns:p14="http://schemas.microsoft.com/office/powerpoint/2010/main" val="12999687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17002"/>
            <a:ext cx="8596668" cy="1320800"/>
          </a:xfrm>
        </p:spPr>
        <p:txBody>
          <a:bodyPr>
            <a:normAutofit/>
          </a:bodyPr>
          <a:lstStyle/>
          <a:p>
            <a:r>
              <a:rPr lang="en-US" sz="3200" b="1" dirty="0"/>
              <a:t>Grammatical intricacy and spoken and written discourse</a:t>
            </a:r>
            <a:endParaRPr lang="en-US" sz="3200" dirty="0"/>
          </a:p>
        </p:txBody>
      </p:sp>
      <p:sp>
        <p:nvSpPr>
          <p:cNvPr id="3" name="Content Placeholder 2"/>
          <p:cNvSpPr>
            <a:spLocks noGrp="1"/>
          </p:cNvSpPr>
          <p:nvPr>
            <p:ph idx="1"/>
          </p:nvPr>
        </p:nvSpPr>
        <p:spPr>
          <a:xfrm>
            <a:off x="677334" y="1737802"/>
            <a:ext cx="8596668" cy="3880773"/>
          </a:xfrm>
        </p:spPr>
        <p:txBody>
          <a:bodyPr>
            <a:normAutofit/>
          </a:bodyPr>
          <a:lstStyle/>
          <a:p>
            <a:pPr algn="just"/>
            <a:r>
              <a:rPr lang="en-US" dirty="0"/>
              <a:t>The following extract by a judge on a television song competition</a:t>
            </a:r>
          </a:p>
          <a:p>
            <a:pPr algn="just"/>
            <a:r>
              <a:rPr lang="en-US" dirty="0"/>
              <a:t>contains sets of clauses that are long and spread out in the way that Halliday describes. The</a:t>
            </a:r>
          </a:p>
        </p:txBody>
      </p:sp>
      <p:grpSp>
        <p:nvGrpSpPr>
          <p:cNvPr id="4" name="Group 3"/>
          <p:cNvGrpSpPr/>
          <p:nvPr/>
        </p:nvGrpSpPr>
        <p:grpSpPr>
          <a:xfrm>
            <a:off x="903372" y="2930014"/>
            <a:ext cx="7601531" cy="3283973"/>
            <a:chOff x="447003" y="2302"/>
            <a:chExt cx="7908616" cy="3579504"/>
          </a:xfrm>
        </p:grpSpPr>
        <p:sp>
          <p:nvSpPr>
            <p:cNvPr id="5" name="Rectangle 4"/>
            <p:cNvSpPr/>
            <p:nvPr/>
          </p:nvSpPr>
          <p:spPr>
            <a:xfrm>
              <a:off x="447003" y="2302"/>
              <a:ext cx="7908616" cy="3579504"/>
            </a:xfrm>
            <a:prstGeom prst="rect">
              <a:avLst/>
            </a:prstGeom>
            <a:solidFill>
              <a:schemeClr val="accent1">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TextBox 5"/>
            <p:cNvSpPr txBox="1"/>
            <p:nvPr/>
          </p:nvSpPr>
          <p:spPr>
            <a:xfrm>
              <a:off x="447003" y="2302"/>
              <a:ext cx="7908616" cy="35180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just"/>
              <a:r>
                <a:rPr lang="en-US" dirty="0">
                  <a:solidFill>
                    <a:schemeClr val="tx1"/>
                  </a:solidFill>
                </a:rPr>
                <a:t>You are fabulous, truly, truly fabulous. And you know what’s fabulous about you? I believe that the real, true artists, the people that are around for a long time, who touch people’s lives, are those artists that have lots of contradictions within them, and you had many contradictions within you when you first rocked up. You looked like a skate punk and you had this aura of ‘Don’t mess with me’ about you, and, but every time you step in front of us you take another step towards being what we </a:t>
              </a:r>
              <a:r>
                <a:rPr lang="en-US" dirty="0" err="1">
                  <a:solidFill>
                    <a:schemeClr val="tx1"/>
                  </a:solidFill>
                </a:rPr>
                <a:t>wanna</a:t>
              </a:r>
              <a:r>
                <a:rPr lang="en-US" dirty="0">
                  <a:solidFill>
                    <a:schemeClr val="tx1"/>
                  </a:solidFill>
                </a:rPr>
                <a:t> create here, which is a superstar artist. That was a fantastic song for you. You just rocked the house and I can’t believe they have got you in heels! Absolute class act, darling.</a:t>
              </a:r>
            </a:p>
          </p:txBody>
        </p:sp>
      </p:grpSp>
    </p:spTree>
    <p:extLst>
      <p:ext uri="{BB962C8B-B14F-4D97-AF65-F5344CB8AC3E}">
        <p14:creationId xmlns:p14="http://schemas.microsoft.com/office/powerpoint/2010/main" val="791058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780" y="255396"/>
            <a:ext cx="10515600" cy="1325563"/>
          </a:xfrm>
        </p:spPr>
        <p:txBody>
          <a:bodyPr/>
          <a:lstStyle/>
          <a:p>
            <a:r>
              <a:rPr lang="en-GB" b="1" dirty="0"/>
              <a:t>Ellipsis</a:t>
            </a:r>
            <a:endParaRPr lang="en-US" b="1" dirty="0"/>
          </a:p>
        </p:txBody>
      </p:sp>
      <p:sp>
        <p:nvSpPr>
          <p:cNvPr id="3" name="Content Placeholder 2"/>
          <p:cNvSpPr>
            <a:spLocks noGrp="1"/>
          </p:cNvSpPr>
          <p:nvPr>
            <p:ph idx="1"/>
          </p:nvPr>
        </p:nvSpPr>
        <p:spPr>
          <a:xfrm>
            <a:off x="0" y="918178"/>
            <a:ext cx="10515600" cy="4351338"/>
          </a:xfrm>
        </p:spPr>
        <p:txBody>
          <a:bodyPr>
            <a:normAutofit/>
          </a:bodyPr>
          <a:lstStyle/>
          <a:p>
            <a:pPr algn="just"/>
            <a:r>
              <a:rPr lang="en-GB" sz="2000" b="1" dirty="0"/>
              <a:t>With </a:t>
            </a:r>
            <a:r>
              <a:rPr lang="en-GB" sz="2000" b="1" dirty="0">
                <a:solidFill>
                  <a:srgbClr val="C00000"/>
                </a:solidFill>
              </a:rPr>
              <a:t>ellipsis</a:t>
            </a:r>
            <a:r>
              <a:rPr lang="en-GB" sz="2000" b="1" dirty="0"/>
              <a:t> some essential element is omitted from the text and can be recovered by referring to a preceding element in the text. </a:t>
            </a:r>
          </a:p>
          <a:p>
            <a:pPr algn="just"/>
            <a:r>
              <a:rPr lang="en-GB" sz="2000" dirty="0"/>
              <a:t>Ellipsis may involve the omission of a noun or noun group, a verb or verbal group or a clause. </a:t>
            </a:r>
          </a:p>
        </p:txBody>
      </p:sp>
      <p:graphicFrame>
        <p:nvGraphicFramePr>
          <p:cNvPr id="4" name="Table 3"/>
          <p:cNvGraphicFramePr>
            <a:graphicFrameLocks noGrp="1"/>
          </p:cNvGraphicFramePr>
          <p:nvPr>
            <p:extLst>
              <p:ext uri="{D42A27DB-BD31-4B8C-83A1-F6EECF244321}">
                <p14:modId xmlns:p14="http://schemas.microsoft.com/office/powerpoint/2010/main" val="2347183809"/>
              </p:ext>
            </p:extLst>
          </p:nvPr>
        </p:nvGraphicFramePr>
        <p:xfrm>
          <a:off x="592286" y="2571352"/>
          <a:ext cx="8599507" cy="3576320"/>
        </p:xfrm>
        <a:graphic>
          <a:graphicData uri="http://schemas.openxmlformats.org/drawingml/2006/table">
            <a:tbl>
              <a:tblPr firstRow="1" bandRow="1">
                <a:tableStyleId>{5C22544A-7EE6-4342-B048-85BDC9FD1C3A}</a:tableStyleId>
              </a:tblPr>
              <a:tblGrid>
                <a:gridCol w="8599507">
                  <a:extLst>
                    <a:ext uri="{9D8B030D-6E8A-4147-A177-3AD203B41FA5}">
                      <a16:colId xmlns:a16="http://schemas.microsoft.com/office/drawing/2014/main" val="1454718312"/>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Announcer: Gary, what did you want to say to Allison tonight?</a:t>
                      </a:r>
                    </a:p>
                    <a:p>
                      <a:endParaRPr lang="en-US" sz="1800" kern="1200" dirty="0">
                        <a:solidFill>
                          <a:schemeClr val="dk1"/>
                        </a:solidFill>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val="2452586260"/>
                  </a:ext>
                </a:extLst>
              </a:tr>
              <a:tr h="370840">
                <a:tc>
                  <a:txBody>
                    <a:bodyPr/>
                    <a:lstStyle/>
                    <a:p>
                      <a:pPr marL="0" indent="0">
                        <a:buNone/>
                      </a:pPr>
                      <a:r>
                        <a:rPr lang="en-US" sz="1800" dirty="0"/>
                        <a:t>Caller: [I want to say] that I’m very sorry for the fight we had the other night.</a:t>
                      </a:r>
                    </a:p>
                    <a:p>
                      <a:endParaRPr lang="en-US" sz="1800" dirty="0"/>
                    </a:p>
                  </a:txBody>
                  <a:tcPr/>
                </a:tc>
                <a:extLst>
                  <a:ext uri="{0D108BD9-81ED-4DB2-BD59-A6C34878D82A}">
                    <a16:rowId xmlns:a16="http://schemas.microsoft.com/office/drawing/2014/main" val="69720300"/>
                  </a:ext>
                </a:extLst>
              </a:tr>
              <a:tr h="370840">
                <a:tc>
                  <a:txBody>
                    <a:bodyPr/>
                    <a:lstStyle/>
                    <a:p>
                      <a:pPr marL="0" indent="0">
                        <a:buNone/>
                      </a:pPr>
                      <a:r>
                        <a:rPr lang="en-US" sz="1800" dirty="0"/>
                        <a:t>Announcer: What was that over?</a:t>
                      </a:r>
                    </a:p>
                    <a:p>
                      <a:endParaRPr lang="en-US" sz="1800" dirty="0"/>
                    </a:p>
                  </a:txBody>
                  <a:tcPr/>
                </a:tc>
                <a:extLst>
                  <a:ext uri="{0D108BD9-81ED-4DB2-BD59-A6C34878D82A}">
                    <a16:rowId xmlns:a16="http://schemas.microsoft.com/office/drawing/2014/main" val="4217289952"/>
                  </a:ext>
                </a:extLst>
              </a:tr>
              <a:tr h="370840">
                <a:tc>
                  <a:txBody>
                    <a:bodyPr/>
                    <a:lstStyle/>
                    <a:p>
                      <a:r>
                        <a:rPr lang="en-US" sz="1800" b="0" i="0" u="none" strike="noStrike" kern="1200" baseline="0" dirty="0">
                          <a:solidFill>
                            <a:schemeClr val="dk1"/>
                          </a:solidFill>
                          <a:latin typeface="+mn-lt"/>
                          <a:ea typeface="+mn-ea"/>
                          <a:cs typeface="+mn-cs"/>
                        </a:rPr>
                        <a:t>Caller: [It was over] something rather silly actually</a:t>
                      </a:r>
                      <a:endParaRPr lang="en-US" sz="1800" dirty="0"/>
                    </a:p>
                  </a:txBody>
                  <a:tcPr/>
                </a:tc>
                <a:extLst>
                  <a:ext uri="{0D108BD9-81ED-4DB2-BD59-A6C34878D82A}">
                    <a16:rowId xmlns:a16="http://schemas.microsoft.com/office/drawing/2014/main" val="1446186213"/>
                  </a:ext>
                </a:extLst>
              </a:tr>
              <a:tr h="370840">
                <a:tc>
                  <a:txBody>
                    <a:bodyPr/>
                    <a:lstStyle/>
                    <a:p>
                      <a:r>
                        <a:rPr lang="en-US" sz="1800" b="0" i="0" u="none" strike="noStrike" kern="1200" baseline="0" dirty="0">
                          <a:solidFill>
                            <a:schemeClr val="dk1"/>
                          </a:solidFill>
                          <a:latin typeface="+mn-lt"/>
                          <a:ea typeface="+mn-ea"/>
                          <a:cs typeface="+mn-cs"/>
                        </a:rPr>
                        <a:t>Announcer: They usually are, aren’t they?</a:t>
                      </a:r>
                      <a:endParaRPr lang="en-US" sz="1800" dirty="0"/>
                    </a:p>
                  </a:txBody>
                  <a:tcPr/>
                </a:tc>
                <a:extLst>
                  <a:ext uri="{0D108BD9-81ED-4DB2-BD59-A6C34878D82A}">
                    <a16:rowId xmlns:a16="http://schemas.microsoft.com/office/drawing/2014/main" val="2573643066"/>
                  </a:ext>
                </a:extLst>
              </a:tr>
              <a:tr h="370840">
                <a:tc>
                  <a:txBody>
                    <a:bodyPr/>
                    <a:lstStyle/>
                    <a:p>
                      <a:r>
                        <a:rPr lang="en-US" sz="1800" b="0" i="0" u="none" strike="noStrike" kern="1200" baseline="0" dirty="0">
                          <a:solidFill>
                            <a:schemeClr val="dk1"/>
                          </a:solidFill>
                          <a:latin typeface="+mn-lt"/>
                          <a:ea typeface="+mn-ea"/>
                          <a:cs typeface="+mn-cs"/>
                        </a:rPr>
                        <a:t>Caller: Yeah [they usually are silly] and [I want to say] that I love her very much and</a:t>
                      </a:r>
                    </a:p>
                    <a:p>
                      <a:r>
                        <a:rPr lang="en-US" sz="1800" b="0" i="0" u="none" strike="noStrike" kern="1200" baseline="0" dirty="0">
                          <a:solidFill>
                            <a:schemeClr val="dk1"/>
                          </a:solidFill>
                          <a:latin typeface="+mn-lt"/>
                          <a:ea typeface="+mn-ea"/>
                          <a:cs typeface="+mn-cs"/>
                        </a:rPr>
                        <a:t>[I want to say that] we’ll have to stick it through, you know?</a:t>
                      </a:r>
                      <a:endParaRPr lang="en-US" sz="1800" dirty="0"/>
                    </a:p>
                  </a:txBody>
                  <a:tcPr/>
                </a:tc>
                <a:extLst>
                  <a:ext uri="{0D108BD9-81ED-4DB2-BD59-A6C34878D82A}">
                    <a16:rowId xmlns:a16="http://schemas.microsoft.com/office/drawing/2014/main" val="504759149"/>
                  </a:ext>
                </a:extLst>
              </a:tr>
            </a:tbl>
          </a:graphicData>
        </a:graphic>
      </p:graphicFrame>
    </p:spTree>
    <p:extLst>
      <p:ext uri="{BB962C8B-B14F-4D97-AF65-F5344CB8AC3E}">
        <p14:creationId xmlns:p14="http://schemas.microsoft.com/office/powerpoint/2010/main" val="2872699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Lexical density in spoken and written discourse</a:t>
            </a:r>
            <a:endParaRPr lang="en-US" dirty="0"/>
          </a:p>
        </p:txBody>
      </p:sp>
      <p:sp>
        <p:nvSpPr>
          <p:cNvPr id="3" name="Content Placeholder 2"/>
          <p:cNvSpPr>
            <a:spLocks noGrp="1"/>
          </p:cNvSpPr>
          <p:nvPr>
            <p:ph idx="1"/>
          </p:nvPr>
        </p:nvSpPr>
        <p:spPr/>
        <p:txBody>
          <a:bodyPr>
            <a:normAutofit/>
          </a:bodyPr>
          <a:lstStyle/>
          <a:p>
            <a:pPr algn="just"/>
            <a:r>
              <a:rPr lang="en-US" sz="2000" dirty="0"/>
              <a:t>Written discourse tends to be more </a:t>
            </a:r>
            <a:r>
              <a:rPr lang="en-US" sz="2000" i="1" dirty="0"/>
              <a:t>lexically dense </a:t>
            </a:r>
            <a:r>
              <a:rPr lang="en-US" sz="2000" dirty="0"/>
              <a:t>than spoken discourse. </a:t>
            </a:r>
          </a:p>
          <a:p>
            <a:pPr algn="just"/>
            <a:r>
              <a:rPr lang="en-US" sz="2000" dirty="0"/>
              <a:t>Lexical density refers to the ratio of content words to grammatical or function words within a clause. </a:t>
            </a:r>
          </a:p>
          <a:p>
            <a:pPr algn="just"/>
            <a:r>
              <a:rPr lang="en-US" sz="2000" dirty="0"/>
              <a:t>Content words include nouns and verbs while grammatical words include items such as prepositions, pronouns and articles.</a:t>
            </a:r>
          </a:p>
          <a:p>
            <a:pPr algn="just"/>
            <a:r>
              <a:rPr lang="en-US" sz="2000" dirty="0"/>
              <a:t>In spoken discourse content words tend to be spread out over a number of clauses rather than being tightly packed into individual clauses which is more typical of written discourse.</a:t>
            </a:r>
          </a:p>
        </p:txBody>
      </p:sp>
    </p:spTree>
    <p:extLst>
      <p:ext uri="{BB962C8B-B14F-4D97-AF65-F5344CB8AC3E}">
        <p14:creationId xmlns:p14="http://schemas.microsoft.com/office/powerpoint/2010/main" val="3599382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Lexical density in spoken and written discourse</a:t>
            </a:r>
            <a:endParaRPr lang="en-US" dirty="0"/>
          </a:p>
        </p:txBody>
      </p:sp>
      <p:sp>
        <p:nvSpPr>
          <p:cNvPr id="3" name="Content Placeholder 2"/>
          <p:cNvSpPr>
            <a:spLocks noGrp="1"/>
          </p:cNvSpPr>
          <p:nvPr>
            <p:ph idx="1"/>
          </p:nvPr>
        </p:nvSpPr>
        <p:spPr/>
        <p:txBody>
          <a:bodyPr/>
          <a:lstStyle/>
          <a:p>
            <a:r>
              <a:rPr lang="en-US" dirty="0"/>
              <a:t>The following extract illustrates the higher lexical density that is typical of many written texts , there are seven content words in each of the clauses. </a:t>
            </a:r>
          </a:p>
          <a:p>
            <a:endParaRPr lang="en-US" dirty="0"/>
          </a:p>
        </p:txBody>
      </p:sp>
      <p:grpSp>
        <p:nvGrpSpPr>
          <p:cNvPr id="4" name="Group 3"/>
          <p:cNvGrpSpPr/>
          <p:nvPr/>
        </p:nvGrpSpPr>
        <p:grpSpPr>
          <a:xfrm>
            <a:off x="1152806" y="3211391"/>
            <a:ext cx="6818724" cy="2025445"/>
            <a:chOff x="447003" y="2302"/>
            <a:chExt cx="7908616" cy="3579504"/>
          </a:xfrm>
        </p:grpSpPr>
        <p:sp>
          <p:nvSpPr>
            <p:cNvPr id="5" name="Rectangle 4"/>
            <p:cNvSpPr/>
            <p:nvPr/>
          </p:nvSpPr>
          <p:spPr>
            <a:xfrm>
              <a:off x="447003" y="2302"/>
              <a:ext cx="7908616" cy="3579504"/>
            </a:xfrm>
            <a:prstGeom prst="rect">
              <a:avLst/>
            </a:prstGeom>
            <a:solidFill>
              <a:schemeClr val="accent1">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TextBox 5"/>
            <p:cNvSpPr txBox="1"/>
            <p:nvPr/>
          </p:nvSpPr>
          <p:spPr>
            <a:xfrm>
              <a:off x="447003" y="2302"/>
              <a:ext cx="7908616" cy="35180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just"/>
              <a:endParaRPr lang="en-US" dirty="0">
                <a:solidFill>
                  <a:schemeClr val="tx1"/>
                </a:solidFill>
              </a:endParaRPr>
            </a:p>
          </p:txBody>
        </p:sp>
      </p:grpSp>
      <p:sp>
        <p:nvSpPr>
          <p:cNvPr id="8" name="Rectangle 7"/>
          <p:cNvSpPr/>
          <p:nvPr/>
        </p:nvSpPr>
        <p:spPr>
          <a:xfrm>
            <a:off x="1327355" y="3439284"/>
            <a:ext cx="6469626" cy="1569660"/>
          </a:xfrm>
          <a:prstGeom prst="rect">
            <a:avLst/>
          </a:prstGeom>
        </p:spPr>
        <p:txBody>
          <a:bodyPr wrap="square">
            <a:spAutoFit/>
          </a:bodyPr>
          <a:lstStyle/>
          <a:p>
            <a:pPr algn="just"/>
            <a:r>
              <a:rPr lang="en-US" sz="2400" dirty="0"/>
              <a:t>If </a:t>
            </a:r>
            <a:r>
              <a:rPr lang="en-US" sz="2400" i="1" dirty="0"/>
              <a:t>Casablanca defined true love </a:t>
            </a:r>
            <a:r>
              <a:rPr lang="en-US" sz="2400" dirty="0"/>
              <a:t>for a </a:t>
            </a:r>
            <a:r>
              <a:rPr lang="en-US" sz="2400" i="1" dirty="0"/>
              <a:t>generation </a:t>
            </a:r>
            <a:r>
              <a:rPr lang="en-US" sz="2400" dirty="0"/>
              <a:t>of </a:t>
            </a:r>
            <a:r>
              <a:rPr lang="en-US" sz="2400" i="1" dirty="0"/>
              <a:t>incurable romantics</a:t>
            </a:r>
            <a:r>
              <a:rPr lang="en-US" sz="2400" dirty="0"/>
              <a:t>, it also </a:t>
            </a:r>
            <a:r>
              <a:rPr lang="en-US" sz="2400" i="1" dirty="0"/>
              <a:t>defined </a:t>
            </a:r>
            <a:r>
              <a:rPr lang="en-US" sz="2400" dirty="0"/>
              <a:t>the </a:t>
            </a:r>
            <a:r>
              <a:rPr lang="en-US" sz="2400" i="1" dirty="0"/>
              <a:t>aesthetic possibilities </a:t>
            </a:r>
            <a:r>
              <a:rPr lang="en-US" sz="2400" dirty="0"/>
              <a:t>of </a:t>
            </a:r>
            <a:r>
              <a:rPr lang="en-US" sz="2400" i="1" dirty="0"/>
              <a:t>cinema </a:t>
            </a:r>
            <a:r>
              <a:rPr lang="en-US" sz="2400" dirty="0"/>
              <a:t>for a generation of </a:t>
            </a:r>
            <a:r>
              <a:rPr lang="en-US" sz="2400" i="1" dirty="0"/>
              <a:t>film lovers</a:t>
            </a:r>
          </a:p>
        </p:txBody>
      </p:sp>
    </p:spTree>
    <p:extLst>
      <p:ext uri="{BB962C8B-B14F-4D97-AF65-F5344CB8AC3E}">
        <p14:creationId xmlns:p14="http://schemas.microsoft.com/office/powerpoint/2010/main" val="5087645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Nominalization and grammatical metaphor in written and spoken discourse</a:t>
            </a:r>
            <a:endParaRPr lang="en-US" dirty="0"/>
          </a:p>
        </p:txBody>
      </p:sp>
      <p:sp>
        <p:nvSpPr>
          <p:cNvPr id="3" name="Content Placeholder 2"/>
          <p:cNvSpPr>
            <a:spLocks noGrp="1"/>
          </p:cNvSpPr>
          <p:nvPr>
            <p:ph idx="1"/>
          </p:nvPr>
        </p:nvSpPr>
        <p:spPr/>
        <p:txBody>
          <a:bodyPr>
            <a:noAutofit/>
          </a:bodyPr>
          <a:lstStyle/>
          <a:p>
            <a:pPr algn="just"/>
            <a:r>
              <a:rPr lang="en-US" sz="2000" dirty="0"/>
              <a:t>There is a high level of </a:t>
            </a:r>
            <a:r>
              <a:rPr lang="en-US" sz="2000" i="1" dirty="0"/>
              <a:t>nominalization </a:t>
            </a:r>
            <a:r>
              <a:rPr lang="en-US" sz="2000" dirty="0"/>
              <a:t>in written texts; where actions and events are presented as nouns rather than as verbs, that is </a:t>
            </a:r>
            <a:r>
              <a:rPr lang="en-US" sz="2000" b="1" i="1" dirty="0">
                <a:solidFill>
                  <a:srgbClr val="C00000"/>
                </a:solidFill>
              </a:rPr>
              <a:t>grammatical metaphor </a:t>
            </a:r>
            <a:r>
              <a:rPr lang="en-US" sz="2000" dirty="0"/>
              <a:t>which is a phenomenon where a language item is transferred from a more expected grammatical class to another. </a:t>
            </a:r>
          </a:p>
          <a:p>
            <a:pPr algn="just"/>
            <a:r>
              <a:rPr lang="en-US" sz="2000" dirty="0"/>
              <a:t>Written texts typically include longer noun groups than spoken texts. This leads to a situation where the information in the text is more tightly packed into fewer words and less spread out than in spoken texts. </a:t>
            </a:r>
          </a:p>
        </p:txBody>
      </p:sp>
    </p:spTree>
    <p:extLst>
      <p:ext uri="{BB962C8B-B14F-4D97-AF65-F5344CB8AC3E}">
        <p14:creationId xmlns:p14="http://schemas.microsoft.com/office/powerpoint/2010/main" val="3164008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Nominalization and grammatical metaphor in written and spoken discourse</a:t>
            </a:r>
            <a:endParaRPr lang="en-US" dirty="0"/>
          </a:p>
        </p:txBody>
      </p:sp>
      <p:sp>
        <p:nvSpPr>
          <p:cNvPr id="3" name="Content Placeholder 2"/>
          <p:cNvSpPr>
            <a:spLocks noGrp="1"/>
          </p:cNvSpPr>
          <p:nvPr>
            <p:ph idx="1"/>
          </p:nvPr>
        </p:nvSpPr>
        <p:spPr/>
        <p:txBody>
          <a:bodyPr>
            <a:normAutofit/>
          </a:bodyPr>
          <a:lstStyle/>
          <a:p>
            <a:pPr algn="just"/>
            <a:r>
              <a:rPr lang="en-US" dirty="0"/>
              <a:t>The following extract from an analysis of </a:t>
            </a:r>
            <a:r>
              <a:rPr lang="en-US" i="1" dirty="0"/>
              <a:t>Casablanca </a:t>
            </a:r>
            <a:r>
              <a:rPr lang="en-US" dirty="0"/>
              <a:t>by Corliss illustrates this. </a:t>
            </a:r>
          </a:p>
        </p:txBody>
      </p:sp>
      <p:grpSp>
        <p:nvGrpSpPr>
          <p:cNvPr id="4" name="Group 3"/>
          <p:cNvGrpSpPr/>
          <p:nvPr/>
        </p:nvGrpSpPr>
        <p:grpSpPr>
          <a:xfrm>
            <a:off x="1359284" y="2942174"/>
            <a:ext cx="6818724" cy="3329377"/>
            <a:chOff x="447003" y="2302"/>
            <a:chExt cx="7908616" cy="3579504"/>
          </a:xfrm>
        </p:grpSpPr>
        <p:sp>
          <p:nvSpPr>
            <p:cNvPr id="5" name="Rectangle 4"/>
            <p:cNvSpPr/>
            <p:nvPr/>
          </p:nvSpPr>
          <p:spPr>
            <a:xfrm>
              <a:off x="447003" y="2302"/>
              <a:ext cx="7908616" cy="3579504"/>
            </a:xfrm>
            <a:prstGeom prst="rect">
              <a:avLst/>
            </a:prstGeom>
            <a:solidFill>
              <a:schemeClr val="accent1">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TextBox 5"/>
            <p:cNvSpPr txBox="1"/>
            <p:nvPr/>
          </p:nvSpPr>
          <p:spPr>
            <a:xfrm>
              <a:off x="447003" y="2302"/>
              <a:ext cx="7908616" cy="35180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just"/>
              <a:endParaRPr lang="en-US" dirty="0">
                <a:solidFill>
                  <a:schemeClr val="tx1"/>
                </a:solidFill>
              </a:endParaRPr>
            </a:p>
          </p:txBody>
        </p:sp>
      </p:grpSp>
      <p:sp>
        <p:nvSpPr>
          <p:cNvPr id="7" name="Rectangle 6"/>
          <p:cNvSpPr/>
          <p:nvPr/>
        </p:nvSpPr>
        <p:spPr>
          <a:xfrm>
            <a:off x="1484671" y="3021812"/>
            <a:ext cx="6567949" cy="3170099"/>
          </a:xfrm>
          <a:prstGeom prst="rect">
            <a:avLst/>
          </a:prstGeom>
        </p:spPr>
        <p:txBody>
          <a:bodyPr wrap="square">
            <a:spAutoFit/>
          </a:bodyPr>
          <a:lstStyle/>
          <a:p>
            <a:pPr algn="just"/>
            <a:r>
              <a:rPr lang="en-US" sz="2000" dirty="0"/>
              <a:t>Although Casablanca defines Bogey for all time as </a:t>
            </a:r>
            <a:r>
              <a:rPr lang="en-US" sz="2000" i="1" dirty="0"/>
              <a:t>the existential-hero-in-spite-of-himself, </a:t>
            </a:r>
            <a:r>
              <a:rPr lang="en-US" sz="2000" b="1" i="1" dirty="0"/>
              <a:t>several of his roles </a:t>
            </a:r>
            <a:r>
              <a:rPr lang="en-US" sz="2000" i="1" dirty="0"/>
              <a:t>just preceding this one (notably High Sierra and The Maltese Falcon) </a:t>
            </a:r>
            <a:r>
              <a:rPr lang="en-US" sz="2000" dirty="0"/>
              <a:t>had prepared his fans for </a:t>
            </a:r>
            <a:r>
              <a:rPr lang="en-US" sz="2000" i="1" dirty="0"/>
              <a:t>the misanthropy and climatic selflessness </a:t>
            </a:r>
            <a:r>
              <a:rPr lang="en-US" sz="2000" dirty="0"/>
              <a:t>he would embody as Rick Blaine. Bergman (as </a:t>
            </a:r>
            <a:r>
              <a:rPr lang="en-US" sz="2000" dirty="0" err="1"/>
              <a:t>Ilsa</a:t>
            </a:r>
            <a:r>
              <a:rPr lang="en-US" sz="2000" dirty="0"/>
              <a:t> Lund) and </a:t>
            </a:r>
            <a:r>
              <a:rPr lang="en-US" sz="2000" dirty="0" err="1"/>
              <a:t>Henreid</a:t>
            </a:r>
            <a:r>
              <a:rPr lang="en-US" sz="2000" dirty="0"/>
              <a:t> (as Victor Laszlo) are hardly incandescent lovers – neither are Bergman and Bogart, for that matter – but their </a:t>
            </a:r>
            <a:r>
              <a:rPr lang="en-US" sz="2000" b="1" i="1" dirty="0">
                <a:solidFill>
                  <a:srgbClr val="C00000"/>
                </a:solidFill>
              </a:rPr>
              <a:t>turgidity</a:t>
            </a:r>
            <a:r>
              <a:rPr lang="en-US" sz="2000" b="1" i="1" dirty="0"/>
              <a:t> as sexual partners </a:t>
            </a:r>
            <a:r>
              <a:rPr lang="en-US" sz="2000" dirty="0"/>
              <a:t>works, intentionally or not, to the film’s advantage.</a:t>
            </a:r>
          </a:p>
        </p:txBody>
      </p:sp>
    </p:spTree>
    <p:extLst>
      <p:ext uri="{BB962C8B-B14F-4D97-AF65-F5344CB8AC3E}">
        <p14:creationId xmlns:p14="http://schemas.microsoft.com/office/powerpoint/2010/main" val="12352747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Nominalization and grammatical metaphor in written and spoken discourse</a:t>
            </a:r>
            <a:endParaRPr lang="en-US" dirty="0"/>
          </a:p>
        </p:txBody>
      </p:sp>
      <p:sp>
        <p:nvSpPr>
          <p:cNvPr id="3" name="Content Placeholder 2"/>
          <p:cNvSpPr>
            <a:spLocks noGrp="1"/>
          </p:cNvSpPr>
          <p:nvPr>
            <p:ph idx="1"/>
          </p:nvPr>
        </p:nvSpPr>
        <p:spPr>
          <a:xfrm>
            <a:off x="677334" y="2145935"/>
            <a:ext cx="8596668" cy="3880773"/>
          </a:xfrm>
        </p:spPr>
        <p:txBody>
          <a:bodyPr/>
          <a:lstStyle/>
          <a:p>
            <a:r>
              <a:rPr lang="en-US" dirty="0"/>
              <a:t>In the below extract, </a:t>
            </a:r>
            <a:r>
              <a:rPr lang="en-US" i="1" dirty="0">
                <a:solidFill>
                  <a:srgbClr val="C00000"/>
                </a:solidFill>
              </a:rPr>
              <a:t>finish</a:t>
            </a:r>
            <a:r>
              <a:rPr lang="en-US" i="1" dirty="0"/>
              <a:t> </a:t>
            </a:r>
            <a:r>
              <a:rPr lang="en-US" dirty="0"/>
              <a:t>is an example of </a:t>
            </a:r>
            <a:r>
              <a:rPr lang="en-US" i="1" dirty="0"/>
              <a:t>grammatical metaphor</a:t>
            </a:r>
            <a:r>
              <a:rPr lang="en-US" dirty="0"/>
              <a:t>. It is an event that would be normally expressed as a verb but, here, is expressed as a noun</a:t>
            </a:r>
          </a:p>
        </p:txBody>
      </p:sp>
      <p:grpSp>
        <p:nvGrpSpPr>
          <p:cNvPr id="4" name="Group 3"/>
          <p:cNvGrpSpPr/>
          <p:nvPr/>
        </p:nvGrpSpPr>
        <p:grpSpPr>
          <a:xfrm>
            <a:off x="926664" y="3238973"/>
            <a:ext cx="6818724" cy="2298420"/>
            <a:chOff x="447003" y="2302"/>
            <a:chExt cx="7908616" cy="3579504"/>
          </a:xfrm>
        </p:grpSpPr>
        <p:sp>
          <p:nvSpPr>
            <p:cNvPr id="5" name="Rectangle 4"/>
            <p:cNvSpPr/>
            <p:nvPr/>
          </p:nvSpPr>
          <p:spPr>
            <a:xfrm>
              <a:off x="447003" y="2302"/>
              <a:ext cx="7908616" cy="3579504"/>
            </a:xfrm>
            <a:prstGeom prst="rect">
              <a:avLst/>
            </a:prstGeom>
            <a:solidFill>
              <a:schemeClr val="accent1">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TextBox 5"/>
            <p:cNvSpPr txBox="1"/>
            <p:nvPr/>
          </p:nvSpPr>
          <p:spPr>
            <a:xfrm>
              <a:off x="447003" y="2302"/>
              <a:ext cx="7908616" cy="35180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just"/>
              <a:endParaRPr lang="en-US" dirty="0">
                <a:solidFill>
                  <a:schemeClr val="tx1"/>
                </a:solidFill>
              </a:endParaRPr>
            </a:p>
          </p:txBody>
        </p:sp>
      </p:grpSp>
      <p:sp>
        <p:nvSpPr>
          <p:cNvPr id="7" name="Rectangle 6"/>
          <p:cNvSpPr/>
          <p:nvPr/>
        </p:nvSpPr>
        <p:spPr>
          <a:xfrm>
            <a:off x="1002892" y="3362878"/>
            <a:ext cx="6742496" cy="1938992"/>
          </a:xfrm>
          <a:prstGeom prst="rect">
            <a:avLst/>
          </a:prstGeom>
        </p:spPr>
        <p:txBody>
          <a:bodyPr wrap="square">
            <a:spAutoFit/>
          </a:bodyPr>
          <a:lstStyle/>
          <a:p>
            <a:pPr algn="just"/>
            <a:r>
              <a:rPr lang="en-US" sz="2400" dirty="0" err="1"/>
              <a:t>Ilsa</a:t>
            </a:r>
            <a:r>
              <a:rPr lang="en-US" sz="2400" dirty="0"/>
              <a:t>: Can I tell you </a:t>
            </a:r>
            <a:r>
              <a:rPr lang="en-US" sz="2400" i="1" dirty="0"/>
              <a:t>a story </a:t>
            </a:r>
            <a:r>
              <a:rPr lang="en-US" sz="2400" dirty="0"/>
              <a:t>, Rick?</a:t>
            </a:r>
          </a:p>
          <a:p>
            <a:pPr algn="just"/>
            <a:r>
              <a:rPr lang="en-US" sz="2400" dirty="0"/>
              <a:t>Rick: Has it got </a:t>
            </a:r>
            <a:r>
              <a:rPr lang="en-US" sz="2400" i="1" dirty="0"/>
              <a:t>a wow </a:t>
            </a:r>
            <a:r>
              <a:rPr lang="en-US" sz="2400" i="1" dirty="0">
                <a:solidFill>
                  <a:srgbClr val="C00000"/>
                </a:solidFill>
              </a:rPr>
              <a:t>finish</a:t>
            </a:r>
            <a:r>
              <a:rPr lang="en-US" sz="2400" i="1" dirty="0"/>
              <a:t> </a:t>
            </a:r>
            <a:r>
              <a:rPr lang="en-US" sz="2400" dirty="0"/>
              <a:t>?</a:t>
            </a:r>
          </a:p>
          <a:p>
            <a:pPr algn="just"/>
            <a:r>
              <a:rPr lang="en-US" sz="2400" dirty="0" err="1"/>
              <a:t>Ilsa</a:t>
            </a:r>
            <a:r>
              <a:rPr lang="en-US" sz="2400" dirty="0"/>
              <a:t>: I don’t know </a:t>
            </a:r>
            <a:r>
              <a:rPr lang="en-US" sz="2400" i="1" dirty="0"/>
              <a:t>the </a:t>
            </a:r>
            <a:r>
              <a:rPr lang="en-US" sz="2400" i="1" dirty="0">
                <a:solidFill>
                  <a:srgbClr val="C00000"/>
                </a:solidFill>
              </a:rPr>
              <a:t>finish</a:t>
            </a:r>
            <a:r>
              <a:rPr lang="en-US" sz="2400" i="1" dirty="0"/>
              <a:t> </a:t>
            </a:r>
            <a:r>
              <a:rPr lang="en-US" sz="2400" dirty="0"/>
              <a:t>yet.</a:t>
            </a:r>
          </a:p>
          <a:p>
            <a:pPr algn="just"/>
            <a:r>
              <a:rPr lang="en-US" sz="2400" dirty="0"/>
              <a:t>Rick: Well, go on, tell it. Maybe one will come to you as you go along.</a:t>
            </a:r>
          </a:p>
        </p:txBody>
      </p:sp>
    </p:spTree>
    <p:extLst>
      <p:ext uri="{BB962C8B-B14F-4D97-AF65-F5344CB8AC3E}">
        <p14:creationId xmlns:p14="http://schemas.microsoft.com/office/powerpoint/2010/main" val="3993644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Nominalization and grammatical metaphor in written and spoken discourse</a:t>
            </a:r>
            <a:endParaRPr lang="en-US" dirty="0"/>
          </a:p>
        </p:txBody>
      </p:sp>
      <p:sp>
        <p:nvSpPr>
          <p:cNvPr id="3" name="Content Placeholder 2"/>
          <p:cNvSpPr>
            <a:spLocks noGrp="1"/>
          </p:cNvSpPr>
          <p:nvPr>
            <p:ph idx="1"/>
          </p:nvPr>
        </p:nvSpPr>
        <p:spPr/>
        <p:txBody>
          <a:bodyPr>
            <a:normAutofit/>
          </a:bodyPr>
          <a:lstStyle/>
          <a:p>
            <a:pPr marL="0" indent="0" algn="just">
              <a:buNone/>
            </a:pPr>
            <a:r>
              <a:rPr lang="en-US" sz="2000" b="1" i="1" dirty="0"/>
              <a:t>grammatical metaphors</a:t>
            </a:r>
            <a:r>
              <a:rPr lang="en-US" sz="2000" b="1" dirty="0"/>
              <a:t> include:</a:t>
            </a:r>
          </a:p>
          <a:p>
            <a:pPr algn="just"/>
            <a:r>
              <a:rPr lang="en-US" sz="2000" dirty="0"/>
              <a:t> </a:t>
            </a:r>
            <a:r>
              <a:rPr lang="en-US" sz="2000" b="1" i="1" dirty="0"/>
              <a:t>Experiential metaphor</a:t>
            </a:r>
            <a:r>
              <a:rPr lang="en-US" sz="2000" i="1" dirty="0"/>
              <a:t>: </a:t>
            </a:r>
            <a:r>
              <a:rPr lang="en-US" sz="2000" dirty="0"/>
              <a:t>An example of an experiential metaphor is where something that would normally (or congruently) be expressed by a verb such as </a:t>
            </a:r>
            <a:r>
              <a:rPr lang="en-US" sz="2000" i="1" dirty="0"/>
              <a:t>criticize </a:t>
            </a:r>
            <a:r>
              <a:rPr lang="en-US" sz="2000" dirty="0"/>
              <a:t>is expressed by a noun, as in </a:t>
            </a:r>
            <a:r>
              <a:rPr lang="en-US" sz="2000" i="1" dirty="0"/>
              <a:t>criticism </a:t>
            </a:r>
            <a:r>
              <a:rPr lang="en-US" sz="2000" dirty="0"/>
              <a:t>.</a:t>
            </a:r>
          </a:p>
          <a:p>
            <a:pPr algn="just"/>
            <a:r>
              <a:rPr lang="en-US" sz="2000" b="1" dirty="0"/>
              <a:t>Interpersonal metaphor: </a:t>
            </a:r>
            <a:r>
              <a:rPr lang="en-US" sz="2000" dirty="0"/>
              <a:t>that arises when an item such as </a:t>
            </a:r>
            <a:r>
              <a:rPr lang="en-US" sz="2000" i="1" dirty="0"/>
              <a:t>perhaps </a:t>
            </a:r>
            <a:r>
              <a:rPr lang="en-US" sz="2000" dirty="0"/>
              <a:t>that would congruently be expressed by a modal item is ‘</a:t>
            </a:r>
            <a:r>
              <a:rPr lang="en-US" sz="2000" dirty="0" err="1"/>
              <a:t>regrammaticised</a:t>
            </a:r>
            <a:r>
              <a:rPr lang="en-US" sz="2000" dirty="0"/>
              <a:t>’ as a noun, as in </a:t>
            </a:r>
            <a:r>
              <a:rPr lang="en-US" sz="2000" i="1" dirty="0"/>
              <a:t>possibility. </a:t>
            </a:r>
            <a:r>
              <a:rPr lang="en-US" sz="2000" dirty="0"/>
              <a:t>In the example below:</a:t>
            </a:r>
          </a:p>
          <a:p>
            <a:pPr marL="0" indent="0" algn="just">
              <a:buNone/>
            </a:pPr>
            <a:r>
              <a:rPr lang="en-US" sz="2000" i="1" dirty="0"/>
              <a:t>Casablanca . . . defined the aesthetic possibilities of cinema for a generation of film lovers</a:t>
            </a:r>
            <a:r>
              <a:rPr lang="en-US" sz="2000" dirty="0"/>
              <a:t>, </a:t>
            </a:r>
            <a:r>
              <a:rPr lang="en-US" sz="2000" i="1" dirty="0">
                <a:solidFill>
                  <a:srgbClr val="C00000"/>
                </a:solidFill>
              </a:rPr>
              <a:t>possibilities</a:t>
            </a:r>
            <a:r>
              <a:rPr lang="en-US" sz="2000" i="1" dirty="0"/>
              <a:t> </a:t>
            </a:r>
            <a:r>
              <a:rPr lang="en-US" sz="2000" dirty="0"/>
              <a:t>is an example of interpersonal metaphor.</a:t>
            </a:r>
          </a:p>
        </p:txBody>
      </p:sp>
    </p:spTree>
    <p:extLst>
      <p:ext uri="{BB962C8B-B14F-4D97-AF65-F5344CB8AC3E}">
        <p14:creationId xmlns:p14="http://schemas.microsoft.com/office/powerpoint/2010/main" val="24533646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 continuum of differences between spoken and written discourse</a:t>
            </a:r>
            <a:endParaRPr lang="en-US" dirty="0"/>
          </a:p>
        </p:txBody>
      </p:sp>
      <p:sp>
        <p:nvSpPr>
          <p:cNvPr id="3" name="Content Placeholder 2"/>
          <p:cNvSpPr>
            <a:spLocks noGrp="1"/>
          </p:cNvSpPr>
          <p:nvPr>
            <p:ph idx="1"/>
          </p:nvPr>
        </p:nvSpPr>
        <p:spPr/>
        <p:txBody>
          <a:bodyPr>
            <a:normAutofit/>
          </a:bodyPr>
          <a:lstStyle/>
          <a:p>
            <a:pPr marL="0" indent="0">
              <a:buNone/>
            </a:pPr>
            <a:r>
              <a:rPr lang="en-US" sz="1900" dirty="0"/>
              <a:t>It is argued that there is no simple, one-dimensional difference between spoken and written discourse. </a:t>
            </a:r>
            <a:r>
              <a:rPr lang="en-US" dirty="0"/>
              <a:t>These differences are most usefully seen as being on </a:t>
            </a:r>
            <a:r>
              <a:rPr lang="en-US" b="1" dirty="0">
                <a:solidFill>
                  <a:srgbClr val="C00000"/>
                </a:solidFill>
              </a:rPr>
              <a:t>a scale, or continuum</a:t>
            </a:r>
            <a:r>
              <a:rPr lang="en-US" dirty="0"/>
              <a:t>:</a:t>
            </a:r>
          </a:p>
          <a:p>
            <a:r>
              <a:rPr lang="en-US" dirty="0"/>
              <a:t>Some spoken texts may be more implicit whereas written texts may often be more explicit. </a:t>
            </a:r>
          </a:p>
          <a:p>
            <a:r>
              <a:rPr lang="en-US" dirty="0"/>
              <a:t>There is also a scale of real time to lapsed time for spoken and (most) written discourse. </a:t>
            </a:r>
          </a:p>
          <a:p>
            <a:r>
              <a:rPr lang="en-US" dirty="0"/>
              <a:t>Some texts are also more fragmented than others in their performance such as casual conversations. Other texts, such as prepared academic lectures may be more tightly organized and integrated.</a:t>
            </a:r>
          </a:p>
        </p:txBody>
      </p:sp>
    </p:spTree>
    <p:extLst>
      <p:ext uri="{BB962C8B-B14F-4D97-AF65-F5344CB8AC3E}">
        <p14:creationId xmlns:p14="http://schemas.microsoft.com/office/powerpoint/2010/main" val="40896276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Biber’s corpus-based analyses</a:t>
            </a:r>
            <a:endParaRPr lang="en-US" b="1" dirty="0"/>
          </a:p>
        </p:txBody>
      </p:sp>
      <p:sp>
        <p:nvSpPr>
          <p:cNvPr id="3" name="Content Placeholder 2"/>
          <p:cNvSpPr>
            <a:spLocks noGrp="1"/>
          </p:cNvSpPr>
          <p:nvPr>
            <p:ph idx="1"/>
          </p:nvPr>
        </p:nvSpPr>
        <p:spPr>
          <a:xfrm>
            <a:off x="677334" y="1639479"/>
            <a:ext cx="8596668" cy="3880773"/>
          </a:xfrm>
        </p:spPr>
        <p:txBody>
          <a:bodyPr>
            <a:noAutofit/>
          </a:bodyPr>
          <a:lstStyle/>
          <a:p>
            <a:pPr algn="just"/>
            <a:r>
              <a:rPr lang="en-US" dirty="0"/>
              <a:t>Biber’s corpus-based analyses of differences between spoken and written texts found that there is no single absolute difference between speech and writing in English, but rather dimensions of variation</a:t>
            </a:r>
          </a:p>
          <a:p>
            <a:pPr algn="just"/>
            <a:r>
              <a:rPr lang="en-US" dirty="0"/>
              <a:t>Biber’s work supports this notion of a spoken–written continuum. </a:t>
            </a:r>
          </a:p>
          <a:p>
            <a:pPr algn="just"/>
            <a:r>
              <a:rPr lang="en-US" dirty="0"/>
              <a:t>He demonstrates that there are no differences between spoken and written language in terms of the predominance of certain linguistic features.</a:t>
            </a:r>
          </a:p>
          <a:p>
            <a:pPr algn="just"/>
            <a:r>
              <a:rPr lang="en-US" dirty="0"/>
              <a:t>Biber shows that spoken and written language are ‘multidimensional constructs’ with some spoken and written genres having a number of features in common with other spoken and written genres</a:t>
            </a:r>
          </a:p>
          <a:p>
            <a:pPr algn="just"/>
            <a:r>
              <a:rPr lang="en-US" dirty="0"/>
              <a:t> Biber points out how certain linguistic features may cluster in texts that share a similar communicative function. </a:t>
            </a:r>
          </a:p>
          <a:p>
            <a:pPr algn="just"/>
            <a:r>
              <a:rPr lang="en-US" dirty="0"/>
              <a:t>Spoken and written styles may intermingle with each other in that forms that are typically associated with spoken language may also occur in written language, such as in informal letters, email, etc.</a:t>
            </a:r>
          </a:p>
        </p:txBody>
      </p:sp>
    </p:spTree>
    <p:extLst>
      <p:ext uri="{BB962C8B-B14F-4D97-AF65-F5344CB8AC3E}">
        <p14:creationId xmlns:p14="http://schemas.microsoft.com/office/powerpoint/2010/main" val="32925704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6600" dirty="0">
                <a:solidFill>
                  <a:schemeClr val="accent2"/>
                </a:solidFill>
              </a:rPr>
              <a:t>Thank you</a:t>
            </a:r>
          </a:p>
        </p:txBody>
      </p:sp>
    </p:spTree>
    <p:extLst>
      <p:ext uri="{BB962C8B-B14F-4D97-AF65-F5344CB8AC3E}">
        <p14:creationId xmlns:p14="http://schemas.microsoft.com/office/powerpoint/2010/main" val="2243312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Differences between reference, ellipsis and substitution</a:t>
            </a:r>
            <a:endParaRPr lang="en-US" dirty="0"/>
          </a:p>
        </p:txBody>
      </p:sp>
      <p:sp>
        <p:nvSpPr>
          <p:cNvPr id="3" name="Content Placeholder 2"/>
          <p:cNvSpPr>
            <a:spLocks noGrp="1"/>
          </p:cNvSpPr>
          <p:nvPr>
            <p:ph idx="1"/>
          </p:nvPr>
        </p:nvSpPr>
        <p:spPr/>
        <p:txBody>
          <a:bodyPr>
            <a:normAutofit/>
          </a:bodyPr>
          <a:lstStyle/>
          <a:p>
            <a:pPr algn="just"/>
            <a:endParaRPr lang="en-US" sz="2400" dirty="0"/>
          </a:p>
          <a:p>
            <a:pPr algn="just"/>
            <a:r>
              <a:rPr lang="en-US" sz="2400" dirty="0"/>
              <a:t>Reference can </a:t>
            </a:r>
            <a:r>
              <a:rPr lang="en-US" sz="2400" b="1" dirty="0">
                <a:solidFill>
                  <a:srgbClr val="C00000"/>
                </a:solidFill>
              </a:rPr>
              <a:t>reach a long way back </a:t>
            </a:r>
            <a:r>
              <a:rPr lang="en-US" sz="2400" dirty="0"/>
              <a:t>in the text whereas ellipsis and substitution are </a:t>
            </a:r>
            <a:r>
              <a:rPr lang="en-US" sz="2400" b="1" dirty="0">
                <a:solidFill>
                  <a:srgbClr val="C00000"/>
                </a:solidFill>
              </a:rPr>
              <a:t>largely limited </a:t>
            </a:r>
            <a:r>
              <a:rPr lang="en-US" sz="2400" dirty="0"/>
              <a:t>to the immediately preceding clause. </a:t>
            </a:r>
          </a:p>
          <a:p>
            <a:pPr algn="just"/>
            <a:endParaRPr lang="en-US" sz="2400" dirty="0"/>
          </a:p>
          <a:p>
            <a:pPr algn="just"/>
            <a:r>
              <a:rPr lang="en-US" sz="2400" dirty="0"/>
              <a:t>With reference there is a </a:t>
            </a:r>
            <a:r>
              <a:rPr lang="en-US" sz="2400" b="1" dirty="0">
                <a:solidFill>
                  <a:srgbClr val="C00000"/>
                </a:solidFill>
              </a:rPr>
              <a:t>typical meaning of co-reference</a:t>
            </a:r>
            <a:r>
              <a:rPr lang="en-US" sz="2400" dirty="0"/>
              <a:t>. With ellipsis and substitution, this is not the case. There is always some difference between the second instance and the first.</a:t>
            </a:r>
          </a:p>
        </p:txBody>
      </p:sp>
    </p:spTree>
    <p:extLst>
      <p:ext uri="{BB962C8B-B14F-4D97-AF65-F5344CB8AC3E}">
        <p14:creationId xmlns:p14="http://schemas.microsoft.com/office/powerpoint/2010/main" val="3643648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Patterns of cohesion: A sample analysis</a:t>
            </a:r>
            <a:endParaRPr lang="en-US" dirty="0"/>
          </a:p>
        </p:txBody>
      </p:sp>
      <p:sp>
        <p:nvSpPr>
          <p:cNvPr id="3" name="Content Placeholder 2"/>
          <p:cNvSpPr>
            <a:spLocks noGrp="1"/>
          </p:cNvSpPr>
          <p:nvPr>
            <p:ph idx="1"/>
          </p:nvPr>
        </p:nvSpPr>
        <p:spPr>
          <a:xfrm>
            <a:off x="598676" y="1767299"/>
            <a:ext cx="8596668" cy="3880773"/>
          </a:xfrm>
        </p:spPr>
        <p:txBody>
          <a:bodyPr/>
          <a:lstStyle/>
          <a:p>
            <a:pPr marL="0" indent="0" algn="just">
              <a:buNone/>
            </a:pPr>
            <a:r>
              <a:rPr lang="en-GB" sz="2400" dirty="0"/>
              <a:t>Here is Edward Bear, coming downstairs now, bump, bump, bump, on the back of his head, behind Christopher Robin. It is, as far as he knows, the only way of coming downstairs, but sometimes he feels that there really is another way, if only he could stop bumping for a moment and think of it. And then he feels perhaps there isn’t. Anyhow, here he is at the bottom, and ready to be introduced to you. Winnie-the-Pooh.</a:t>
            </a:r>
            <a:endParaRPr lang="en-US" sz="2400" dirty="0"/>
          </a:p>
          <a:p>
            <a:pPr marL="0" indent="0" algn="just">
              <a:buNone/>
            </a:pPr>
            <a:r>
              <a:rPr lang="en-GB" sz="2400" dirty="0"/>
              <a:t>When I first heard his name, I said, just as you are going to say, ‘But I thought he was a boy?’</a:t>
            </a:r>
            <a:endParaRPr lang="en-US" dirty="0"/>
          </a:p>
        </p:txBody>
      </p:sp>
    </p:spTree>
    <p:extLst>
      <p:ext uri="{BB962C8B-B14F-4D97-AF65-F5344CB8AC3E}">
        <p14:creationId xmlns:p14="http://schemas.microsoft.com/office/powerpoint/2010/main" val="2149377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204216" y="781431"/>
            <a:ext cx="9317736" cy="5734050"/>
          </a:xfrm>
          <a:prstGeom prst="rect">
            <a:avLst/>
          </a:prstGeom>
        </p:spPr>
      </p:pic>
    </p:spTree>
    <p:extLst>
      <p:ext uri="{BB962C8B-B14F-4D97-AF65-F5344CB8AC3E}">
        <p14:creationId xmlns:p14="http://schemas.microsoft.com/office/powerpoint/2010/main" val="965372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3"/>
          <a:srcRect l="33982" t="20640" r="30769" b="7840"/>
          <a:stretch/>
        </p:blipFill>
        <p:spPr>
          <a:xfrm>
            <a:off x="829056" y="91440"/>
            <a:ext cx="8180832" cy="6766560"/>
          </a:xfrm>
          <a:prstGeom prst="rect">
            <a:avLst/>
          </a:prstGeom>
        </p:spPr>
      </p:pic>
    </p:spTree>
    <p:extLst>
      <p:ext uri="{BB962C8B-B14F-4D97-AF65-F5344CB8AC3E}">
        <p14:creationId xmlns:p14="http://schemas.microsoft.com/office/powerpoint/2010/main" val="3379444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Patterns of cohesion</a:t>
            </a:r>
            <a:endParaRPr lang="en-US" dirty="0"/>
          </a:p>
        </p:txBody>
      </p:sp>
      <p:sp>
        <p:nvSpPr>
          <p:cNvPr id="3" name="Content Placeholder 2"/>
          <p:cNvSpPr>
            <a:spLocks noGrp="1"/>
          </p:cNvSpPr>
          <p:nvPr>
            <p:ph idx="1"/>
          </p:nvPr>
        </p:nvSpPr>
        <p:spPr>
          <a:xfrm>
            <a:off x="170688" y="1930400"/>
            <a:ext cx="10399776" cy="4494784"/>
          </a:xfrm>
        </p:spPr>
        <p:txBody>
          <a:bodyPr>
            <a:noAutofit/>
          </a:bodyPr>
          <a:lstStyle/>
          <a:p>
            <a:pPr algn="just">
              <a:spcBef>
                <a:spcPts val="0"/>
              </a:spcBef>
            </a:pPr>
            <a:r>
              <a:rPr lang="en-US" sz="2800" dirty="0"/>
              <a:t>As Cook explains, </a:t>
            </a:r>
            <a:r>
              <a:rPr lang="en-US" sz="2800" b="1" dirty="0">
                <a:solidFill>
                  <a:srgbClr val="C00000"/>
                </a:solidFill>
              </a:rPr>
              <a:t>referring expressions </a:t>
            </a:r>
            <a:r>
              <a:rPr lang="en-US" sz="2800" dirty="0"/>
              <a:t>thus: fulfil a dual purpose of unifying the text:</a:t>
            </a:r>
          </a:p>
          <a:p>
            <a:pPr marL="0" indent="0" algn="just">
              <a:spcBef>
                <a:spcPts val="0"/>
              </a:spcBef>
              <a:buNone/>
            </a:pPr>
            <a:endParaRPr lang="en-US" sz="2800" dirty="0"/>
          </a:p>
          <a:p>
            <a:pPr marL="0" indent="0" algn="just">
              <a:spcBef>
                <a:spcPts val="0"/>
              </a:spcBef>
              <a:buNone/>
            </a:pPr>
            <a:r>
              <a:rPr lang="en-US" sz="2800" dirty="0"/>
              <a:t>1- they depend on some of the subject matter remaining the same and;</a:t>
            </a:r>
          </a:p>
          <a:p>
            <a:pPr marL="0" indent="0" algn="just">
              <a:spcBef>
                <a:spcPts val="0"/>
              </a:spcBef>
              <a:buNone/>
            </a:pPr>
            <a:r>
              <a:rPr lang="en-US" sz="2800" dirty="0"/>
              <a:t>2- Of economy because they save us from having to repeat the identity of what we are talking about again and again. </a:t>
            </a:r>
          </a:p>
        </p:txBody>
      </p:sp>
    </p:spTree>
    <p:extLst>
      <p:ext uri="{BB962C8B-B14F-4D97-AF65-F5344CB8AC3E}">
        <p14:creationId xmlns:p14="http://schemas.microsoft.com/office/powerpoint/2010/main" val="2426666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222" y="170688"/>
            <a:ext cx="8596668" cy="1320800"/>
          </a:xfrm>
        </p:spPr>
        <p:txBody>
          <a:bodyPr/>
          <a:lstStyle/>
          <a:p>
            <a:pPr algn="ctr"/>
            <a:r>
              <a:rPr lang="en-US" b="1" dirty="0"/>
              <a:t>Theme and rheme</a:t>
            </a:r>
            <a:endParaRPr lang="en-US" dirty="0"/>
          </a:p>
        </p:txBody>
      </p:sp>
      <p:sp>
        <p:nvSpPr>
          <p:cNvPr id="3" name="Content Placeholder 2"/>
          <p:cNvSpPr>
            <a:spLocks noGrp="1"/>
          </p:cNvSpPr>
          <p:nvPr>
            <p:ph idx="1"/>
          </p:nvPr>
        </p:nvSpPr>
        <p:spPr>
          <a:xfrm>
            <a:off x="677334" y="1231393"/>
            <a:ext cx="8596668" cy="4809970"/>
          </a:xfrm>
        </p:spPr>
        <p:txBody>
          <a:bodyPr>
            <a:normAutofit/>
          </a:bodyPr>
          <a:lstStyle/>
          <a:p>
            <a:pPr marL="0" indent="0">
              <a:buNone/>
            </a:pPr>
            <a:r>
              <a:rPr lang="en-US" sz="2800" dirty="0"/>
              <a:t>Two elements that contribute to the texture of a text:</a:t>
            </a:r>
          </a:p>
          <a:p>
            <a:pPr>
              <a:buFont typeface="Wingdings" panose="05000000000000000000" pitchFamily="2" charset="2"/>
              <a:buChar char="Ø"/>
            </a:pPr>
            <a:r>
              <a:rPr lang="en-US" sz="2800" dirty="0"/>
              <a:t>the relationship between </a:t>
            </a:r>
            <a:r>
              <a:rPr lang="en-US" sz="2800" i="1" dirty="0"/>
              <a:t>theme </a:t>
            </a:r>
            <a:r>
              <a:rPr lang="en-US" sz="2800" dirty="0"/>
              <a:t>and </a:t>
            </a:r>
            <a:r>
              <a:rPr lang="en-US" sz="2800" i="1" dirty="0"/>
              <a:t>rheme </a:t>
            </a:r>
            <a:r>
              <a:rPr lang="en-US" sz="2800" dirty="0"/>
              <a:t>in a clause and;</a:t>
            </a:r>
          </a:p>
          <a:p>
            <a:pPr>
              <a:buFont typeface="Wingdings" panose="05000000000000000000" pitchFamily="2" charset="2"/>
              <a:buChar char="Ø"/>
            </a:pPr>
            <a:r>
              <a:rPr lang="en-US" sz="2800" dirty="0"/>
              <a:t>its contribution to the </a:t>
            </a:r>
            <a:r>
              <a:rPr lang="en-US" sz="2800" i="1" dirty="0"/>
              <a:t>focus </a:t>
            </a:r>
            <a:r>
              <a:rPr lang="en-US" sz="2800" dirty="0"/>
              <a:t>and </a:t>
            </a:r>
            <a:r>
              <a:rPr lang="en-US" sz="2800" i="1" dirty="0"/>
              <a:t>flow of information </a:t>
            </a:r>
            <a:r>
              <a:rPr lang="en-US" sz="2800" dirty="0"/>
              <a:t>in a text. </a:t>
            </a:r>
          </a:p>
          <a:p>
            <a:pPr marL="0" indent="0">
              <a:buNone/>
            </a:pPr>
            <a:endParaRPr lang="en-US" sz="2800" dirty="0"/>
          </a:p>
          <a:p>
            <a:pPr marL="0" indent="0">
              <a:buNone/>
            </a:pPr>
            <a:r>
              <a:rPr lang="en-US" sz="2800" dirty="0"/>
              <a:t>An understanding of this is important, especially for the writing of successful student texts.</a:t>
            </a:r>
          </a:p>
        </p:txBody>
      </p:sp>
    </p:spTree>
    <p:extLst>
      <p:ext uri="{BB962C8B-B14F-4D97-AF65-F5344CB8AC3E}">
        <p14:creationId xmlns:p14="http://schemas.microsoft.com/office/powerpoint/2010/main" val="350587117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434</TotalTime>
  <Words>3313</Words>
  <Application>Microsoft Office PowerPoint</Application>
  <PresentationFormat>Widescreen</PresentationFormat>
  <Paragraphs>227</Paragraphs>
  <Slides>38</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Trebuchet MS</vt:lpstr>
      <vt:lpstr>Wingdings</vt:lpstr>
      <vt:lpstr>Wingdings 3</vt:lpstr>
      <vt:lpstr>Facet</vt:lpstr>
      <vt:lpstr>Discourse Grammar</vt:lpstr>
      <vt:lpstr>Substitution</vt:lpstr>
      <vt:lpstr>Ellipsis</vt:lpstr>
      <vt:lpstr>Differences between reference, ellipsis and substitution</vt:lpstr>
      <vt:lpstr>Patterns of cohesion: A sample analysis</vt:lpstr>
      <vt:lpstr>PowerPoint Presentation</vt:lpstr>
      <vt:lpstr>PowerPoint Presentation</vt:lpstr>
      <vt:lpstr>Patterns of cohesion</vt:lpstr>
      <vt:lpstr>Theme and rheme</vt:lpstr>
      <vt:lpstr>Theme </vt:lpstr>
      <vt:lpstr>PowerPoint Presentation</vt:lpstr>
      <vt:lpstr>3-Interpersonal Theme</vt:lpstr>
      <vt:lpstr>Multiple theme</vt:lpstr>
      <vt:lpstr>Thematic progression</vt:lpstr>
      <vt:lpstr>Constant theme</vt:lpstr>
      <vt:lpstr>PowerPoint Presentation</vt:lpstr>
      <vt:lpstr>Linear theme</vt:lpstr>
      <vt:lpstr>Multiple theme/split rheme</vt:lpstr>
      <vt:lpstr>PowerPoint Presentation</vt:lpstr>
      <vt:lpstr>Attitude and grammar</vt:lpstr>
      <vt:lpstr>Attitude and grammar</vt:lpstr>
      <vt:lpstr>Attitude and grammar</vt:lpstr>
      <vt:lpstr>Attitude and grammar</vt:lpstr>
      <vt:lpstr>Grammar and engagement</vt:lpstr>
      <vt:lpstr>Attitude and grammar</vt:lpstr>
      <vt:lpstr>- The source material is textually integrated, that is, assimilated  - The source material is identified, singular and specific - The text expresses high affect - The text also, simultaneously, expresses high negative judgement.</vt:lpstr>
      <vt:lpstr>Grammatical differences between spoken and written discourse</vt:lpstr>
      <vt:lpstr>Grammatical intricacy and spoken and written discourse</vt:lpstr>
      <vt:lpstr>Grammatical intricacy and spoken and written discourse</vt:lpstr>
      <vt:lpstr>Lexical density in spoken and written discourse</vt:lpstr>
      <vt:lpstr>Lexical density in spoken and written discourse</vt:lpstr>
      <vt:lpstr>Nominalization and grammatical metaphor in written and spoken discourse</vt:lpstr>
      <vt:lpstr>Nominalization and grammatical metaphor in written and spoken discourse</vt:lpstr>
      <vt:lpstr>Nominalization and grammatical metaphor in written and spoken discourse</vt:lpstr>
      <vt:lpstr>Nominalization and grammatical metaphor in written and spoken discourse</vt:lpstr>
      <vt:lpstr>A continuum of differences between spoken and written discourse</vt:lpstr>
      <vt:lpstr>Biber’s corpus-based analyses</vt:lpstr>
      <vt:lpstr>PowerPoint Presentation</vt:lpstr>
    </vt:vector>
  </TitlesOfParts>
  <Company>Al-Qaisar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ahmed qadoury</cp:lastModifiedBy>
  <cp:revision>66</cp:revision>
  <dcterms:created xsi:type="dcterms:W3CDTF">2021-05-16T19:38:57Z</dcterms:created>
  <dcterms:modified xsi:type="dcterms:W3CDTF">2021-05-26T19:44:07Z</dcterms:modified>
</cp:coreProperties>
</file>