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9" d="100"/>
          <a:sy n="59" d="100"/>
        </p:scale>
        <p:origin x="150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1BE71563-0711-4EA6-BDAF-728EE10A80FA}" type="datetimeFigureOut">
              <a:rPr lang="ar-IQ" smtClean="0"/>
              <a:pPr/>
              <a:t>15/10/1442</a:t>
            </a:fld>
            <a:endParaRPr lang="ar-IQ"/>
          </a:p>
        </p:txBody>
      </p:sp>
      <p:sp>
        <p:nvSpPr>
          <p:cNvPr id="17" name="عنصر نائب للتذييل 16"/>
          <p:cNvSpPr>
            <a:spLocks noGrp="1"/>
          </p:cNvSpPr>
          <p:nvPr>
            <p:ph type="ftr" sz="quarter" idx="11"/>
          </p:nvPr>
        </p:nvSpPr>
        <p:spPr/>
        <p:txBody>
          <a:bodyPr/>
          <a:lstStyle/>
          <a:p>
            <a:endParaRPr lang="ar-IQ"/>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4F5D2788-A6C8-4660-BD63-2F002DFF5865}" type="slidenum">
              <a:rPr lang="ar-IQ" smtClean="0"/>
              <a:pPr/>
              <a:t>‹#›</a:t>
            </a:fld>
            <a:endParaRPr lang="ar-IQ"/>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1BE71563-0711-4EA6-BDAF-728EE10A80FA}" type="datetimeFigureOut">
              <a:rPr lang="ar-IQ" smtClean="0"/>
              <a:pPr/>
              <a:t>15/10/1442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F5D2788-A6C8-4660-BD63-2F002DFF5865}"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4" name="عنصر نائب للتاريخ 3"/>
          <p:cNvSpPr>
            <a:spLocks noGrp="1"/>
          </p:cNvSpPr>
          <p:nvPr>
            <p:ph type="dt" sz="half" idx="10"/>
          </p:nvPr>
        </p:nvSpPr>
        <p:spPr/>
        <p:txBody>
          <a:bodyPr/>
          <a:lstStyle/>
          <a:p>
            <a:fld id="{1BE71563-0711-4EA6-BDAF-728EE10A80FA}" type="datetimeFigureOut">
              <a:rPr lang="ar-IQ" smtClean="0"/>
              <a:pPr/>
              <a:t>15/10/1442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F5D2788-A6C8-4660-BD63-2F002DFF5865}"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BE71563-0711-4EA6-BDAF-728EE10A80FA}" type="datetimeFigureOut">
              <a:rPr lang="ar-IQ" smtClean="0"/>
              <a:pPr/>
              <a:t>15/10/1442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F5D2788-A6C8-4660-BD63-2F002DFF5865}" type="slidenum">
              <a:rPr lang="ar-IQ" smtClean="0"/>
              <a:pPr/>
              <a:t>‹#›</a:t>
            </a:fld>
            <a:endParaRPr lang="ar-IQ"/>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4" name="عنصر نائب للتاريخ 3"/>
          <p:cNvSpPr>
            <a:spLocks noGrp="1"/>
          </p:cNvSpPr>
          <p:nvPr>
            <p:ph type="dt" sz="half" idx="10"/>
          </p:nvPr>
        </p:nvSpPr>
        <p:spPr/>
        <p:txBody>
          <a:bodyPr/>
          <a:lstStyle/>
          <a:p>
            <a:fld id="{1BE71563-0711-4EA6-BDAF-728EE10A80FA}" type="datetimeFigureOut">
              <a:rPr lang="ar-IQ" smtClean="0"/>
              <a:pPr/>
              <a:t>15/10/1442</a:t>
            </a:fld>
            <a:endParaRPr lang="ar-IQ"/>
          </a:p>
        </p:txBody>
      </p:sp>
      <p:sp>
        <p:nvSpPr>
          <p:cNvPr id="5" name="عنصر نائب للتذييل 4"/>
          <p:cNvSpPr>
            <a:spLocks noGrp="1"/>
          </p:cNvSpPr>
          <p:nvPr>
            <p:ph type="ftr" sz="quarter" idx="11"/>
          </p:nvPr>
        </p:nvSpPr>
        <p:spPr>
          <a:xfrm>
            <a:off x="800100" y="6172200"/>
            <a:ext cx="4000500" cy="457200"/>
          </a:xfrm>
        </p:spPr>
        <p:txBody>
          <a:bodyPr/>
          <a:lstStyle/>
          <a:p>
            <a:endParaRPr lang="ar-IQ"/>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4F5D2788-A6C8-4660-BD63-2F002DFF5865}"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E71563-0711-4EA6-BDAF-728EE10A80FA}" type="datetimeFigureOut">
              <a:rPr lang="ar-IQ" smtClean="0"/>
              <a:pPr/>
              <a:t>15/10/1442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F5D2788-A6C8-4660-BD63-2F002DFF5865}" type="slidenum">
              <a:rPr lang="ar-IQ" smtClean="0"/>
              <a:pPr/>
              <a:t>‹#›</a:t>
            </a:fld>
            <a:endParaRPr lang="ar-IQ"/>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7" name="عنصر نائب للتاريخ 6"/>
          <p:cNvSpPr>
            <a:spLocks noGrp="1"/>
          </p:cNvSpPr>
          <p:nvPr>
            <p:ph type="dt" sz="half" idx="10"/>
          </p:nvPr>
        </p:nvSpPr>
        <p:spPr/>
        <p:txBody>
          <a:bodyPr/>
          <a:lstStyle/>
          <a:p>
            <a:fld id="{1BE71563-0711-4EA6-BDAF-728EE10A80FA}" type="datetimeFigureOut">
              <a:rPr lang="ar-IQ" smtClean="0"/>
              <a:pPr/>
              <a:t>15/10/1442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4F5D2788-A6C8-4660-BD63-2F002DFF5865}" type="slidenum">
              <a:rPr lang="ar-IQ" smtClean="0"/>
              <a:pPr/>
              <a:t>‹#›</a:t>
            </a:fld>
            <a:endParaRPr lang="ar-IQ"/>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E71563-0711-4EA6-BDAF-728EE10A80FA}" type="datetimeFigureOut">
              <a:rPr lang="ar-IQ" smtClean="0"/>
              <a:pPr/>
              <a:t>15/10/1442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F5D2788-A6C8-4660-BD63-2F002DFF5865}"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E71563-0711-4EA6-BDAF-728EE10A80FA}" type="datetimeFigureOut">
              <a:rPr lang="ar-IQ" smtClean="0"/>
              <a:pPr/>
              <a:t>15/10/1442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4F5D2788-A6C8-4660-BD63-2F002DFF5865}"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a:t>انقر لتحرير أنماط النص الرئيسي</a:t>
            </a:r>
          </a:p>
        </p:txBody>
      </p:sp>
      <p:sp>
        <p:nvSpPr>
          <p:cNvPr id="5" name="عنصر نائب للتاريخ 4"/>
          <p:cNvSpPr>
            <a:spLocks noGrp="1"/>
          </p:cNvSpPr>
          <p:nvPr>
            <p:ph type="dt" sz="half" idx="10"/>
          </p:nvPr>
        </p:nvSpPr>
        <p:spPr/>
        <p:txBody>
          <a:bodyPr/>
          <a:lstStyle/>
          <a:p>
            <a:fld id="{1BE71563-0711-4EA6-BDAF-728EE10A80FA}" type="datetimeFigureOut">
              <a:rPr lang="ar-IQ" smtClean="0"/>
              <a:pPr/>
              <a:t>15/10/1442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F5D2788-A6C8-4660-BD63-2F002DFF5865}" type="slidenum">
              <a:rPr lang="ar-IQ" smtClean="0"/>
              <a:pPr/>
              <a:t>‹#›</a:t>
            </a:fld>
            <a:endParaRPr lang="ar-IQ"/>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
        <p:nvSpPr>
          <p:cNvPr id="5" name="عنصر نائب للتاريخ 4"/>
          <p:cNvSpPr>
            <a:spLocks noGrp="1"/>
          </p:cNvSpPr>
          <p:nvPr>
            <p:ph type="dt" sz="half" idx="10"/>
          </p:nvPr>
        </p:nvSpPr>
        <p:spPr/>
        <p:txBody>
          <a:bodyPr/>
          <a:lstStyle/>
          <a:p>
            <a:fld id="{1BE71563-0711-4EA6-BDAF-728EE10A80FA}" type="datetimeFigureOut">
              <a:rPr lang="ar-IQ" smtClean="0"/>
              <a:pPr/>
              <a:t>15/10/1442</a:t>
            </a:fld>
            <a:endParaRPr lang="ar-IQ"/>
          </a:p>
        </p:txBody>
      </p:sp>
      <p:sp>
        <p:nvSpPr>
          <p:cNvPr id="6" name="عنصر نائب للتذييل 5"/>
          <p:cNvSpPr>
            <a:spLocks noGrp="1"/>
          </p:cNvSpPr>
          <p:nvPr>
            <p:ph type="ftr" sz="quarter" idx="11"/>
          </p:nvPr>
        </p:nvSpPr>
        <p:spPr>
          <a:xfrm>
            <a:off x="914400" y="6172200"/>
            <a:ext cx="3886200" cy="457200"/>
          </a:xfrm>
        </p:spPr>
        <p:txBody>
          <a:bodyPr/>
          <a:lstStyle/>
          <a:p>
            <a:endParaRPr lang="ar-IQ"/>
          </a:p>
        </p:txBody>
      </p:sp>
      <p:sp>
        <p:nvSpPr>
          <p:cNvPr id="7" name="عنصر نائب لرقم الشريحة 6"/>
          <p:cNvSpPr>
            <a:spLocks noGrp="1"/>
          </p:cNvSpPr>
          <p:nvPr>
            <p:ph type="sldNum" sz="quarter" idx="12"/>
          </p:nvPr>
        </p:nvSpPr>
        <p:spPr>
          <a:xfrm>
            <a:off x="146304" y="6208776"/>
            <a:ext cx="457200" cy="457200"/>
          </a:xfrm>
        </p:spPr>
        <p:txBody>
          <a:bodyPr/>
          <a:lstStyle/>
          <a:p>
            <a:fld id="{4F5D2788-A6C8-4660-BD63-2F002DFF5865}" type="slidenum">
              <a:rPr lang="ar-IQ" smtClean="0"/>
              <a:pPr/>
              <a:t>‹#›</a:t>
            </a:fld>
            <a:endParaRPr lang="ar-IQ"/>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a:t>انقر فوق الرمز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BE71563-0711-4EA6-BDAF-728EE10A80FA}" type="datetimeFigureOut">
              <a:rPr lang="ar-IQ" smtClean="0"/>
              <a:pPr/>
              <a:t>15/10/1442</a:t>
            </a:fld>
            <a:endParaRPr lang="ar-IQ"/>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IQ"/>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4F5D2788-A6C8-4660-BD63-2F002DFF5865}"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295400" y="3356992"/>
            <a:ext cx="6400800" cy="1443608"/>
          </a:xfrm>
        </p:spPr>
        <p:txBody>
          <a:bodyPr/>
          <a:lstStyle/>
          <a:p>
            <a:r>
              <a:rPr lang="en-US" dirty="0">
                <a:solidFill>
                  <a:schemeClr val="tx1"/>
                </a:solidFill>
                <a:latin typeface="Arial Rounded MT Bold" pitchFamily="34" charset="0"/>
              </a:rPr>
              <a:t>Submitted  by</a:t>
            </a:r>
          </a:p>
          <a:p>
            <a:r>
              <a:rPr lang="en-US" dirty="0"/>
              <a:t> </a:t>
            </a:r>
            <a:r>
              <a:rPr lang="en-US" dirty="0" err="1">
                <a:solidFill>
                  <a:schemeClr val="tx1"/>
                </a:solidFill>
                <a:latin typeface="Arial Rounded MT Bold" pitchFamily="34" charset="0"/>
              </a:rPr>
              <a:t>Yasamin</a:t>
            </a:r>
            <a:r>
              <a:rPr lang="en-US" dirty="0">
                <a:solidFill>
                  <a:schemeClr val="tx1"/>
                </a:solidFill>
                <a:latin typeface="Arial Rounded MT Bold" pitchFamily="34" charset="0"/>
              </a:rPr>
              <a:t> </a:t>
            </a:r>
            <a:r>
              <a:rPr lang="en-US" dirty="0" err="1">
                <a:solidFill>
                  <a:schemeClr val="tx1"/>
                </a:solidFill>
                <a:latin typeface="Arial Rounded MT Bold" pitchFamily="34" charset="0"/>
              </a:rPr>
              <a:t>Waleed</a:t>
            </a:r>
            <a:r>
              <a:rPr lang="en-US" dirty="0">
                <a:solidFill>
                  <a:schemeClr val="tx1"/>
                </a:solidFill>
                <a:latin typeface="Arial Rounded MT Bold" pitchFamily="34" charset="0"/>
              </a:rPr>
              <a:t> </a:t>
            </a:r>
            <a:endParaRPr lang="ar-IQ" dirty="0">
              <a:solidFill>
                <a:schemeClr val="tx1"/>
              </a:solidFill>
              <a:latin typeface="Arial Rounded MT Bold" pitchFamily="34" charset="0"/>
            </a:endParaRPr>
          </a:p>
        </p:txBody>
      </p:sp>
      <p:sp>
        <p:nvSpPr>
          <p:cNvPr id="2" name="عنوان 1"/>
          <p:cNvSpPr>
            <a:spLocks noGrp="1"/>
          </p:cNvSpPr>
          <p:nvPr>
            <p:ph type="ctrTitle"/>
          </p:nvPr>
        </p:nvSpPr>
        <p:spPr/>
        <p:txBody>
          <a:bodyPr/>
          <a:lstStyle/>
          <a:p>
            <a:r>
              <a:rPr lang="en-US" dirty="0"/>
              <a:t>Discourse and Genre</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7" descr="11.PNG"/>
          <p:cNvPicPr>
            <a:picLocks noGrp="1" noChangeAspect="1"/>
          </p:cNvPicPr>
          <p:nvPr>
            <p:ph sz="half" idx="2"/>
          </p:nvPr>
        </p:nvPicPr>
        <p:blipFill>
          <a:blip r:embed="rId2" cstate="print"/>
          <a:stretch>
            <a:fillRect/>
          </a:stretch>
        </p:blipFill>
        <p:spPr>
          <a:xfrm>
            <a:off x="3419872" y="260648"/>
            <a:ext cx="5472608" cy="6120680"/>
          </a:xfrm>
        </p:spPr>
      </p:pic>
      <p:sp>
        <p:nvSpPr>
          <p:cNvPr id="13" name="عنصر نائب للنص 10"/>
          <p:cNvSpPr>
            <a:spLocks noGrp="1"/>
          </p:cNvSpPr>
          <p:nvPr>
            <p:ph sz="half" idx="4"/>
          </p:nvPr>
        </p:nvSpPr>
        <p:spPr>
          <a:xfrm>
            <a:off x="179513" y="2348880"/>
            <a:ext cx="3312367" cy="3096344"/>
          </a:xfrm>
        </p:spPr>
        <p:txBody>
          <a:bodyPr/>
          <a:lstStyle/>
          <a:p>
            <a:pPr algn="l" rtl="0">
              <a:buNone/>
            </a:pPr>
            <a:r>
              <a:rPr lang="en-US" sz="2400" dirty="0"/>
              <a:t>An example of a genre network </a:t>
            </a:r>
            <a:r>
              <a:rPr lang="en-US" sz="2400" dirty="0">
                <a:solidFill>
                  <a:srgbClr val="FF0000"/>
                </a:solidFill>
              </a:rPr>
              <a:t>Figure 4.3</a:t>
            </a:r>
            <a:r>
              <a:rPr lang="en-US" sz="2400" dirty="0"/>
              <a:t> is an example of a genre network based on the genres research students at US universities need to be familiar with.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sz="quarter" idx="1"/>
          </p:nvPr>
        </p:nvSpPr>
        <p:spPr>
          <a:xfrm>
            <a:off x="0" y="2348880"/>
            <a:ext cx="3528392" cy="2736304"/>
          </a:xfrm>
        </p:spPr>
        <p:txBody>
          <a:bodyPr/>
          <a:lstStyle/>
          <a:p>
            <a:pPr algn="l" rtl="0">
              <a:buNone/>
            </a:pPr>
            <a:r>
              <a:rPr lang="en-US" dirty="0">
                <a:solidFill>
                  <a:srgbClr val="FF0000"/>
                </a:solidFill>
              </a:rPr>
              <a:t>Figure 4.4 </a:t>
            </a:r>
            <a:r>
              <a:rPr lang="en-US" dirty="0"/>
              <a:t>shows the genre chains and genre sets around the writing of Swales’ ( 1998 ) book Other Floors, Other Voices </a:t>
            </a:r>
            <a:endParaRPr lang="ar-IQ" dirty="0"/>
          </a:p>
        </p:txBody>
      </p:sp>
      <p:pic>
        <p:nvPicPr>
          <p:cNvPr id="7" name="عنصر نائب للمحتوى 6" descr="22.PNG"/>
          <p:cNvPicPr>
            <a:picLocks noGrp="1" noChangeAspect="1"/>
          </p:cNvPicPr>
          <p:nvPr>
            <p:ph sz="quarter" idx="2"/>
          </p:nvPr>
        </p:nvPicPr>
        <p:blipFill>
          <a:blip r:embed="rId2" cstate="print"/>
          <a:stretch>
            <a:fillRect/>
          </a:stretch>
        </p:blipFill>
        <p:spPr>
          <a:xfrm>
            <a:off x="3347864" y="404664"/>
            <a:ext cx="5616624" cy="6048671"/>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395536" y="260648"/>
            <a:ext cx="8291264" cy="6191200"/>
          </a:xfrm>
        </p:spPr>
        <p:txBody>
          <a:bodyPr/>
          <a:lstStyle/>
          <a:p>
            <a:pPr algn="l">
              <a:buNone/>
            </a:pPr>
            <a:r>
              <a:rPr lang="en-US" dirty="0">
                <a:solidFill>
                  <a:srgbClr val="FF0000"/>
                </a:solidFill>
              </a:rPr>
              <a:t>Written genres across cultures</a:t>
            </a:r>
          </a:p>
          <a:p>
            <a:pPr algn="l">
              <a:buNone/>
            </a:pPr>
            <a:r>
              <a:rPr lang="en-US" dirty="0"/>
              <a:t>-</a:t>
            </a:r>
            <a:r>
              <a:rPr lang="en-US" dirty="0" err="1">
                <a:solidFill>
                  <a:srgbClr val="FF0000"/>
                </a:solidFill>
              </a:rPr>
              <a:t>Kalpan</a:t>
            </a:r>
            <a:r>
              <a:rPr lang="en-US" dirty="0">
                <a:solidFill>
                  <a:srgbClr val="FF0000"/>
                </a:solidFill>
              </a:rPr>
              <a:t> (1966) </a:t>
            </a:r>
            <a:r>
              <a:rPr lang="en-US" dirty="0"/>
              <a:t>: Different patterns in the academic essay of student from different languages and culture</a:t>
            </a:r>
          </a:p>
          <a:p>
            <a:pPr algn="l">
              <a:buNone/>
            </a:pPr>
            <a:endParaRPr lang="en-US" dirty="0"/>
          </a:p>
          <a:p>
            <a:pPr algn="l">
              <a:buNone/>
            </a:pPr>
            <a:endParaRPr lang="en-US" dirty="0"/>
          </a:p>
          <a:p>
            <a:pPr algn="l">
              <a:buNone/>
            </a:pPr>
            <a:endParaRPr lang="ar-IQ" dirty="0"/>
          </a:p>
          <a:p>
            <a:pPr algn="l" rtl="0"/>
            <a:r>
              <a:rPr lang="en-US" dirty="0"/>
              <a:t>Connor(1996)</a:t>
            </a:r>
            <a:r>
              <a:rPr lang="en-US" dirty="0">
                <a:solidFill>
                  <a:srgbClr val="FF0000"/>
                </a:solidFill>
              </a:rPr>
              <a:t>:Contrastive rhetoric</a:t>
            </a:r>
          </a:p>
          <a:p>
            <a:pPr algn="l" rtl="0"/>
            <a:r>
              <a:rPr lang="en-US" dirty="0" err="1"/>
              <a:t>Connnor</a:t>
            </a:r>
            <a:r>
              <a:rPr lang="en-US" dirty="0"/>
              <a:t>(2004)</a:t>
            </a:r>
            <a:r>
              <a:rPr lang="en-US" dirty="0">
                <a:solidFill>
                  <a:srgbClr val="FF0000"/>
                </a:solidFill>
              </a:rPr>
              <a:t>:Intercultural rhetoric</a:t>
            </a:r>
          </a:p>
          <a:p>
            <a:pPr algn="l" rtl="0"/>
            <a:r>
              <a:rPr lang="en-US" dirty="0">
                <a:solidFill>
                  <a:srgbClr val="FF0000"/>
                </a:solidFill>
              </a:rPr>
              <a:t>Wang ( 2007 )</a:t>
            </a:r>
            <a:r>
              <a:rPr lang="en-US" dirty="0"/>
              <a:t>, examines the relationship between texts and the </a:t>
            </a:r>
            <a:r>
              <a:rPr lang="en-US" dirty="0" err="1"/>
              <a:t>sociocultural</a:t>
            </a:r>
            <a:r>
              <a:rPr lang="en-US" dirty="0"/>
              <a:t> contexts in which they are produced in order to gain an understanding of why the texts have been written as they are </a:t>
            </a:r>
            <a:endParaRPr lang="ar-IQ" dirty="0">
              <a:solidFill>
                <a:srgbClr val="FF0000"/>
              </a:solidFill>
            </a:endParaRPr>
          </a:p>
        </p:txBody>
      </p:sp>
      <p:sp>
        <p:nvSpPr>
          <p:cNvPr id="4" name="سهم للأسفل 3"/>
          <p:cNvSpPr/>
          <p:nvPr/>
        </p:nvSpPr>
        <p:spPr>
          <a:xfrm>
            <a:off x="3779912" y="1700808"/>
            <a:ext cx="648072"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395536" y="260648"/>
            <a:ext cx="8291264" cy="6120680"/>
          </a:xfrm>
        </p:spPr>
        <p:txBody>
          <a:bodyPr/>
          <a:lstStyle/>
          <a:p>
            <a:pPr algn="l" rtl="0">
              <a:buNone/>
            </a:pPr>
            <a:r>
              <a:rPr lang="en-US" b="1" dirty="0">
                <a:solidFill>
                  <a:srgbClr val="FF0000"/>
                </a:solidFill>
              </a:rPr>
              <a:t>Spoken genres across cultures </a:t>
            </a:r>
            <a:r>
              <a:rPr lang="en-US" dirty="0"/>
              <a:t>.</a:t>
            </a:r>
          </a:p>
          <a:p>
            <a:pPr algn="l" rtl="0">
              <a:buNone/>
            </a:pPr>
            <a:r>
              <a:rPr lang="en-US" sz="2400" dirty="0"/>
              <a:t>It is important to remember, that while there may be ways of performing the same genre across cultures that are quite similar, there may also be parts of the genre that are significantly (and importantly) quite different</a:t>
            </a:r>
            <a:r>
              <a:rPr lang="en-US" dirty="0"/>
              <a:t>.</a:t>
            </a:r>
          </a:p>
          <a:p>
            <a:pPr marL="0" indent="0" algn="l" rtl="0">
              <a:buNone/>
            </a:pPr>
            <a:r>
              <a:rPr lang="en-US" sz="2800" b="1" dirty="0">
                <a:solidFill>
                  <a:srgbClr val="FF0000"/>
                </a:solidFill>
              </a:rPr>
              <a:t>Genre and academic writing</a:t>
            </a:r>
            <a:endParaRPr lang="en-US" sz="2800" dirty="0">
              <a:solidFill>
                <a:srgbClr val="FF0000"/>
              </a:solidFill>
            </a:endParaRPr>
          </a:p>
          <a:p>
            <a:pPr algn="l" rtl="0">
              <a:buNone/>
            </a:pPr>
            <a:r>
              <a:rPr lang="en-US" sz="2400" b="1" dirty="0">
                <a:solidFill>
                  <a:srgbClr val="FF0000"/>
                </a:solidFill>
              </a:rPr>
              <a:t>-</a:t>
            </a:r>
            <a:r>
              <a:rPr lang="en-US" sz="2400" dirty="0">
                <a:solidFill>
                  <a:schemeClr val="tx1">
                    <a:lumMod val="50000"/>
                  </a:schemeClr>
                </a:solidFill>
              </a:rPr>
              <a:t>The notion of genre </a:t>
            </a:r>
            <a:r>
              <a:rPr lang="en-US" sz="2400" dirty="0"/>
              <a:t>is especially important for the teaching of </a:t>
            </a:r>
          </a:p>
          <a:p>
            <a:pPr algn="l" rtl="0">
              <a:buNone/>
            </a:pPr>
            <a:r>
              <a:rPr lang="en-US" sz="2400" dirty="0"/>
              <a:t>academic writing</a:t>
            </a:r>
            <a:r>
              <a:rPr lang="en-US" sz="2400" b="1" dirty="0"/>
              <a:t>,</a:t>
            </a:r>
            <a:r>
              <a:rPr lang="en-US" sz="2400" dirty="0"/>
              <a:t> In Britain and the United States, for example, </a:t>
            </a:r>
          </a:p>
          <a:p>
            <a:pPr algn="l" rtl="0">
              <a:buNone/>
            </a:pPr>
            <a:r>
              <a:rPr lang="en-US" sz="2400" dirty="0"/>
              <a:t>English for specific purposes genre work has focused mostly on </a:t>
            </a:r>
          </a:p>
          <a:p>
            <a:pPr algn="l" rtl="0">
              <a:buNone/>
            </a:pPr>
            <a:r>
              <a:rPr lang="en-US" sz="2400" dirty="0"/>
              <a:t>second language graduate student writing</a:t>
            </a:r>
            <a:endParaRPr lang="ar-IQ"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395536" y="260648"/>
            <a:ext cx="8291264" cy="6048672"/>
          </a:xfrm>
        </p:spPr>
        <p:txBody>
          <a:bodyPr>
            <a:normAutofit/>
          </a:bodyPr>
          <a:lstStyle/>
          <a:p>
            <a:pPr algn="l" rtl="0"/>
            <a:endParaRPr lang="en-US" sz="2400" dirty="0"/>
          </a:p>
          <a:p>
            <a:pPr algn="l" rtl="0">
              <a:buNone/>
            </a:pPr>
            <a:r>
              <a:rPr lang="en-US" sz="2400" b="1" dirty="0">
                <a:solidFill>
                  <a:srgbClr val="FF0000"/>
                </a:solidFill>
              </a:rPr>
              <a:t>Discourse and academic writing</a:t>
            </a:r>
          </a:p>
          <a:p>
            <a:pPr algn="l" rtl="0"/>
            <a:r>
              <a:rPr lang="en-US" sz="2400" dirty="0"/>
              <a:t>Many of the analyses of the discourse structure of academic texts have been based on Swales’ work in this area.</a:t>
            </a:r>
          </a:p>
          <a:p>
            <a:pPr algn="l" rtl="0"/>
            <a:r>
              <a:rPr lang="en-US" sz="2400" dirty="0"/>
              <a:t>One model that has had a particular impact in this area is what has come to be known as the </a:t>
            </a:r>
            <a:r>
              <a:rPr lang="en-US" sz="2400" b="1" dirty="0"/>
              <a:t>CARS</a:t>
            </a:r>
            <a:r>
              <a:rPr lang="en-US" sz="2400" dirty="0">
                <a:solidFill>
                  <a:srgbClr val="3399FF"/>
                </a:solidFill>
              </a:rPr>
              <a:t> </a:t>
            </a:r>
            <a:r>
              <a:rPr lang="en-US" sz="2400" dirty="0">
                <a:solidFill>
                  <a:srgbClr val="FF0000"/>
                </a:solidFill>
              </a:rPr>
              <a:t>(Create a research space) </a:t>
            </a:r>
            <a:r>
              <a:rPr lang="en-US" sz="2400" dirty="0"/>
              <a:t>framework (see </a:t>
            </a:r>
            <a:r>
              <a:rPr lang="en-US" sz="2400" dirty="0" err="1"/>
              <a:t>Feak</a:t>
            </a:r>
            <a:r>
              <a:rPr lang="en-US" sz="2400" dirty="0"/>
              <a:t> and Swales 2011 )</a:t>
            </a:r>
          </a:p>
          <a:p>
            <a:pPr algn="l" rtl="0">
              <a:buNone/>
            </a:pPr>
            <a:endParaRPr lang="en-US" sz="2400" b="1" dirty="0">
              <a:solidFill>
                <a:srgbClr val="FF0000"/>
              </a:solidFill>
            </a:endParaRPr>
          </a:p>
          <a:p>
            <a:pPr algn="l" rtl="0">
              <a:buNone/>
            </a:pPr>
            <a:r>
              <a:rPr lang="en-US" sz="2400" b="1" dirty="0">
                <a:solidFill>
                  <a:srgbClr val="FF0000"/>
                </a:solidFill>
              </a:rPr>
              <a:t>Language and academic writing </a:t>
            </a:r>
          </a:p>
          <a:p>
            <a:pPr algn="l" rtl="0">
              <a:buNone/>
            </a:pPr>
            <a:r>
              <a:rPr lang="en-US" sz="2400" dirty="0"/>
              <a:t>There have been a number of views on the nature of genre-specific language. Hutchinson and Waters (1987), for example, made a distinction between the language of an area of specialization and the language of the genres found in these particular areas</a:t>
            </a:r>
          </a:p>
          <a:p>
            <a:pPr algn="l" rtl="0">
              <a:buNone/>
            </a:pPr>
            <a:r>
              <a:rPr lang="en-US" sz="2400" dirty="0"/>
              <a:t> </a:t>
            </a:r>
          </a:p>
          <a:p>
            <a:pPr algn="l" rtl="0">
              <a:buNone/>
            </a:pPr>
            <a:endParaRPr lang="en-US" sz="2400" dirty="0"/>
          </a:p>
          <a:p>
            <a:pPr algn="l" rtl="0">
              <a:buNone/>
            </a:pPr>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323528" y="260648"/>
            <a:ext cx="8363272" cy="5904656"/>
          </a:xfrm>
        </p:spPr>
        <p:txBody>
          <a:bodyPr/>
          <a:lstStyle/>
          <a:p>
            <a:pPr algn="l" rtl="0">
              <a:buNone/>
            </a:pPr>
            <a:endParaRPr lang="en-US" b="1" dirty="0">
              <a:solidFill>
                <a:srgbClr val="FF0000"/>
              </a:solidFill>
            </a:endParaRPr>
          </a:p>
          <a:p>
            <a:pPr algn="l" rtl="0">
              <a:buNone/>
            </a:pPr>
            <a:r>
              <a:rPr lang="en-US" b="1" dirty="0">
                <a:solidFill>
                  <a:srgbClr val="FF0000"/>
                </a:solidFill>
              </a:rPr>
              <a:t>Academic writing and </a:t>
            </a:r>
            <a:r>
              <a:rPr lang="en-US" b="1" dirty="0" err="1">
                <a:solidFill>
                  <a:srgbClr val="FF0000"/>
                </a:solidFill>
              </a:rPr>
              <a:t>metadiscourse</a:t>
            </a:r>
            <a:endParaRPr lang="en-US" dirty="0">
              <a:solidFill>
                <a:srgbClr val="FF0000"/>
              </a:solidFill>
            </a:endParaRPr>
          </a:p>
          <a:p>
            <a:pPr algn="l" rtl="0"/>
            <a:r>
              <a:rPr lang="en-US" dirty="0"/>
              <a:t>The term </a:t>
            </a:r>
            <a:r>
              <a:rPr lang="en-US" dirty="0" err="1">
                <a:solidFill>
                  <a:srgbClr val="FF0000"/>
                </a:solidFill>
              </a:rPr>
              <a:t>metadiscourse</a:t>
            </a:r>
            <a:r>
              <a:rPr lang="en-US" dirty="0">
                <a:solidFill>
                  <a:srgbClr val="FF0000"/>
                </a:solidFill>
              </a:rPr>
              <a:t> </a:t>
            </a:r>
            <a:r>
              <a:rPr lang="en-US" dirty="0"/>
              <a:t>was first coined by the linguist </a:t>
            </a:r>
            <a:r>
              <a:rPr lang="en-US" dirty="0" err="1"/>
              <a:t>Zellig</a:t>
            </a:r>
            <a:r>
              <a:rPr lang="en-US" dirty="0"/>
              <a:t> Harris ( 1959 ) to describe the way in which a writer or speaker tries to guide their audience’s perception of their text (Hyland 2005b ).</a:t>
            </a:r>
          </a:p>
          <a:p>
            <a:pPr algn="l" rtl="0">
              <a:buNone/>
            </a:pPr>
            <a:endParaRPr lang="en-US" dirty="0"/>
          </a:p>
          <a:p>
            <a:pPr algn="l" rtl="0"/>
            <a:r>
              <a:rPr lang="en-US" dirty="0"/>
              <a:t>Williams (1981) , describes </a:t>
            </a:r>
            <a:r>
              <a:rPr lang="en-US" dirty="0" err="1"/>
              <a:t>metadiscourse</a:t>
            </a:r>
            <a:r>
              <a:rPr lang="en-US" dirty="0"/>
              <a:t> as </a:t>
            </a:r>
            <a:r>
              <a:rPr lang="en-US" dirty="0">
                <a:solidFill>
                  <a:srgbClr val="FF0000"/>
                </a:solidFill>
              </a:rPr>
              <a:t>‘writing about writing’</a:t>
            </a:r>
          </a:p>
          <a:p>
            <a:pPr algn="l" rtl="0">
              <a:buNone/>
            </a:pPr>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عنصر نائب للمحتوى 5" descr="11111111111.jpg"/>
          <p:cNvPicPr>
            <a:picLocks noGrp="1" noChangeAspect="1"/>
          </p:cNvPicPr>
          <p:nvPr>
            <p:ph sz="quarter" idx="1"/>
          </p:nvPr>
        </p:nvPicPr>
        <p:blipFill>
          <a:blip r:embed="rId2" cstate="print"/>
          <a:stretch>
            <a:fillRect/>
          </a:stretch>
        </p:blipFill>
        <p:spPr>
          <a:xfrm>
            <a:off x="251520" y="188640"/>
            <a:ext cx="8496944" cy="6613315"/>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323528" y="260648"/>
            <a:ext cx="8363272" cy="6264696"/>
          </a:xfrm>
        </p:spPr>
        <p:txBody>
          <a:bodyPr/>
          <a:lstStyle/>
          <a:p>
            <a:pPr algn="l" rtl="0">
              <a:buNone/>
            </a:pPr>
            <a:endParaRPr lang="en-US" b="1" dirty="0"/>
          </a:p>
          <a:p>
            <a:pPr algn="l" rtl="0">
              <a:buNone/>
            </a:pPr>
            <a:r>
              <a:rPr lang="en-US" b="1" dirty="0">
                <a:solidFill>
                  <a:srgbClr val="FF0000"/>
                </a:solidFill>
              </a:rPr>
              <a:t>Generic Structure</a:t>
            </a:r>
          </a:p>
          <a:p>
            <a:pPr algn="l" rtl="0">
              <a:buNone/>
            </a:pPr>
            <a:r>
              <a:rPr lang="en-US" dirty="0"/>
              <a:t>The concept of generic structure derived from the word “genre” implying the type of discourse. </a:t>
            </a:r>
            <a:r>
              <a:rPr lang="en-US" dirty="0" err="1"/>
              <a:t>Hasan</a:t>
            </a:r>
            <a:r>
              <a:rPr lang="en-US" dirty="0"/>
              <a:t> stated that generic structure potential is the resource of all the discourses, including three elements: obligatory elements, optional elements, and iterative elements</a:t>
            </a:r>
          </a:p>
          <a:p>
            <a:pPr algn="l" rtl="0">
              <a:buNone/>
            </a:pPr>
            <a:r>
              <a:rPr lang="en-US" dirty="0">
                <a:solidFill>
                  <a:srgbClr val="FF0000"/>
                </a:solidFill>
              </a:rPr>
              <a:t>According to </a:t>
            </a:r>
            <a:r>
              <a:rPr lang="en-US" dirty="0" err="1">
                <a:solidFill>
                  <a:srgbClr val="FF0000"/>
                </a:solidFill>
              </a:rPr>
              <a:t>Hasan</a:t>
            </a:r>
            <a:r>
              <a:rPr lang="en-US" dirty="0">
                <a:solidFill>
                  <a:srgbClr val="FF0000"/>
                </a:solidFill>
              </a:rPr>
              <a:t> (1978), </a:t>
            </a:r>
            <a:r>
              <a:rPr lang="en-US" dirty="0"/>
              <a:t>each genre of text is a generalized structural formula, which permits an array of actual structures.</a:t>
            </a:r>
          </a:p>
          <a:p>
            <a:pPr algn="l" rtl="0">
              <a:buNone/>
            </a:pPr>
            <a:r>
              <a:rPr lang="en-US" dirty="0">
                <a:solidFill>
                  <a:srgbClr val="FF0000"/>
                </a:solidFill>
              </a:rPr>
              <a:t>In </a:t>
            </a:r>
            <a:r>
              <a:rPr lang="en-US" dirty="0" err="1">
                <a:solidFill>
                  <a:srgbClr val="FF0000"/>
                </a:solidFill>
              </a:rPr>
              <a:t>Hasan’s</a:t>
            </a:r>
            <a:r>
              <a:rPr lang="en-US" dirty="0">
                <a:solidFill>
                  <a:srgbClr val="FF0000"/>
                </a:solidFill>
              </a:rPr>
              <a:t> words</a:t>
            </a:r>
            <a:r>
              <a:rPr lang="en-US" dirty="0"/>
              <a:t>, “the obligatory elements define the genre to which a text belongs”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304800" y="260648"/>
            <a:ext cx="8686800" cy="6336704"/>
          </a:xfrm>
        </p:spPr>
        <p:txBody>
          <a:bodyPr/>
          <a:lstStyle/>
          <a:p>
            <a:pPr algn="l" rtl="0">
              <a:buNone/>
            </a:pPr>
            <a:endParaRPr lang="en-US" sz="2800" dirty="0"/>
          </a:p>
          <a:p>
            <a:pPr algn="l" rtl="0">
              <a:buNone/>
            </a:pPr>
            <a:r>
              <a:rPr lang="en-US" sz="2400" dirty="0"/>
              <a:t>One of the key ways in which people communicate with each other is </a:t>
            </a:r>
          </a:p>
          <a:p>
            <a:pPr algn="l" rtl="0">
              <a:buNone/>
            </a:pPr>
            <a:r>
              <a:rPr lang="en-US" sz="2400" dirty="0"/>
              <a:t>through the participation in particular communicative events, or genres. </a:t>
            </a:r>
          </a:p>
          <a:p>
            <a:pPr algn="l" rtl="0">
              <a:buNone/>
            </a:pPr>
            <a:endParaRPr lang="en-US" sz="2400" b="1" dirty="0">
              <a:solidFill>
                <a:srgbClr val="FF0000"/>
              </a:solidFill>
            </a:endParaRPr>
          </a:p>
          <a:p>
            <a:pPr algn="l" rtl="0">
              <a:buNone/>
            </a:pPr>
            <a:r>
              <a:rPr lang="en-US" sz="2400" b="1" dirty="0">
                <a:solidFill>
                  <a:srgbClr val="FF0000"/>
                </a:solidFill>
              </a:rPr>
              <a:t>examples of genres</a:t>
            </a:r>
          </a:p>
          <a:p>
            <a:pPr marL="457200" indent="-457200" algn="l" rtl="0"/>
            <a:r>
              <a:rPr lang="en-US" sz="2400" dirty="0"/>
              <a:t>news reports,</a:t>
            </a:r>
          </a:p>
          <a:p>
            <a:pPr marL="457200" indent="-457200" algn="l" rtl="0"/>
            <a:r>
              <a:rPr lang="en-US" sz="2400" dirty="0"/>
              <a:t> business reports, </a:t>
            </a:r>
          </a:p>
          <a:p>
            <a:pPr marL="457200" indent="-457200" algn="l" rtl="0"/>
            <a:r>
              <a:rPr lang="en-US" sz="2400" dirty="0"/>
              <a:t>parliamentary speeches, </a:t>
            </a:r>
          </a:p>
          <a:p>
            <a:pPr marL="457200" indent="-457200" algn="l" rtl="0"/>
            <a:r>
              <a:rPr lang="en-US" sz="2400" dirty="0"/>
              <a:t>summing up in a court of law</a:t>
            </a:r>
          </a:p>
          <a:p>
            <a:pPr marL="457200" indent="-457200" algn="l" rtl="0"/>
            <a:r>
              <a:rPr lang="en-US" sz="2400" dirty="0"/>
              <a:t> weather reports.</a:t>
            </a:r>
          </a:p>
          <a:p>
            <a:pPr algn="just">
              <a:buNone/>
            </a:pPr>
            <a:r>
              <a:rPr lang="en-US" sz="2400" dirty="0"/>
              <a:t>.</a:t>
            </a:r>
            <a:endParaRPr lang="ar-IQ"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sz="quarter" idx="1"/>
          </p:nvPr>
        </p:nvSpPr>
        <p:spPr>
          <a:xfrm>
            <a:off x="323528" y="332656"/>
            <a:ext cx="7772400" cy="6191250"/>
          </a:xfrm>
        </p:spPr>
        <p:txBody>
          <a:bodyPr/>
          <a:lstStyle/>
          <a:p>
            <a:pPr algn="l" rtl="0">
              <a:buNone/>
            </a:pPr>
            <a:r>
              <a:rPr lang="en-US" sz="2400" b="1" dirty="0">
                <a:solidFill>
                  <a:srgbClr val="FF0000"/>
                </a:solidFill>
              </a:rPr>
              <a:t>What is a genre?</a:t>
            </a:r>
          </a:p>
          <a:p>
            <a:pPr algn="l" rtl="0">
              <a:buNone/>
            </a:pPr>
            <a:r>
              <a:rPr lang="en-US" sz="2400" dirty="0"/>
              <a:t>Genres are activities that people engage in through the use of language.</a:t>
            </a:r>
          </a:p>
          <a:p>
            <a:pPr algn="l" rtl="0">
              <a:buNone/>
            </a:pPr>
            <a:endParaRPr lang="en-US" sz="2400" dirty="0"/>
          </a:p>
          <a:p>
            <a:pPr algn="l" rtl="0">
              <a:buNone/>
            </a:pPr>
            <a:r>
              <a:rPr lang="en-US" sz="2400" b="1" dirty="0">
                <a:solidFill>
                  <a:srgbClr val="FF0000"/>
                </a:solidFill>
              </a:rPr>
              <a:t>Two types of genre</a:t>
            </a:r>
          </a:p>
          <a:p>
            <a:pPr algn="l" rtl="0">
              <a:buNone/>
            </a:pPr>
            <a:r>
              <a:rPr lang="ar-SA" sz="2400" dirty="0"/>
              <a:t>- </a:t>
            </a:r>
            <a:r>
              <a:rPr lang="en-US" sz="2400" dirty="0">
                <a:solidFill>
                  <a:srgbClr val="FF0000"/>
                </a:solidFill>
              </a:rPr>
              <a:t>Spoken genres </a:t>
            </a:r>
            <a:r>
              <a:rPr lang="en-US" sz="2400" dirty="0"/>
              <a:t>- academic lectures and casual conversations</a:t>
            </a:r>
          </a:p>
          <a:p>
            <a:pPr algn="l" rtl="0">
              <a:buNone/>
            </a:pPr>
            <a:r>
              <a:rPr lang="ar-SA" sz="2400" dirty="0"/>
              <a:t>-</a:t>
            </a:r>
            <a:r>
              <a:rPr lang="ar-IQ" sz="2400" dirty="0"/>
              <a:t> </a:t>
            </a:r>
            <a:r>
              <a:rPr lang="en-US" sz="2400" dirty="0">
                <a:solidFill>
                  <a:srgbClr val="FF0000"/>
                </a:solidFill>
              </a:rPr>
              <a:t>Written genres- </a:t>
            </a:r>
            <a:r>
              <a:rPr lang="en-US" sz="2400" dirty="0"/>
              <a:t>Newspaper reports and academic essays. </a:t>
            </a:r>
          </a:p>
          <a:p>
            <a:pPr algn="l" rtl="0">
              <a:buNone/>
            </a:pPr>
            <a:r>
              <a:rPr lang="en-US" sz="2400" dirty="0"/>
              <a:t>-Genres may typically be performed by a aimed at a particular </a:t>
            </a:r>
          </a:p>
          <a:p>
            <a:pPr algn="l" rtl="0">
              <a:buNone/>
            </a:pPr>
            <a:r>
              <a:rPr lang="en-US" sz="2400" dirty="0"/>
              <a:t>audience, such as an academic lecture being delivered by a </a:t>
            </a:r>
          </a:p>
          <a:p>
            <a:pPr algn="l" rtl="0">
              <a:buNone/>
            </a:pPr>
            <a:r>
              <a:rPr lang="en-US" sz="2400" dirty="0"/>
              <a:t>lecturer to a group of undergraduate students. </a:t>
            </a:r>
          </a:p>
          <a:p>
            <a:pPr algn="l" rtl="0">
              <a:buNone/>
            </a:pP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67544" y="188640"/>
            <a:ext cx="8219256" cy="6336704"/>
          </a:xfrm>
        </p:spPr>
        <p:txBody>
          <a:bodyPr>
            <a:normAutofit/>
          </a:bodyPr>
          <a:lstStyle/>
          <a:p>
            <a:pPr algn="l" rtl="0">
              <a:buNone/>
            </a:pPr>
            <a:r>
              <a:rPr lang="en-US" sz="2800" b="1" dirty="0">
                <a:solidFill>
                  <a:srgbClr val="FF0000"/>
                </a:solidFill>
              </a:rPr>
              <a:t>Various definitions of genres</a:t>
            </a:r>
          </a:p>
          <a:p>
            <a:pPr algn="l" rtl="0">
              <a:buFontTx/>
              <a:buChar char="-"/>
            </a:pPr>
            <a:r>
              <a:rPr lang="en-US" sz="2400" dirty="0"/>
              <a:t>Martin’s ( 1984 : 25) defines genre as ‘a staged, goal-oriented, purposeful activity in which speakers engage as members of our culture.</a:t>
            </a:r>
            <a:endParaRPr lang="en-US" sz="2400" dirty="0">
              <a:latin typeface="Arial" pitchFamily="34" charset="0"/>
              <a:cs typeface="Arial" pitchFamily="34" charset="0"/>
            </a:endParaRPr>
          </a:p>
          <a:p>
            <a:pPr algn="l" rtl="0">
              <a:buNone/>
            </a:pPr>
            <a:r>
              <a:rPr lang="en-US" sz="2400" dirty="0">
                <a:solidFill>
                  <a:schemeClr val="tx1">
                    <a:lumMod val="50000"/>
                  </a:schemeClr>
                </a:solidFill>
              </a:rPr>
              <a:t>-Swales ( 2004 : 61) </a:t>
            </a:r>
            <a:r>
              <a:rPr lang="en-US" sz="2400" dirty="0"/>
              <a:t>prefers the notion of </a:t>
            </a:r>
            <a:r>
              <a:rPr lang="en-US" sz="2400" dirty="0">
                <a:solidFill>
                  <a:srgbClr val="FF0000"/>
                </a:solidFill>
              </a:rPr>
              <a:t>‘metaphor’ </a:t>
            </a:r>
            <a:r>
              <a:rPr lang="en-US" sz="2400" dirty="0"/>
              <a:t>for talking about genres</a:t>
            </a:r>
          </a:p>
          <a:p>
            <a:pPr algn="l" rtl="0">
              <a:buNone/>
            </a:pPr>
            <a:endParaRPr lang="en-US" sz="2400" dirty="0"/>
          </a:p>
          <a:p>
            <a:pPr algn="l" rtl="0">
              <a:buNone/>
            </a:pPr>
            <a:r>
              <a:rPr lang="en-US" b="1" dirty="0">
                <a:solidFill>
                  <a:srgbClr val="FF0000"/>
                </a:solidFill>
              </a:rPr>
              <a:t>Miller's notion of Genre </a:t>
            </a:r>
          </a:p>
          <a:p>
            <a:pPr algn="l" rtl="0">
              <a:buNone/>
            </a:pPr>
            <a:r>
              <a:rPr lang="en-US" sz="2400" dirty="0">
                <a:solidFill>
                  <a:srgbClr val="FF0000"/>
                </a:solidFill>
              </a:rPr>
              <a:t>- </a:t>
            </a:r>
            <a:r>
              <a:rPr lang="en-US" sz="2400" dirty="0">
                <a:solidFill>
                  <a:schemeClr val="tx1">
                    <a:lumMod val="50000"/>
                  </a:schemeClr>
                </a:solidFill>
              </a:rPr>
              <a:t>Miller’s ( 1984 ) </a:t>
            </a:r>
            <a:r>
              <a:rPr lang="en-US" sz="2400" dirty="0"/>
              <a:t>notion of ‘genre as social action’ has been especially important in the area known as rhetorical genre studies</a:t>
            </a:r>
          </a:p>
          <a:p>
            <a:pPr algn="l" rtl="0">
              <a:buNone/>
            </a:pPr>
            <a:endParaRPr lang="en-US" sz="2400" dirty="0"/>
          </a:p>
          <a:p>
            <a:pPr algn="l" rtl="0">
              <a:buFontTx/>
              <a:buChar char="-"/>
            </a:pPr>
            <a:r>
              <a:rPr lang="en-US" sz="2400" dirty="0">
                <a:solidFill>
                  <a:schemeClr val="tx1">
                    <a:lumMod val="50000"/>
                  </a:schemeClr>
                </a:solidFill>
              </a:rPr>
              <a:t>A genre is defined</a:t>
            </a:r>
            <a:r>
              <a:rPr lang="en-US" sz="2400" dirty="0"/>
              <a:t>, not in terms of ‘the substance or the form of </a:t>
            </a:r>
          </a:p>
          <a:p>
            <a:pPr algn="l" rtl="0">
              <a:buNone/>
            </a:pPr>
            <a:r>
              <a:rPr lang="en-US" sz="2400" dirty="0"/>
              <a:t>discourse but on the action it is used to accomplish’ (Miller 1984 : 151)</a:t>
            </a:r>
          </a:p>
          <a:p>
            <a:pPr algn="l" rtl="0">
              <a:buFontTx/>
              <a:buChar char="-"/>
            </a:pP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395536" y="332656"/>
            <a:ext cx="8291264" cy="6120680"/>
          </a:xfrm>
        </p:spPr>
        <p:txBody>
          <a:bodyPr/>
          <a:lstStyle/>
          <a:p>
            <a:pPr algn="l" rtl="0">
              <a:buNone/>
            </a:pPr>
            <a:r>
              <a:rPr lang="en-US" b="1" dirty="0">
                <a:solidFill>
                  <a:srgbClr val="FF0000"/>
                </a:solidFill>
              </a:rPr>
              <a:t>The Sydney School of genre analysis</a:t>
            </a:r>
          </a:p>
          <a:p>
            <a:pPr algn="l" rtl="0">
              <a:buNone/>
            </a:pPr>
            <a:r>
              <a:rPr lang="en-US" sz="2400" dirty="0">
                <a:solidFill>
                  <a:srgbClr val="FF0000"/>
                </a:solidFill>
              </a:rPr>
              <a:t>- The notion of genre </a:t>
            </a:r>
            <a:r>
              <a:rPr lang="en-US" sz="2400" dirty="0"/>
              <a:t>is important in the teaching of writing and reading in the work of the Sydney School of genre studies.</a:t>
            </a:r>
          </a:p>
          <a:p>
            <a:pPr algn="l" rtl="0">
              <a:buNone/>
            </a:pPr>
            <a:endParaRPr lang="en-US" sz="2400" dirty="0"/>
          </a:p>
          <a:p>
            <a:pPr algn="l" rtl="0">
              <a:buNone/>
            </a:pPr>
            <a:r>
              <a:rPr lang="en-US" sz="2400" dirty="0">
                <a:solidFill>
                  <a:srgbClr val="FF0000"/>
                </a:solidFill>
              </a:rPr>
              <a:t>- the term( schematic structure) </a:t>
            </a:r>
            <a:r>
              <a:rPr lang="en-US" sz="2400" dirty="0"/>
              <a:t>is often used to  describe the discourse structure of texts.</a:t>
            </a:r>
          </a:p>
          <a:p>
            <a:pPr algn="l" rtl="0">
              <a:buNone/>
            </a:pPr>
            <a:r>
              <a:rPr lang="en-US" sz="2400" dirty="0">
                <a:solidFill>
                  <a:srgbClr val="FF0000"/>
                </a:solidFill>
              </a:rPr>
              <a:t>- Martin's notion of genre </a:t>
            </a:r>
            <a:r>
              <a:rPr lang="en-US" sz="2400" dirty="0"/>
              <a:t>corresponds to Malinowski’s notion of context of culture and is responsible for the schematic structure of a text. </a:t>
            </a:r>
          </a:p>
          <a:p>
            <a:pPr algn="l" rtl="0">
              <a:buNone/>
            </a:pPr>
            <a:endParaRPr lang="en-US" sz="2400" dirty="0"/>
          </a:p>
          <a:p>
            <a:pPr algn="l" rtl="0">
              <a:buNone/>
            </a:pPr>
            <a:r>
              <a:rPr lang="en-US" sz="2400" dirty="0">
                <a:solidFill>
                  <a:srgbClr val="FF0000"/>
                </a:solidFill>
              </a:rPr>
              <a:t>- The register (</a:t>
            </a:r>
            <a:r>
              <a:rPr lang="en-US" sz="2400" dirty="0" err="1">
                <a:solidFill>
                  <a:srgbClr val="FF0000"/>
                </a:solidFill>
              </a:rPr>
              <a:t>Halliday</a:t>
            </a:r>
            <a:r>
              <a:rPr lang="en-US" sz="2400" dirty="0">
                <a:solidFill>
                  <a:srgbClr val="FF0000"/>
                </a:solidFill>
              </a:rPr>
              <a:t> 1989c ) </a:t>
            </a:r>
            <a:r>
              <a:rPr lang="en-US" sz="2400" dirty="0"/>
              <a:t>of the text, on the other hand, corresponds to Malinowski’s context of situation and is responsible for the language features of a text.</a:t>
            </a:r>
            <a:endParaRPr lang="ar-IQ" sz="2400" dirty="0"/>
          </a:p>
          <a:p>
            <a:pPr algn="l" rtl="0">
              <a:buFontTx/>
              <a:buChar char="-"/>
            </a:pP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395536" y="260648"/>
            <a:ext cx="8291264" cy="6264696"/>
          </a:xfrm>
        </p:spPr>
        <p:txBody>
          <a:bodyPr/>
          <a:lstStyle/>
          <a:p>
            <a:pPr algn="l" rtl="0">
              <a:buNone/>
            </a:pPr>
            <a:r>
              <a:rPr lang="en-US" sz="2400" b="1" dirty="0">
                <a:solidFill>
                  <a:srgbClr val="FF0000"/>
                </a:solidFill>
              </a:rPr>
              <a:t>Genre analysis and English for specific purposes</a:t>
            </a:r>
          </a:p>
          <a:p>
            <a:pPr algn="l" rtl="0">
              <a:buNone/>
            </a:pPr>
            <a:r>
              <a:rPr lang="en-US" sz="2400" dirty="0">
                <a:solidFill>
                  <a:schemeClr val="tx1">
                    <a:lumMod val="50000"/>
                  </a:schemeClr>
                </a:solidFill>
              </a:rPr>
              <a:t>- </a:t>
            </a:r>
            <a:r>
              <a:rPr lang="en-US" sz="2400" dirty="0"/>
              <a:t>Swales(1981 , 1990 , 2004 ) employed the teaching of English for specific purposes on analyses of the discourse structure of research article introductions.</a:t>
            </a:r>
          </a:p>
          <a:p>
            <a:pPr algn="l" rtl="0">
              <a:buFontTx/>
              <a:buChar char="-"/>
            </a:pPr>
            <a:r>
              <a:rPr lang="en-US" sz="2400" dirty="0"/>
              <a:t>Swales use the notion of </a:t>
            </a:r>
            <a:r>
              <a:rPr lang="en-US" sz="2400" dirty="0">
                <a:solidFill>
                  <a:srgbClr val="FF0000"/>
                </a:solidFill>
              </a:rPr>
              <a:t>moves</a:t>
            </a:r>
            <a:r>
              <a:rPr lang="en-US" sz="2400" dirty="0"/>
              <a:t> to describe the discourse structure of texts</a:t>
            </a:r>
          </a:p>
          <a:p>
            <a:pPr algn="l" rtl="0">
              <a:buFontTx/>
              <a:buChar char="-"/>
            </a:pPr>
            <a:endParaRPr lang="en-US" sz="2800" dirty="0"/>
          </a:p>
          <a:p>
            <a:pPr algn="l" rtl="0">
              <a:buNone/>
            </a:pPr>
            <a:r>
              <a:rPr lang="en-US" b="1" dirty="0">
                <a:solidFill>
                  <a:srgbClr val="FF0000"/>
                </a:solidFill>
              </a:rPr>
              <a:t>Rhetorical genre studies</a:t>
            </a:r>
            <a:endParaRPr lang="en-US" dirty="0">
              <a:solidFill>
                <a:srgbClr val="FF0000"/>
              </a:solidFill>
            </a:endParaRPr>
          </a:p>
          <a:p>
            <a:pPr algn="l" rtl="0">
              <a:buNone/>
            </a:pPr>
            <a:r>
              <a:rPr lang="en-US" sz="2400" dirty="0">
                <a:solidFill>
                  <a:schemeClr val="tx1">
                    <a:lumMod val="50000"/>
                  </a:schemeClr>
                </a:solidFill>
              </a:rPr>
              <a:t>- Researchers in rhetorical genre studies </a:t>
            </a:r>
            <a:r>
              <a:rPr lang="en-US" sz="2400" dirty="0"/>
              <a:t>describe genres as part of the social processes by which knowledge about reality and the world are made</a:t>
            </a:r>
          </a:p>
          <a:p>
            <a:pPr algn="l" rtl="0">
              <a:buNone/>
            </a:pPr>
            <a:r>
              <a:rPr lang="en-US" sz="2400" dirty="0">
                <a:solidFill>
                  <a:srgbClr val="FF0000"/>
                </a:solidFill>
              </a:rPr>
              <a:t>- </a:t>
            </a:r>
            <a:r>
              <a:rPr lang="en-US" sz="2400" dirty="0">
                <a:solidFill>
                  <a:schemeClr val="tx1">
                    <a:lumMod val="50000"/>
                  </a:schemeClr>
                </a:solidFill>
              </a:rPr>
              <a:t>Miller ( 1984 : 165) </a:t>
            </a:r>
            <a:r>
              <a:rPr lang="en-US" sz="2400" dirty="0"/>
              <a:t>argues that genres ‘serve as keys to understanding how to participate in the actions of a community</a:t>
            </a:r>
          </a:p>
          <a:p>
            <a:pPr algn="l" rtl="0">
              <a:buFontTx/>
              <a:buChar char="-"/>
            </a:pP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539552" y="260648"/>
            <a:ext cx="8280920" cy="6120680"/>
          </a:xfrm>
        </p:spPr>
        <p:txBody>
          <a:bodyPr>
            <a:normAutofit/>
          </a:bodyPr>
          <a:lstStyle/>
          <a:p>
            <a:pPr algn="l" rtl="0">
              <a:buNone/>
            </a:pPr>
            <a:r>
              <a:rPr lang="en-US" b="1" dirty="0">
                <a:solidFill>
                  <a:srgbClr val="FF0000"/>
                </a:solidFill>
              </a:rPr>
              <a:t>Choice and constraint in the use of spoken and written genres</a:t>
            </a:r>
            <a:endParaRPr lang="en-US" dirty="0">
              <a:solidFill>
                <a:srgbClr val="FF0000"/>
              </a:solidFill>
            </a:endParaRPr>
          </a:p>
          <a:p>
            <a:pPr algn="l" rtl="0">
              <a:buNone/>
            </a:pPr>
            <a:r>
              <a:rPr lang="en-US" sz="2400" dirty="0">
                <a:solidFill>
                  <a:schemeClr val="tx1">
                    <a:lumMod val="50000"/>
                  </a:schemeClr>
                </a:solidFill>
              </a:rPr>
              <a:t>Swales ( 2004 ) </a:t>
            </a:r>
            <a:r>
              <a:rPr lang="en-US" sz="2400" dirty="0"/>
              <a:t>discusses the view of genre in which there are both choices and constraints, regularity and chaos</a:t>
            </a:r>
          </a:p>
          <a:p>
            <a:pPr algn="l" rtl="0">
              <a:buNone/>
            </a:pPr>
            <a:r>
              <a:rPr lang="en-US" b="1" dirty="0">
                <a:solidFill>
                  <a:srgbClr val="FF0000"/>
                </a:solidFill>
              </a:rPr>
              <a:t>Assigning a text to a genre category</a:t>
            </a:r>
          </a:p>
          <a:p>
            <a:pPr algn="l" rtl="0">
              <a:buNone/>
            </a:pPr>
            <a:r>
              <a:rPr lang="en-US" sz="2400" dirty="0"/>
              <a:t>Cook ( 1989 ) argues that we draw on many aspects of language and context to do this.</a:t>
            </a:r>
            <a:r>
              <a:rPr lang="ar-IQ" sz="2400" dirty="0"/>
              <a:t>-</a:t>
            </a:r>
            <a:endParaRPr lang="en-US" sz="2400" dirty="0"/>
          </a:p>
          <a:p>
            <a:pPr algn="l" rtl="0"/>
            <a:r>
              <a:rPr lang="en-US" sz="2400" dirty="0"/>
              <a:t>The author of the text and the intended audience of the text</a:t>
            </a:r>
          </a:p>
          <a:p>
            <a:pPr algn="l" rtl="0"/>
            <a:r>
              <a:rPr lang="en-US" sz="2400" dirty="0"/>
              <a:t>the purpose of text</a:t>
            </a:r>
          </a:p>
          <a:p>
            <a:pPr algn="l" rtl="0"/>
            <a:r>
              <a:rPr lang="en-US" sz="2400" dirty="0"/>
              <a:t>the situation in which the text occurs</a:t>
            </a:r>
          </a:p>
          <a:p>
            <a:pPr algn="l" rtl="0"/>
            <a:r>
              <a:rPr lang="en-US" sz="2400" dirty="0"/>
              <a:t>the physical form and, in the case of written texts </a:t>
            </a:r>
          </a:p>
          <a:p>
            <a:pPr algn="l" rtl="0"/>
            <a:r>
              <a:rPr lang="en-US" sz="2400" dirty="0"/>
              <a:t>the title of the text</a:t>
            </a:r>
          </a:p>
          <a:p>
            <a:pPr algn="l" rtl="0"/>
            <a:r>
              <a:rPr lang="en-US" sz="2400" dirty="0"/>
              <a:t>pre-sequence to the text, such as ‘Once upon a time’ as </a:t>
            </a:r>
          </a:p>
          <a:p>
            <a:pPr algn="l" rtl="0">
              <a:buNone/>
            </a:pPr>
            <a:r>
              <a:rPr lang="en-US" sz="2400" dirty="0"/>
              <a:t>well as the discourse structure of the text</a:t>
            </a:r>
            <a:endParaRPr lang="ar-IQ"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67544" y="188640"/>
            <a:ext cx="8219256" cy="6264696"/>
          </a:xfrm>
        </p:spPr>
        <p:txBody>
          <a:bodyPr/>
          <a:lstStyle/>
          <a:p>
            <a:pPr algn="l" rtl="0"/>
            <a:endParaRPr lang="en-US" sz="2400" dirty="0">
              <a:solidFill>
                <a:srgbClr val="FF0000"/>
              </a:solidFill>
            </a:endParaRPr>
          </a:p>
          <a:p>
            <a:pPr algn="l" rtl="0"/>
            <a:r>
              <a:rPr lang="en-US" sz="2400" dirty="0"/>
              <a:t>the content of the text</a:t>
            </a:r>
          </a:p>
          <a:p>
            <a:pPr algn="l" rtl="0"/>
            <a:r>
              <a:rPr lang="en-US" sz="2400" dirty="0"/>
              <a:t>the level of formality of the text,</a:t>
            </a:r>
          </a:p>
          <a:p>
            <a:pPr algn="l" rtl="0"/>
            <a:r>
              <a:rPr lang="en-US" sz="2400" dirty="0"/>
              <a:t>the style or register of the text and whether it is a spoken or a </a:t>
            </a:r>
          </a:p>
          <a:p>
            <a:pPr algn="l" rtl="0">
              <a:buNone/>
            </a:pPr>
            <a:r>
              <a:rPr lang="en-US" sz="2400" dirty="0"/>
              <a:t>written text</a:t>
            </a:r>
          </a:p>
          <a:p>
            <a:pPr algn="l" rtl="0">
              <a:buNone/>
            </a:pPr>
            <a:endParaRPr lang="en-US" b="1" dirty="0">
              <a:solidFill>
                <a:srgbClr val="FF0000"/>
              </a:solidFill>
            </a:endParaRPr>
          </a:p>
          <a:p>
            <a:pPr algn="l" rtl="0">
              <a:buNone/>
            </a:pPr>
            <a:r>
              <a:rPr lang="en-US" b="1" dirty="0">
                <a:solidFill>
                  <a:srgbClr val="FF0000"/>
                </a:solidFill>
              </a:rPr>
              <a:t>Relationships between genres</a:t>
            </a:r>
          </a:p>
          <a:p>
            <a:pPr algn="l" rtl="0">
              <a:buNone/>
            </a:pPr>
            <a:r>
              <a:rPr lang="en-US" sz="2400" dirty="0"/>
              <a:t>A recent development in genre theory has been the notions of genre networks , genre chains , genre sets and repertoires of genres</a:t>
            </a:r>
          </a:p>
          <a:p>
            <a:pPr algn="l" rtl="0">
              <a:buNone/>
            </a:pPr>
            <a:r>
              <a:rPr lang="en-US" sz="2400" dirty="0"/>
              <a:t>-A key issue here is the way the use of one genre may assume or depend on the use of a number of other interrelated genres. An example of this is the academic essay</a:t>
            </a:r>
            <a:endParaRPr lang="ar-IQ"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عنوان 14"/>
          <p:cNvSpPr>
            <a:spLocks noGrp="1"/>
          </p:cNvSpPr>
          <p:nvPr>
            <p:ph type="title"/>
          </p:nvPr>
        </p:nvSpPr>
        <p:spPr>
          <a:xfrm>
            <a:off x="914400" y="0"/>
            <a:ext cx="7772400" cy="1700808"/>
          </a:xfrm>
        </p:spPr>
        <p:txBody>
          <a:bodyPr/>
          <a:lstStyle/>
          <a:p>
            <a:endParaRPr lang="ar-IQ" dirty="0"/>
          </a:p>
        </p:txBody>
      </p:sp>
      <p:sp>
        <p:nvSpPr>
          <p:cNvPr id="16" name="عنصر نائب للنص 15"/>
          <p:cNvSpPr>
            <a:spLocks noGrp="1"/>
          </p:cNvSpPr>
          <p:nvPr>
            <p:ph type="body" idx="2"/>
          </p:nvPr>
        </p:nvSpPr>
        <p:spPr>
          <a:xfrm>
            <a:off x="323528" y="2132856"/>
            <a:ext cx="8496944" cy="4392488"/>
          </a:xfrm>
        </p:spPr>
        <p:txBody>
          <a:bodyPr/>
          <a:lstStyle/>
          <a:p>
            <a:pPr algn="l" rtl="0"/>
            <a:r>
              <a:rPr lang="en-US" dirty="0">
                <a:solidFill>
                  <a:srgbClr val="FF0000"/>
                </a:solidFill>
              </a:rPr>
              <a:t>Figure 4.2 A genre chain: Applying for a job</a:t>
            </a:r>
          </a:p>
          <a:p>
            <a:pPr algn="l" rtl="0"/>
            <a:endParaRPr lang="en-US" dirty="0">
              <a:solidFill>
                <a:srgbClr val="FF0000"/>
              </a:solidFill>
            </a:endParaRPr>
          </a:p>
          <a:p>
            <a:pPr algn="l" rtl="0"/>
            <a:endParaRPr lang="en-US" dirty="0">
              <a:solidFill>
                <a:srgbClr val="FF0000"/>
              </a:solidFill>
            </a:endParaRPr>
          </a:p>
          <a:p>
            <a:pPr algn="l" rtl="0"/>
            <a:endParaRPr lang="en-US" dirty="0"/>
          </a:p>
          <a:p>
            <a:pPr algn="l" rtl="0">
              <a:buFont typeface="Arial" pitchFamily="34" charset="0"/>
              <a:buChar char="•"/>
            </a:pPr>
            <a:r>
              <a:rPr lang="en-US" sz="2400" dirty="0"/>
              <a:t>At times people may draw on </a:t>
            </a:r>
            <a:r>
              <a:rPr lang="en-US" sz="2400" dirty="0">
                <a:solidFill>
                  <a:srgbClr val="FF0000"/>
                </a:solidFill>
              </a:rPr>
              <a:t>a repertoire of genres </a:t>
            </a:r>
            <a:r>
              <a:rPr lang="en-US" sz="2400" dirty="0"/>
              <a:t>to carry out a particular task. A company may, for example, seek further information on a job applicant by means of a telephone call, an email, a letter, a fax or (in some circumstances) a casual conversation</a:t>
            </a:r>
          </a:p>
        </p:txBody>
      </p:sp>
      <p:pic>
        <p:nvPicPr>
          <p:cNvPr id="10" name="عنصر نائب للمحتوى 9" descr="Capture.PNG"/>
          <p:cNvPicPr>
            <a:picLocks noGrp="1" noChangeAspect="1"/>
          </p:cNvPicPr>
          <p:nvPr>
            <p:ph sz="quarter" idx="1"/>
          </p:nvPr>
        </p:nvPicPr>
        <p:blipFill>
          <a:blip r:embed="rId2" cstate="print"/>
          <a:stretch>
            <a:fillRect/>
          </a:stretch>
        </p:blipFill>
        <p:spPr>
          <a:xfrm>
            <a:off x="179512" y="404664"/>
            <a:ext cx="8568952" cy="1584176"/>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موازنة">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338</TotalTime>
  <Words>1189</Words>
  <Application>Microsoft Office PowerPoint</Application>
  <PresentationFormat>On-screen Show (4:3)</PresentationFormat>
  <Paragraphs>106</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Rounded MT Bold</vt:lpstr>
      <vt:lpstr>Franklin Gothic Book</vt:lpstr>
      <vt:lpstr>Perpetua</vt:lpstr>
      <vt:lpstr>Wingdings 2</vt:lpstr>
      <vt:lpstr>موازنة</vt:lpstr>
      <vt:lpstr>Discourse and Genre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Maher Fattouh</dc:creator>
  <cp:lastModifiedBy>ahmed qadoury</cp:lastModifiedBy>
  <cp:revision>36</cp:revision>
  <dcterms:created xsi:type="dcterms:W3CDTF">2021-05-09T17:47:21Z</dcterms:created>
  <dcterms:modified xsi:type="dcterms:W3CDTF">2021-05-26T19:47:44Z</dcterms:modified>
</cp:coreProperties>
</file>