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4" r:id="rId1"/>
  </p:sldMasterIdLst>
  <p:notesMasterIdLst>
    <p:notesMasterId r:id="rId21"/>
  </p:notesMasterIdLst>
  <p:sldIdLst>
    <p:sldId id="257" r:id="rId2"/>
    <p:sldId id="263"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32" autoAdjust="0"/>
    <p:restoredTop sz="94605" autoAdjust="0"/>
  </p:normalViewPr>
  <p:slideViewPr>
    <p:cSldViewPr>
      <p:cViewPr>
        <p:scale>
          <a:sx n="80" d="100"/>
          <a:sy n="80" d="100"/>
        </p:scale>
        <p:origin x="-102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7EC3DA-F0F4-4BC9-ACCC-088568A6FEA7}" type="datetimeFigureOut">
              <a:rPr lang="en-US" smtClean="0"/>
              <a:t>5/25/2021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D834FC-3366-4007-BFAF-E861F8217C56}" type="slidenum">
              <a:rPr lang="en-US" smtClean="0"/>
              <a:t>‹#›</a:t>
            </a:fld>
            <a:endParaRPr lang="en-US"/>
          </a:p>
        </p:txBody>
      </p:sp>
    </p:spTree>
    <p:extLst>
      <p:ext uri="{BB962C8B-B14F-4D97-AF65-F5344CB8AC3E}">
        <p14:creationId xmlns:p14="http://schemas.microsoft.com/office/powerpoint/2010/main" val="922722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834FC-3366-4007-BFAF-E861F8217C56}" type="slidenum">
              <a:rPr lang="en-US" smtClean="0"/>
              <a:t>3</a:t>
            </a:fld>
            <a:endParaRPr lang="en-US"/>
          </a:p>
        </p:txBody>
      </p:sp>
    </p:spTree>
    <p:extLst>
      <p:ext uri="{BB962C8B-B14F-4D97-AF65-F5344CB8AC3E}">
        <p14:creationId xmlns:p14="http://schemas.microsoft.com/office/powerpoint/2010/main" val="26229430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834FC-3366-4007-BFAF-E861F8217C56}" type="slidenum">
              <a:rPr lang="en-US" smtClean="0"/>
              <a:t>12</a:t>
            </a:fld>
            <a:endParaRPr lang="en-US"/>
          </a:p>
        </p:txBody>
      </p:sp>
    </p:spTree>
    <p:extLst>
      <p:ext uri="{BB962C8B-B14F-4D97-AF65-F5344CB8AC3E}">
        <p14:creationId xmlns:p14="http://schemas.microsoft.com/office/powerpoint/2010/main" val="26229430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834FC-3366-4007-BFAF-E861F8217C56}" type="slidenum">
              <a:rPr lang="en-US" smtClean="0"/>
              <a:t>13</a:t>
            </a:fld>
            <a:endParaRPr lang="en-US"/>
          </a:p>
        </p:txBody>
      </p:sp>
    </p:spTree>
    <p:extLst>
      <p:ext uri="{BB962C8B-B14F-4D97-AF65-F5344CB8AC3E}">
        <p14:creationId xmlns:p14="http://schemas.microsoft.com/office/powerpoint/2010/main" val="26229430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834FC-3366-4007-BFAF-E861F8217C56}" type="slidenum">
              <a:rPr lang="en-US" smtClean="0"/>
              <a:t>14</a:t>
            </a:fld>
            <a:endParaRPr lang="en-US"/>
          </a:p>
        </p:txBody>
      </p:sp>
    </p:spTree>
    <p:extLst>
      <p:ext uri="{BB962C8B-B14F-4D97-AF65-F5344CB8AC3E}">
        <p14:creationId xmlns:p14="http://schemas.microsoft.com/office/powerpoint/2010/main" val="26229430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834FC-3366-4007-BFAF-E861F8217C56}" type="slidenum">
              <a:rPr lang="en-US" smtClean="0"/>
              <a:t>15</a:t>
            </a:fld>
            <a:endParaRPr lang="en-US"/>
          </a:p>
        </p:txBody>
      </p:sp>
    </p:spTree>
    <p:extLst>
      <p:ext uri="{BB962C8B-B14F-4D97-AF65-F5344CB8AC3E}">
        <p14:creationId xmlns:p14="http://schemas.microsoft.com/office/powerpoint/2010/main" val="26229430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834FC-3366-4007-BFAF-E861F8217C56}" type="slidenum">
              <a:rPr lang="en-US" smtClean="0"/>
              <a:t>16</a:t>
            </a:fld>
            <a:endParaRPr lang="en-US"/>
          </a:p>
        </p:txBody>
      </p:sp>
    </p:spTree>
    <p:extLst>
      <p:ext uri="{BB962C8B-B14F-4D97-AF65-F5344CB8AC3E}">
        <p14:creationId xmlns:p14="http://schemas.microsoft.com/office/powerpoint/2010/main" val="26229430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834FC-3366-4007-BFAF-E861F8217C56}" type="slidenum">
              <a:rPr lang="en-US" smtClean="0"/>
              <a:t>17</a:t>
            </a:fld>
            <a:endParaRPr lang="en-US"/>
          </a:p>
        </p:txBody>
      </p:sp>
    </p:spTree>
    <p:extLst>
      <p:ext uri="{BB962C8B-B14F-4D97-AF65-F5344CB8AC3E}">
        <p14:creationId xmlns:p14="http://schemas.microsoft.com/office/powerpoint/2010/main" val="26229430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834FC-3366-4007-BFAF-E861F8217C56}" type="slidenum">
              <a:rPr lang="en-US" smtClean="0"/>
              <a:t>18</a:t>
            </a:fld>
            <a:endParaRPr lang="en-US"/>
          </a:p>
        </p:txBody>
      </p:sp>
    </p:spTree>
    <p:extLst>
      <p:ext uri="{BB962C8B-B14F-4D97-AF65-F5344CB8AC3E}">
        <p14:creationId xmlns:p14="http://schemas.microsoft.com/office/powerpoint/2010/main" val="2622943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834FC-3366-4007-BFAF-E861F8217C56}" type="slidenum">
              <a:rPr lang="en-US" smtClean="0"/>
              <a:t>19</a:t>
            </a:fld>
            <a:endParaRPr lang="en-US"/>
          </a:p>
        </p:txBody>
      </p:sp>
    </p:spTree>
    <p:extLst>
      <p:ext uri="{BB962C8B-B14F-4D97-AF65-F5344CB8AC3E}">
        <p14:creationId xmlns:p14="http://schemas.microsoft.com/office/powerpoint/2010/main" val="2622943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834FC-3366-4007-BFAF-E861F8217C56}" type="slidenum">
              <a:rPr lang="en-US" smtClean="0"/>
              <a:t>4</a:t>
            </a:fld>
            <a:endParaRPr lang="en-US"/>
          </a:p>
        </p:txBody>
      </p:sp>
    </p:spTree>
    <p:extLst>
      <p:ext uri="{BB962C8B-B14F-4D97-AF65-F5344CB8AC3E}">
        <p14:creationId xmlns:p14="http://schemas.microsoft.com/office/powerpoint/2010/main" val="2622943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834FC-3366-4007-BFAF-E861F8217C56}" type="slidenum">
              <a:rPr lang="en-US" smtClean="0"/>
              <a:t>5</a:t>
            </a:fld>
            <a:endParaRPr lang="en-US"/>
          </a:p>
        </p:txBody>
      </p:sp>
    </p:spTree>
    <p:extLst>
      <p:ext uri="{BB962C8B-B14F-4D97-AF65-F5344CB8AC3E}">
        <p14:creationId xmlns:p14="http://schemas.microsoft.com/office/powerpoint/2010/main" val="2622943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834FC-3366-4007-BFAF-E861F8217C56}" type="slidenum">
              <a:rPr lang="en-US" smtClean="0"/>
              <a:t>6</a:t>
            </a:fld>
            <a:endParaRPr lang="en-US"/>
          </a:p>
        </p:txBody>
      </p:sp>
    </p:spTree>
    <p:extLst>
      <p:ext uri="{BB962C8B-B14F-4D97-AF65-F5344CB8AC3E}">
        <p14:creationId xmlns:p14="http://schemas.microsoft.com/office/powerpoint/2010/main" val="2622943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834FC-3366-4007-BFAF-E861F8217C56}" type="slidenum">
              <a:rPr lang="en-US" smtClean="0"/>
              <a:t>7</a:t>
            </a:fld>
            <a:endParaRPr lang="en-US"/>
          </a:p>
        </p:txBody>
      </p:sp>
    </p:spTree>
    <p:extLst>
      <p:ext uri="{BB962C8B-B14F-4D97-AF65-F5344CB8AC3E}">
        <p14:creationId xmlns:p14="http://schemas.microsoft.com/office/powerpoint/2010/main" val="2622943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834FC-3366-4007-BFAF-E861F8217C56}" type="slidenum">
              <a:rPr lang="en-US" smtClean="0"/>
              <a:t>8</a:t>
            </a:fld>
            <a:endParaRPr lang="en-US"/>
          </a:p>
        </p:txBody>
      </p:sp>
    </p:spTree>
    <p:extLst>
      <p:ext uri="{BB962C8B-B14F-4D97-AF65-F5344CB8AC3E}">
        <p14:creationId xmlns:p14="http://schemas.microsoft.com/office/powerpoint/2010/main" val="2622943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834FC-3366-4007-BFAF-E861F8217C56}" type="slidenum">
              <a:rPr lang="en-US" smtClean="0"/>
              <a:t>9</a:t>
            </a:fld>
            <a:endParaRPr lang="en-US"/>
          </a:p>
        </p:txBody>
      </p:sp>
    </p:spTree>
    <p:extLst>
      <p:ext uri="{BB962C8B-B14F-4D97-AF65-F5344CB8AC3E}">
        <p14:creationId xmlns:p14="http://schemas.microsoft.com/office/powerpoint/2010/main" val="2622943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834FC-3366-4007-BFAF-E861F8217C56}" type="slidenum">
              <a:rPr lang="en-US" smtClean="0"/>
              <a:t>10</a:t>
            </a:fld>
            <a:endParaRPr lang="en-US"/>
          </a:p>
        </p:txBody>
      </p:sp>
    </p:spTree>
    <p:extLst>
      <p:ext uri="{BB962C8B-B14F-4D97-AF65-F5344CB8AC3E}">
        <p14:creationId xmlns:p14="http://schemas.microsoft.com/office/powerpoint/2010/main" val="2622943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D834FC-3366-4007-BFAF-E861F8217C56}" type="slidenum">
              <a:rPr lang="en-US" smtClean="0"/>
              <a:t>11</a:t>
            </a:fld>
            <a:endParaRPr lang="en-US"/>
          </a:p>
        </p:txBody>
      </p:sp>
    </p:spTree>
    <p:extLst>
      <p:ext uri="{BB962C8B-B14F-4D97-AF65-F5344CB8AC3E}">
        <p14:creationId xmlns:p14="http://schemas.microsoft.com/office/powerpoint/2010/main" val="2622943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3180329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D8BD707-D9CF-40AE-B4C6-C98DA3205C09}" type="datetimeFigureOut">
              <a:rPr lang="en-US" smtClean="0"/>
              <a:pPr/>
              <a:t>5/25/2021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5984552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D8BD707-D9CF-40AE-B4C6-C98DA3205C09}" type="datetimeFigureOut">
              <a:rPr lang="en-US" smtClean="0"/>
              <a:pPr/>
              <a:t>5/25/2021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1220307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D8BD707-D9CF-40AE-B4C6-C98DA3205C09}" type="datetimeFigureOut">
              <a:rPr lang="en-US" smtClean="0"/>
              <a:pPr/>
              <a:t>5/25/2021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4277206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D8BD707-D9CF-40AE-B4C6-C98DA3205C09}" type="datetimeFigureOut">
              <a:rPr lang="en-US" smtClean="0"/>
              <a:pPr/>
              <a:t>5/25/2021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61916111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1D8BD707-D9CF-40AE-B4C6-C98DA3205C09}" type="datetimeFigureOut">
              <a:rPr lang="en-US" smtClean="0"/>
              <a:pPr/>
              <a:t>5/25/2021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5149053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1D8BD707-D9CF-40AE-B4C6-C98DA3205C09}" type="datetimeFigureOut">
              <a:rPr lang="en-US" smtClean="0"/>
              <a:pPr/>
              <a:t>5/25/2021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9582616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7480767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5907917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76086988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1D8BD707-D9CF-40AE-B4C6-C98DA3205C09}" type="datetimeFigureOut">
              <a:rPr lang="en-US" smtClean="0"/>
              <a:pPr/>
              <a:t>5/25/2021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0570113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59524918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5346" y="2912232"/>
            <a:ext cx="3830406" cy="287896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4629150" y="2912232"/>
            <a:ext cx="3821518" cy="287896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0842449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5/25/2021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0543698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4541890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D8BD707-D9CF-40AE-B4C6-C98DA3205C09}" type="datetimeFigureOut">
              <a:rPr lang="en-US" smtClean="0"/>
              <a:pPr/>
              <a:t>5/25/2021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0817862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D8BD707-D9CF-40AE-B4C6-C98DA3205C09}" type="datetimeFigureOut">
              <a:rPr lang="en-US" smtClean="0"/>
              <a:pPr/>
              <a:t>5/25/2021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6536498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0"/>
            <a:duotone>
              <a:schemeClr val="bg2">
                <a:shade val="18000"/>
                <a:satMod val="160000"/>
                <a:lumMod val="28000"/>
              </a:schemeClr>
              <a:schemeClr val="bg2">
                <a:tint val="95000"/>
                <a:satMod val="160000"/>
                <a:lumMod val="116000"/>
              </a:schemeClr>
            </a:duotone>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D8BD707-D9CF-40AE-B4C6-C98DA3205C09}" type="datetimeFigureOut">
              <a:rPr lang="en-US" smtClean="0"/>
              <a:pPr/>
              <a:t>5/25/2021</a:t>
            </a:fld>
            <a:endParaRPr lang="en-US" dirty="0"/>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246968544"/>
      </p:ext>
    </p:extLst>
  </p:cSld>
  <p:clrMap bg1="dk1" tx1="lt1" bg2="dk2" tx2="lt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 id="2147483826" r:id="rId12"/>
    <p:sldLayoutId id="2147483827" r:id="rId13"/>
    <p:sldLayoutId id="2147483828" r:id="rId14"/>
    <p:sldLayoutId id="2147483829" r:id="rId15"/>
    <p:sldLayoutId id="2147483830" r:id="rId16"/>
    <p:sldLayoutId id="2147483831" r:id="rId17"/>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xStyles>
    <p:titleStyle>
      <a:lvl1pPr algn="ctr" defTabSz="914400" rtl="1"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r" defTabSz="914400" rtl="1"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r" defTabSz="914400" rtl="1"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r" defTabSz="914400" rtl="1"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r" defTabSz="914400" rtl="1"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r" defTabSz="914400" rtl="1"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r" defTabSz="914400" rtl="1"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r" defTabSz="914400" rtl="1"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r" defTabSz="914400" rtl="1"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r" defTabSz="914400" rtl="1"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362200"/>
            <a:ext cx="7239000" cy="1981200"/>
          </a:xfrm>
        </p:spPr>
        <p:style>
          <a:lnRef idx="1">
            <a:schemeClr val="dk1"/>
          </a:lnRef>
          <a:fillRef idx="2">
            <a:schemeClr val="dk1"/>
          </a:fillRef>
          <a:effectRef idx="1">
            <a:schemeClr val="dk1"/>
          </a:effectRef>
          <a:fontRef idx="minor">
            <a:schemeClr val="dk1"/>
          </a:fontRef>
        </p:style>
        <p:txBody>
          <a:bodyPr/>
          <a:lstStyle/>
          <a:p>
            <a:r>
              <a:rPr lang="en-US" dirty="0"/>
              <a:t/>
            </a:r>
            <a:br>
              <a:rPr lang="en-US" dirty="0"/>
            </a:br>
            <a:r>
              <a:rPr lang="en-US" dirty="0" smtClean="0"/>
              <a:t>Pragmatics: </a:t>
            </a:r>
            <a:r>
              <a:rPr lang="en-US" dirty="0" smtClean="0"/>
              <a:t>The Study </a:t>
            </a:r>
            <a:r>
              <a:rPr lang="en-US" smtClean="0"/>
              <a:t>of Language Use</a:t>
            </a:r>
            <a:endParaRPr lang="en-US" dirty="0"/>
          </a:p>
        </p:txBody>
      </p:sp>
    </p:spTree>
    <p:extLst>
      <p:ext uri="{BB962C8B-B14F-4D97-AF65-F5344CB8AC3E}">
        <p14:creationId xmlns:p14="http://schemas.microsoft.com/office/powerpoint/2010/main" val="31756513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t>Cooperative Principle</a:t>
            </a:r>
            <a:endParaRPr lang="en-US" sz="3000" dirty="0"/>
          </a:p>
        </p:txBody>
      </p:sp>
      <p:sp>
        <p:nvSpPr>
          <p:cNvPr id="3" name="Content Placeholder 2"/>
          <p:cNvSpPr>
            <a:spLocks noGrp="1"/>
          </p:cNvSpPr>
          <p:nvPr>
            <p:ph idx="1"/>
          </p:nvPr>
        </p:nvSpPr>
        <p:spPr>
          <a:xfrm>
            <a:off x="685800" y="2209800"/>
            <a:ext cx="7848600" cy="4419600"/>
          </a:xfrm>
        </p:spPr>
        <p:txBody>
          <a:bodyPr>
            <a:noAutofit/>
          </a:bodyPr>
          <a:lstStyle/>
          <a:p>
            <a:pPr algn="l" rtl="0"/>
            <a:endParaRPr lang="en-US" sz="2200" dirty="0" smtClean="0">
              <a:solidFill>
                <a:srgbClr val="002060"/>
              </a:solidFill>
            </a:endParaRPr>
          </a:p>
          <a:p>
            <a:pPr algn="l" rtl="0"/>
            <a:r>
              <a:rPr lang="en-US" sz="2200" dirty="0" smtClean="0">
                <a:solidFill>
                  <a:srgbClr val="002060"/>
                </a:solidFill>
              </a:rPr>
              <a:t>The </a:t>
            </a:r>
            <a:r>
              <a:rPr lang="en-US" sz="2200">
                <a:solidFill>
                  <a:srgbClr val="002060"/>
                </a:solidFill>
              </a:rPr>
              <a:t>main </a:t>
            </a:r>
            <a:r>
              <a:rPr lang="en-US" sz="2200" smtClean="0">
                <a:solidFill>
                  <a:srgbClr val="002060"/>
                </a:solidFill>
              </a:rPr>
              <a:t>problems </a:t>
            </a:r>
            <a:r>
              <a:rPr lang="en-US" sz="2200" dirty="0">
                <a:solidFill>
                  <a:srgbClr val="002060"/>
                </a:solidFill>
              </a:rPr>
              <a:t>with these </a:t>
            </a:r>
            <a:r>
              <a:rPr lang="en-US" sz="2200" dirty="0" err="1">
                <a:solidFill>
                  <a:srgbClr val="002060"/>
                </a:solidFill>
              </a:rPr>
              <a:t>Gricean</a:t>
            </a:r>
            <a:r>
              <a:rPr lang="en-US" sz="2200" dirty="0">
                <a:solidFill>
                  <a:srgbClr val="002060"/>
                </a:solidFill>
              </a:rPr>
              <a:t> maxims is </a:t>
            </a:r>
            <a:r>
              <a:rPr lang="en-US" sz="2200" dirty="0" smtClean="0">
                <a:solidFill>
                  <a:srgbClr val="002060"/>
                </a:solidFill>
              </a:rPr>
              <a:t>that:</a:t>
            </a:r>
          </a:p>
          <a:p>
            <a:pPr marL="457200" indent="-457200" algn="l" rtl="0">
              <a:buAutoNum type="arabicPeriod"/>
            </a:pPr>
            <a:r>
              <a:rPr lang="en-US" sz="2200" dirty="0" smtClean="0">
                <a:solidFill>
                  <a:srgbClr val="002060"/>
                </a:solidFill>
              </a:rPr>
              <a:t>they are fairly vague, </a:t>
            </a:r>
          </a:p>
          <a:p>
            <a:pPr marL="457200" indent="-457200" algn="l" rtl="0">
              <a:buAutoNum type="arabicPeriod"/>
            </a:pPr>
            <a:r>
              <a:rPr lang="en-US" sz="2200" dirty="0" smtClean="0">
                <a:solidFill>
                  <a:srgbClr val="002060"/>
                </a:solidFill>
              </a:rPr>
              <a:t>and </a:t>
            </a:r>
            <a:r>
              <a:rPr lang="en-US" sz="2200" dirty="0">
                <a:solidFill>
                  <a:srgbClr val="002060"/>
                </a:solidFill>
              </a:rPr>
              <a:t>the conversational </a:t>
            </a:r>
            <a:r>
              <a:rPr lang="en-US" sz="2200" dirty="0" err="1" smtClean="0">
                <a:solidFill>
                  <a:srgbClr val="002060"/>
                </a:solidFill>
              </a:rPr>
              <a:t>implicatures</a:t>
            </a:r>
            <a:r>
              <a:rPr lang="en-US" sz="2200" dirty="0" smtClean="0">
                <a:solidFill>
                  <a:srgbClr val="002060"/>
                </a:solidFill>
              </a:rPr>
              <a:t>, </a:t>
            </a:r>
            <a:r>
              <a:rPr lang="en-US" sz="2200" dirty="0">
                <a:solidFill>
                  <a:srgbClr val="002060"/>
                </a:solidFill>
              </a:rPr>
              <a:t>or conclusions </a:t>
            </a:r>
            <a:r>
              <a:rPr lang="en-US" sz="2200" dirty="0" smtClean="0">
                <a:solidFill>
                  <a:srgbClr val="002060"/>
                </a:solidFill>
              </a:rPr>
              <a:t>which can </a:t>
            </a:r>
            <a:r>
              <a:rPr lang="en-US" sz="2200" dirty="0">
                <a:solidFill>
                  <a:srgbClr val="002060"/>
                </a:solidFill>
              </a:rPr>
              <a:t>be </a:t>
            </a:r>
            <a:r>
              <a:rPr lang="en-US" sz="2200" dirty="0" smtClean="0">
                <a:solidFill>
                  <a:srgbClr val="002060"/>
                </a:solidFill>
              </a:rPr>
              <a:t>drawn based on the cooperative principle, </a:t>
            </a:r>
            <a:r>
              <a:rPr lang="en-US" sz="2200" dirty="0">
                <a:solidFill>
                  <a:srgbClr val="002060"/>
                </a:solidFill>
              </a:rPr>
              <a:t>are wide and </a:t>
            </a:r>
            <a:r>
              <a:rPr lang="en-US" sz="2200" dirty="0" smtClean="0">
                <a:solidFill>
                  <a:srgbClr val="002060"/>
                </a:solidFill>
              </a:rPr>
              <a:t>numerous.</a:t>
            </a:r>
          </a:p>
          <a:p>
            <a:pPr algn="l" rtl="0"/>
            <a:r>
              <a:rPr lang="en-US" sz="2200" dirty="0" smtClean="0">
                <a:solidFill>
                  <a:srgbClr val="002060"/>
                </a:solidFill>
              </a:rPr>
              <a:t>Therefore, some recent </a:t>
            </a:r>
            <a:r>
              <a:rPr lang="en-US" sz="2200" dirty="0">
                <a:solidFill>
                  <a:srgbClr val="002060"/>
                </a:solidFill>
              </a:rPr>
              <a:t>work </a:t>
            </a:r>
            <a:r>
              <a:rPr lang="en-US" sz="2200" dirty="0" smtClean="0">
                <a:solidFill>
                  <a:srgbClr val="002060"/>
                </a:solidFill>
              </a:rPr>
              <a:t>has </a:t>
            </a:r>
            <a:r>
              <a:rPr lang="en-US" sz="2200" dirty="0">
                <a:solidFill>
                  <a:srgbClr val="002060"/>
                </a:solidFill>
              </a:rPr>
              <a:t>attempted to specify how humans manage to disentangle what </a:t>
            </a:r>
            <a:r>
              <a:rPr lang="en-US" sz="2200" dirty="0" smtClean="0">
                <a:solidFill>
                  <a:srgbClr val="002060"/>
                </a:solidFill>
              </a:rPr>
              <a:t>is relevant </a:t>
            </a:r>
            <a:r>
              <a:rPr lang="en-US" sz="2200" dirty="0">
                <a:solidFill>
                  <a:srgbClr val="002060"/>
                </a:solidFill>
              </a:rPr>
              <a:t>from the mass of possible inferences they could make.</a:t>
            </a:r>
          </a:p>
          <a:p>
            <a:pPr algn="l" rtl="0"/>
            <a:endParaRPr lang="en-US" sz="2200" dirty="0">
              <a:solidFill>
                <a:srgbClr val="002060"/>
              </a:solidFill>
            </a:endParaRPr>
          </a:p>
          <a:p>
            <a:pPr algn="l" rtl="0"/>
            <a:endParaRPr lang="en-US" sz="2200" dirty="0">
              <a:solidFill>
                <a:srgbClr val="002060"/>
              </a:solidFill>
            </a:endParaRPr>
          </a:p>
          <a:p>
            <a:pPr marL="0" indent="0" algn="l" rtl="0">
              <a:buNone/>
            </a:pPr>
            <a:endParaRPr lang="en-US" sz="2200" dirty="0">
              <a:solidFill>
                <a:srgbClr val="002060"/>
              </a:solidFill>
            </a:endParaRPr>
          </a:p>
        </p:txBody>
      </p:sp>
    </p:spTree>
    <p:extLst>
      <p:ext uri="{BB962C8B-B14F-4D97-AF65-F5344CB8AC3E}">
        <p14:creationId xmlns:p14="http://schemas.microsoft.com/office/powerpoint/2010/main" val="41645562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t>Speech Act Theory</a:t>
            </a:r>
            <a:endParaRPr lang="en-US" sz="3000" dirty="0"/>
          </a:p>
        </p:txBody>
      </p:sp>
      <p:sp>
        <p:nvSpPr>
          <p:cNvPr id="3" name="Content Placeholder 2"/>
          <p:cNvSpPr>
            <a:spLocks noGrp="1"/>
          </p:cNvSpPr>
          <p:nvPr>
            <p:ph idx="1"/>
          </p:nvPr>
        </p:nvSpPr>
        <p:spPr>
          <a:xfrm>
            <a:off x="685800" y="2209800"/>
            <a:ext cx="7848600" cy="4419600"/>
          </a:xfrm>
        </p:spPr>
        <p:txBody>
          <a:bodyPr>
            <a:noAutofit/>
          </a:bodyPr>
          <a:lstStyle/>
          <a:p>
            <a:pPr algn="l" rtl="0"/>
            <a:endParaRPr lang="en-US" sz="2200" dirty="0" smtClean="0">
              <a:solidFill>
                <a:srgbClr val="002060"/>
              </a:solidFill>
            </a:endParaRPr>
          </a:p>
          <a:p>
            <a:pPr algn="l" rtl="0"/>
            <a:r>
              <a:rPr lang="en-US" sz="2200" dirty="0" smtClean="0">
                <a:solidFill>
                  <a:srgbClr val="002060"/>
                </a:solidFill>
              </a:rPr>
              <a:t>Speech </a:t>
            </a:r>
            <a:r>
              <a:rPr lang="en-US" sz="2200" dirty="0">
                <a:solidFill>
                  <a:srgbClr val="002060"/>
                </a:solidFill>
              </a:rPr>
              <a:t>Act Theory is a theory that explains language use in terms of actions. </a:t>
            </a:r>
            <a:endParaRPr lang="en-US" sz="2200" dirty="0" smtClean="0">
              <a:solidFill>
                <a:srgbClr val="002060"/>
              </a:solidFill>
            </a:endParaRPr>
          </a:p>
          <a:p>
            <a:pPr algn="l" rtl="0"/>
            <a:r>
              <a:rPr lang="en-US" sz="2200" dirty="0" smtClean="0">
                <a:solidFill>
                  <a:srgbClr val="002060"/>
                </a:solidFill>
              </a:rPr>
              <a:t>It </a:t>
            </a:r>
            <a:r>
              <a:rPr lang="en-US" sz="2200" dirty="0">
                <a:solidFill>
                  <a:srgbClr val="002060"/>
                </a:solidFill>
              </a:rPr>
              <a:t>was first proposed by the British philosopher John </a:t>
            </a:r>
            <a:r>
              <a:rPr lang="en-US" sz="2200" dirty="0" smtClean="0">
                <a:solidFill>
                  <a:srgbClr val="002060"/>
                </a:solidFill>
              </a:rPr>
              <a:t>Austin.</a:t>
            </a:r>
          </a:p>
          <a:p>
            <a:pPr algn="l" rtl="0"/>
            <a:r>
              <a:rPr lang="en-US" sz="2200" dirty="0" err="1" smtClean="0">
                <a:solidFill>
                  <a:srgbClr val="002060"/>
                </a:solidFill>
              </a:rPr>
              <a:t>Austim</a:t>
            </a:r>
            <a:r>
              <a:rPr lang="en-US" sz="2200" dirty="0" smtClean="0">
                <a:solidFill>
                  <a:srgbClr val="002060"/>
                </a:solidFill>
              </a:rPr>
              <a:t> argued </a:t>
            </a:r>
            <a:r>
              <a:rPr lang="en-US" sz="2200" dirty="0">
                <a:solidFill>
                  <a:srgbClr val="002060"/>
                </a:solidFill>
              </a:rPr>
              <a:t>that when a speaker utters a sequence of words, s/he is often trying to achieve some effect with those words, an effect which might in some cases </a:t>
            </a:r>
            <a:r>
              <a:rPr lang="en-US" sz="2200" dirty="0" smtClean="0">
                <a:solidFill>
                  <a:srgbClr val="002060"/>
                </a:solidFill>
              </a:rPr>
              <a:t>be accomplished </a:t>
            </a:r>
            <a:r>
              <a:rPr lang="en-US" sz="2200" dirty="0">
                <a:solidFill>
                  <a:srgbClr val="002060"/>
                </a:solidFill>
              </a:rPr>
              <a:t>by an alternative </a:t>
            </a:r>
            <a:r>
              <a:rPr lang="en-US" sz="2200" dirty="0" smtClean="0">
                <a:solidFill>
                  <a:srgbClr val="002060"/>
                </a:solidFill>
              </a:rPr>
              <a:t>non-linguistic action</a:t>
            </a:r>
            <a:r>
              <a:rPr lang="en-US" sz="2200" dirty="0">
                <a:solidFill>
                  <a:srgbClr val="002060"/>
                </a:solidFill>
              </a:rPr>
              <a:t>. </a:t>
            </a:r>
          </a:p>
          <a:p>
            <a:pPr algn="l" rtl="0"/>
            <a:endParaRPr lang="en-US" sz="2200" dirty="0">
              <a:solidFill>
                <a:srgbClr val="002060"/>
              </a:solidFill>
            </a:endParaRPr>
          </a:p>
          <a:p>
            <a:pPr algn="l" rtl="0"/>
            <a:endParaRPr lang="en-US" sz="2200" dirty="0">
              <a:solidFill>
                <a:srgbClr val="002060"/>
              </a:solidFill>
            </a:endParaRPr>
          </a:p>
          <a:p>
            <a:pPr marL="0" indent="0" algn="l" rtl="0">
              <a:buNone/>
            </a:pPr>
            <a:endParaRPr lang="en-US" sz="2200" dirty="0">
              <a:solidFill>
                <a:srgbClr val="002060"/>
              </a:solidFill>
            </a:endParaRPr>
          </a:p>
        </p:txBody>
      </p:sp>
    </p:spTree>
    <p:extLst>
      <p:ext uri="{BB962C8B-B14F-4D97-AF65-F5344CB8AC3E}">
        <p14:creationId xmlns:p14="http://schemas.microsoft.com/office/powerpoint/2010/main" val="246149973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t>Speech Act Theory</a:t>
            </a:r>
            <a:endParaRPr lang="en-US" sz="3000" dirty="0"/>
          </a:p>
        </p:txBody>
      </p:sp>
      <p:sp>
        <p:nvSpPr>
          <p:cNvPr id="3" name="Content Placeholder 2"/>
          <p:cNvSpPr>
            <a:spLocks noGrp="1"/>
          </p:cNvSpPr>
          <p:nvPr>
            <p:ph idx="1"/>
          </p:nvPr>
        </p:nvSpPr>
        <p:spPr>
          <a:xfrm>
            <a:off x="685800" y="2209800"/>
            <a:ext cx="7848600" cy="4419600"/>
          </a:xfrm>
        </p:spPr>
        <p:txBody>
          <a:bodyPr>
            <a:noAutofit/>
          </a:bodyPr>
          <a:lstStyle/>
          <a:p>
            <a:pPr algn="l" rtl="0"/>
            <a:r>
              <a:rPr lang="en-US" dirty="0" smtClean="0">
                <a:solidFill>
                  <a:srgbClr val="002060"/>
                </a:solidFill>
              </a:rPr>
              <a:t>Proponents </a:t>
            </a:r>
            <a:r>
              <a:rPr lang="en-US" dirty="0">
                <a:solidFill>
                  <a:srgbClr val="002060"/>
                </a:solidFill>
              </a:rPr>
              <a:t>of speech act theory try, in the first place, to list the various possible speech acts which a speaker might attempt to perform-statements, requests, queries, commands, promises, placing of bets, and so on. </a:t>
            </a:r>
          </a:p>
          <a:p>
            <a:pPr algn="l" rtl="0"/>
            <a:r>
              <a:rPr lang="en-US" dirty="0" smtClean="0">
                <a:solidFill>
                  <a:srgbClr val="002060"/>
                </a:solidFill>
              </a:rPr>
              <a:t>In terms of directness, speech </a:t>
            </a:r>
            <a:r>
              <a:rPr lang="en-US" dirty="0">
                <a:solidFill>
                  <a:srgbClr val="002060"/>
                </a:solidFill>
              </a:rPr>
              <a:t>acts can be </a:t>
            </a:r>
            <a:r>
              <a:rPr lang="en-US" dirty="0" smtClean="0">
                <a:solidFill>
                  <a:srgbClr val="002060"/>
                </a:solidFill>
              </a:rPr>
              <a:t>divided into two types: </a:t>
            </a:r>
          </a:p>
          <a:p>
            <a:pPr marL="457200" indent="-457200" algn="l" rtl="0">
              <a:buAutoNum type="arabicPeriod"/>
            </a:pPr>
            <a:r>
              <a:rPr lang="en-US" dirty="0" smtClean="0">
                <a:solidFill>
                  <a:srgbClr val="002060"/>
                </a:solidFill>
              </a:rPr>
              <a:t>A </a:t>
            </a:r>
            <a:r>
              <a:rPr lang="en-US" dirty="0">
                <a:solidFill>
                  <a:srgbClr val="002060"/>
                </a:solidFill>
              </a:rPr>
              <a:t>direct speech act is the act expressed overtly by the most obvious linguistic </a:t>
            </a:r>
            <a:r>
              <a:rPr lang="en-US" dirty="0" smtClean="0">
                <a:solidFill>
                  <a:srgbClr val="002060"/>
                </a:solidFill>
              </a:rPr>
              <a:t>means.</a:t>
            </a:r>
          </a:p>
          <a:p>
            <a:pPr marL="457200" indent="-457200" algn="l" rtl="0">
              <a:buAutoNum type="arabicPeriod"/>
            </a:pPr>
            <a:r>
              <a:rPr lang="en-US" dirty="0" smtClean="0">
                <a:solidFill>
                  <a:srgbClr val="002060"/>
                </a:solidFill>
              </a:rPr>
              <a:t>Indirect </a:t>
            </a:r>
            <a:r>
              <a:rPr lang="en-US" dirty="0">
                <a:solidFill>
                  <a:srgbClr val="002060"/>
                </a:solidFill>
              </a:rPr>
              <a:t>speech act, however, is the speech act whose syntactic structure more usually associated with another act. </a:t>
            </a:r>
          </a:p>
          <a:p>
            <a:pPr algn="l" rtl="0"/>
            <a:endParaRPr lang="en-US" dirty="0">
              <a:solidFill>
                <a:srgbClr val="002060"/>
              </a:solidFill>
            </a:endParaRPr>
          </a:p>
          <a:p>
            <a:pPr algn="l" rtl="0"/>
            <a:endParaRPr lang="en-US" dirty="0">
              <a:solidFill>
                <a:srgbClr val="002060"/>
              </a:solidFill>
            </a:endParaRPr>
          </a:p>
          <a:p>
            <a:pPr algn="l" rtl="0"/>
            <a:endParaRPr lang="en-US" dirty="0">
              <a:solidFill>
                <a:srgbClr val="002060"/>
              </a:solidFill>
            </a:endParaRPr>
          </a:p>
          <a:p>
            <a:pPr marL="0" indent="0" algn="l" rtl="0">
              <a:buNone/>
            </a:pPr>
            <a:endParaRPr lang="en-US" dirty="0">
              <a:solidFill>
                <a:srgbClr val="002060"/>
              </a:solidFill>
            </a:endParaRPr>
          </a:p>
        </p:txBody>
      </p:sp>
    </p:spTree>
    <p:extLst>
      <p:ext uri="{BB962C8B-B14F-4D97-AF65-F5344CB8AC3E}">
        <p14:creationId xmlns:p14="http://schemas.microsoft.com/office/powerpoint/2010/main" val="15222946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t>Speech Act Theory</a:t>
            </a:r>
            <a:endParaRPr lang="en-US" sz="3000" dirty="0"/>
          </a:p>
        </p:txBody>
      </p:sp>
      <p:sp>
        <p:nvSpPr>
          <p:cNvPr id="3" name="Content Placeholder 2"/>
          <p:cNvSpPr>
            <a:spLocks noGrp="1"/>
          </p:cNvSpPr>
          <p:nvPr>
            <p:ph idx="1"/>
          </p:nvPr>
        </p:nvSpPr>
        <p:spPr>
          <a:xfrm>
            <a:off x="685800" y="2209800"/>
            <a:ext cx="7848600" cy="4419600"/>
          </a:xfrm>
        </p:spPr>
        <p:txBody>
          <a:bodyPr>
            <a:noAutofit/>
          </a:bodyPr>
          <a:lstStyle/>
          <a:p>
            <a:pPr algn="l" rtl="0"/>
            <a:r>
              <a:rPr lang="en-US" dirty="0" smtClean="0">
                <a:solidFill>
                  <a:srgbClr val="002060"/>
                </a:solidFill>
              </a:rPr>
              <a:t>But how </a:t>
            </a:r>
            <a:r>
              <a:rPr lang="en-US" dirty="0">
                <a:solidFill>
                  <a:srgbClr val="002060"/>
                </a:solidFill>
              </a:rPr>
              <a:t>do people know which speech act is intended, if each act can use the syntactic structure typically associated with one of the others? </a:t>
            </a:r>
            <a:endParaRPr lang="en-US" dirty="0" smtClean="0">
              <a:solidFill>
                <a:srgbClr val="002060"/>
              </a:solidFill>
            </a:endParaRPr>
          </a:p>
          <a:p>
            <a:pPr algn="l" rtl="0"/>
            <a:endParaRPr lang="en-US" dirty="0" smtClean="0">
              <a:solidFill>
                <a:srgbClr val="002060"/>
              </a:solidFill>
            </a:endParaRPr>
          </a:p>
          <a:p>
            <a:pPr algn="l" rtl="0"/>
            <a:r>
              <a:rPr lang="en-US" dirty="0" smtClean="0">
                <a:solidFill>
                  <a:srgbClr val="002060"/>
                </a:solidFill>
              </a:rPr>
              <a:t>A </a:t>
            </a:r>
            <a:r>
              <a:rPr lang="en-US" dirty="0">
                <a:solidFill>
                  <a:srgbClr val="002060"/>
                </a:solidFill>
              </a:rPr>
              <a:t>possible answer is to specify felicity conditions- </a:t>
            </a:r>
            <a:r>
              <a:rPr lang="en-US" dirty="0" smtClean="0">
                <a:solidFill>
                  <a:srgbClr val="002060"/>
                </a:solidFill>
              </a:rPr>
              <a:t>the circumstances </a:t>
            </a:r>
            <a:r>
              <a:rPr lang="en-US" dirty="0">
                <a:solidFill>
                  <a:srgbClr val="002060"/>
                </a:solidFill>
              </a:rPr>
              <a:t>under which it would be appropriate to interpret something as a particular type of speech </a:t>
            </a:r>
            <a:r>
              <a:rPr lang="en-US" dirty="0" smtClean="0">
                <a:solidFill>
                  <a:srgbClr val="002060"/>
                </a:solidFill>
              </a:rPr>
              <a:t>act.</a:t>
            </a:r>
          </a:p>
          <a:p>
            <a:pPr algn="l" rtl="0"/>
            <a:endParaRPr lang="en-US" dirty="0" smtClean="0">
              <a:solidFill>
                <a:srgbClr val="002060"/>
              </a:solidFill>
            </a:endParaRPr>
          </a:p>
          <a:p>
            <a:pPr algn="l" rtl="0"/>
            <a:r>
              <a:rPr lang="en-US" dirty="0" smtClean="0">
                <a:solidFill>
                  <a:srgbClr val="002060"/>
                </a:solidFill>
              </a:rPr>
              <a:t>Identifying </a:t>
            </a:r>
            <a:r>
              <a:rPr lang="en-US" dirty="0">
                <a:solidFill>
                  <a:srgbClr val="002060"/>
                </a:solidFill>
              </a:rPr>
              <a:t>the felicity conditions </a:t>
            </a:r>
            <a:r>
              <a:rPr lang="en-US" dirty="0" smtClean="0">
                <a:solidFill>
                  <a:srgbClr val="002060"/>
                </a:solidFill>
              </a:rPr>
              <a:t>of all types of </a:t>
            </a:r>
            <a:r>
              <a:rPr lang="en-US" dirty="0">
                <a:solidFill>
                  <a:srgbClr val="002060"/>
                </a:solidFill>
              </a:rPr>
              <a:t>speech acts </a:t>
            </a:r>
            <a:r>
              <a:rPr lang="en-US" dirty="0" smtClean="0">
                <a:solidFill>
                  <a:srgbClr val="002060"/>
                </a:solidFill>
              </a:rPr>
              <a:t>explains how </a:t>
            </a:r>
            <a:r>
              <a:rPr lang="en-US">
                <a:solidFill>
                  <a:srgbClr val="002060"/>
                </a:solidFill>
              </a:rPr>
              <a:t>language </a:t>
            </a:r>
            <a:r>
              <a:rPr lang="en-US" smtClean="0">
                <a:solidFill>
                  <a:srgbClr val="002060"/>
                </a:solidFill>
              </a:rPr>
              <a:t>can be </a:t>
            </a:r>
            <a:r>
              <a:rPr lang="en-US" dirty="0" smtClean="0">
                <a:solidFill>
                  <a:srgbClr val="002060"/>
                </a:solidFill>
              </a:rPr>
              <a:t>used and understood. </a:t>
            </a:r>
            <a:endParaRPr lang="en-US" dirty="0">
              <a:solidFill>
                <a:srgbClr val="002060"/>
              </a:solidFill>
            </a:endParaRPr>
          </a:p>
          <a:p>
            <a:pPr algn="l" rtl="0"/>
            <a:endParaRPr lang="en-US" dirty="0">
              <a:solidFill>
                <a:srgbClr val="002060"/>
              </a:solidFill>
            </a:endParaRPr>
          </a:p>
          <a:p>
            <a:pPr algn="l" rtl="0"/>
            <a:endParaRPr lang="en-US" dirty="0">
              <a:solidFill>
                <a:srgbClr val="002060"/>
              </a:solidFill>
            </a:endParaRPr>
          </a:p>
          <a:p>
            <a:pPr marL="0" indent="0" algn="l" rtl="0">
              <a:buNone/>
            </a:pPr>
            <a:endParaRPr lang="en-US" dirty="0">
              <a:solidFill>
                <a:srgbClr val="002060"/>
              </a:solidFill>
            </a:endParaRPr>
          </a:p>
        </p:txBody>
      </p:sp>
    </p:spTree>
    <p:extLst>
      <p:ext uri="{BB962C8B-B14F-4D97-AF65-F5344CB8AC3E}">
        <p14:creationId xmlns:p14="http://schemas.microsoft.com/office/powerpoint/2010/main" val="23262588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t>Frames</a:t>
            </a:r>
            <a:endParaRPr lang="en-US" sz="3000" dirty="0"/>
          </a:p>
        </p:txBody>
      </p:sp>
      <p:sp>
        <p:nvSpPr>
          <p:cNvPr id="3" name="Content Placeholder 2"/>
          <p:cNvSpPr>
            <a:spLocks noGrp="1"/>
          </p:cNvSpPr>
          <p:nvPr>
            <p:ph idx="1"/>
          </p:nvPr>
        </p:nvSpPr>
        <p:spPr>
          <a:xfrm>
            <a:off x="685800" y="2209800"/>
            <a:ext cx="7848600" cy="4419600"/>
          </a:xfrm>
        </p:spPr>
        <p:txBody>
          <a:bodyPr>
            <a:noAutofit/>
          </a:bodyPr>
          <a:lstStyle/>
          <a:p>
            <a:pPr algn="l" rtl="0"/>
            <a:r>
              <a:rPr lang="en-US" dirty="0" smtClean="0">
                <a:solidFill>
                  <a:srgbClr val="002060"/>
                </a:solidFill>
              </a:rPr>
              <a:t>Background knowledge is also necessary </a:t>
            </a:r>
            <a:r>
              <a:rPr lang="en-US" dirty="0">
                <a:solidFill>
                  <a:srgbClr val="002060"/>
                </a:solidFill>
              </a:rPr>
              <a:t>in any communication </a:t>
            </a:r>
            <a:r>
              <a:rPr lang="en-US" dirty="0" smtClean="0">
                <a:solidFill>
                  <a:srgbClr val="002060"/>
                </a:solidFill>
              </a:rPr>
              <a:t>process.</a:t>
            </a:r>
          </a:p>
          <a:p>
            <a:pPr algn="l" rtl="0"/>
            <a:endParaRPr lang="en-US" dirty="0" smtClean="0">
              <a:solidFill>
                <a:srgbClr val="002060"/>
              </a:solidFill>
            </a:endParaRPr>
          </a:p>
          <a:p>
            <a:pPr algn="l" rtl="0"/>
            <a:r>
              <a:rPr lang="en-US" dirty="0" smtClean="0">
                <a:solidFill>
                  <a:srgbClr val="002060"/>
                </a:solidFill>
              </a:rPr>
              <a:t>Background knowledge necessary for communication is </a:t>
            </a:r>
            <a:r>
              <a:rPr lang="en-US" dirty="0">
                <a:solidFill>
                  <a:srgbClr val="002060"/>
                </a:solidFill>
              </a:rPr>
              <a:t>stored in terms of frames. </a:t>
            </a:r>
            <a:endParaRPr lang="en-US" dirty="0" smtClean="0">
              <a:solidFill>
                <a:srgbClr val="002060"/>
              </a:solidFill>
            </a:endParaRPr>
          </a:p>
          <a:p>
            <a:pPr algn="l" rtl="0"/>
            <a:endParaRPr lang="en-US" dirty="0" smtClean="0">
              <a:solidFill>
                <a:srgbClr val="002060"/>
              </a:solidFill>
            </a:endParaRPr>
          </a:p>
          <a:p>
            <a:pPr algn="l" rtl="0"/>
            <a:r>
              <a:rPr lang="en-US" dirty="0" smtClean="0">
                <a:solidFill>
                  <a:srgbClr val="002060"/>
                </a:solidFill>
              </a:rPr>
              <a:t>Frames </a:t>
            </a:r>
            <a:r>
              <a:rPr lang="en-US" dirty="0">
                <a:solidFill>
                  <a:srgbClr val="002060"/>
                </a:solidFill>
              </a:rPr>
              <a:t>represent data structures about stereotypical situations that can be adapted to fit in with present reality, so they are retrieved easily by language users and then adapted as required in each context if necessary. </a:t>
            </a:r>
          </a:p>
          <a:p>
            <a:pPr algn="l" rtl="0"/>
            <a:endParaRPr lang="en-US" dirty="0">
              <a:solidFill>
                <a:srgbClr val="002060"/>
              </a:solidFill>
            </a:endParaRPr>
          </a:p>
          <a:p>
            <a:pPr algn="l" rtl="0"/>
            <a:endParaRPr lang="en-US" dirty="0">
              <a:solidFill>
                <a:srgbClr val="002060"/>
              </a:solidFill>
            </a:endParaRPr>
          </a:p>
          <a:p>
            <a:pPr algn="l" rtl="0"/>
            <a:endParaRPr lang="en-US" dirty="0">
              <a:solidFill>
                <a:srgbClr val="002060"/>
              </a:solidFill>
            </a:endParaRPr>
          </a:p>
          <a:p>
            <a:pPr marL="0" indent="0" algn="l" rtl="0">
              <a:buNone/>
            </a:pPr>
            <a:endParaRPr lang="en-US" dirty="0">
              <a:solidFill>
                <a:srgbClr val="002060"/>
              </a:solidFill>
            </a:endParaRPr>
          </a:p>
        </p:txBody>
      </p:sp>
    </p:spTree>
    <p:extLst>
      <p:ext uri="{BB962C8B-B14F-4D97-AF65-F5344CB8AC3E}">
        <p14:creationId xmlns:p14="http://schemas.microsoft.com/office/powerpoint/2010/main" val="26724263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t>Turn Taking</a:t>
            </a:r>
            <a:endParaRPr lang="en-US" sz="3000" dirty="0"/>
          </a:p>
        </p:txBody>
      </p:sp>
      <p:sp>
        <p:nvSpPr>
          <p:cNvPr id="3" name="Content Placeholder 2"/>
          <p:cNvSpPr>
            <a:spLocks noGrp="1"/>
          </p:cNvSpPr>
          <p:nvPr>
            <p:ph idx="1"/>
          </p:nvPr>
        </p:nvSpPr>
        <p:spPr>
          <a:xfrm>
            <a:off x="685800" y="2209800"/>
            <a:ext cx="7848600" cy="4419600"/>
          </a:xfrm>
        </p:spPr>
        <p:txBody>
          <a:bodyPr>
            <a:noAutofit/>
          </a:bodyPr>
          <a:lstStyle/>
          <a:p>
            <a:pPr algn="l" rtl="0"/>
            <a:endParaRPr lang="en-US" dirty="0" smtClean="0">
              <a:solidFill>
                <a:srgbClr val="002060"/>
              </a:solidFill>
            </a:endParaRPr>
          </a:p>
          <a:p>
            <a:pPr algn="l" rtl="0"/>
            <a:r>
              <a:rPr lang="en-US" dirty="0" smtClean="0">
                <a:solidFill>
                  <a:srgbClr val="002060"/>
                </a:solidFill>
              </a:rPr>
              <a:t>Any </a:t>
            </a:r>
            <a:r>
              <a:rPr lang="en-US" dirty="0">
                <a:solidFill>
                  <a:srgbClr val="002060"/>
                </a:solidFill>
              </a:rPr>
              <a:t>conversation involves different turns or exchanges for all the participants in that conversation. </a:t>
            </a:r>
            <a:endParaRPr lang="en-US" dirty="0" smtClean="0">
              <a:solidFill>
                <a:srgbClr val="002060"/>
              </a:solidFill>
            </a:endParaRPr>
          </a:p>
          <a:p>
            <a:pPr algn="l" rtl="0"/>
            <a:r>
              <a:rPr lang="en-US" dirty="0" smtClean="0">
                <a:solidFill>
                  <a:srgbClr val="002060"/>
                </a:solidFill>
              </a:rPr>
              <a:t>These </a:t>
            </a:r>
            <a:r>
              <a:rPr lang="en-US" dirty="0">
                <a:solidFill>
                  <a:srgbClr val="002060"/>
                </a:solidFill>
              </a:rPr>
              <a:t>exchanges are partially prescribed by convention and they are called adjacency pairs. </a:t>
            </a:r>
            <a:endParaRPr lang="en-US" dirty="0" smtClean="0">
              <a:solidFill>
                <a:srgbClr val="002060"/>
              </a:solidFill>
            </a:endParaRPr>
          </a:p>
          <a:p>
            <a:pPr algn="l" rtl="0"/>
            <a:r>
              <a:rPr lang="en-US" dirty="0" smtClean="0">
                <a:solidFill>
                  <a:srgbClr val="002060"/>
                </a:solidFill>
              </a:rPr>
              <a:t>Therefore</a:t>
            </a:r>
            <a:r>
              <a:rPr lang="en-US" dirty="0">
                <a:solidFill>
                  <a:srgbClr val="002060"/>
                </a:solidFill>
              </a:rPr>
              <a:t>, conversations typically follow a predictable format; exchanges are selected from a number of commonly used types. </a:t>
            </a:r>
            <a:endParaRPr lang="en-US" dirty="0" smtClean="0">
              <a:solidFill>
                <a:srgbClr val="002060"/>
              </a:solidFill>
            </a:endParaRPr>
          </a:p>
          <a:p>
            <a:pPr algn="l" rtl="0"/>
            <a:r>
              <a:rPr lang="en-US" dirty="0" smtClean="0">
                <a:solidFill>
                  <a:srgbClr val="002060"/>
                </a:solidFill>
              </a:rPr>
              <a:t>The </a:t>
            </a:r>
            <a:r>
              <a:rPr lang="en-US" dirty="0">
                <a:solidFill>
                  <a:srgbClr val="002060"/>
                </a:solidFill>
              </a:rPr>
              <a:t>options chosen by a particular speaker on a particular occasion depend on the social situation. </a:t>
            </a:r>
          </a:p>
          <a:p>
            <a:pPr algn="l" rtl="0"/>
            <a:endParaRPr lang="en-US" dirty="0">
              <a:solidFill>
                <a:srgbClr val="002060"/>
              </a:solidFill>
            </a:endParaRPr>
          </a:p>
          <a:p>
            <a:pPr algn="l" rtl="0"/>
            <a:endParaRPr lang="en-US" dirty="0">
              <a:solidFill>
                <a:srgbClr val="002060"/>
              </a:solidFill>
            </a:endParaRPr>
          </a:p>
          <a:p>
            <a:pPr marL="0" indent="0" algn="l" rtl="0">
              <a:buNone/>
            </a:pPr>
            <a:endParaRPr lang="en-US" dirty="0">
              <a:solidFill>
                <a:srgbClr val="002060"/>
              </a:solidFill>
            </a:endParaRPr>
          </a:p>
        </p:txBody>
      </p:sp>
    </p:spTree>
    <p:extLst>
      <p:ext uri="{BB962C8B-B14F-4D97-AF65-F5344CB8AC3E}">
        <p14:creationId xmlns:p14="http://schemas.microsoft.com/office/powerpoint/2010/main" val="560582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a:t>Repairs</a:t>
            </a:r>
            <a:endParaRPr lang="en-US" sz="3000" dirty="0"/>
          </a:p>
        </p:txBody>
      </p:sp>
      <p:sp>
        <p:nvSpPr>
          <p:cNvPr id="3" name="Content Placeholder 2"/>
          <p:cNvSpPr>
            <a:spLocks noGrp="1"/>
          </p:cNvSpPr>
          <p:nvPr>
            <p:ph idx="1"/>
          </p:nvPr>
        </p:nvSpPr>
        <p:spPr>
          <a:xfrm>
            <a:off x="685800" y="2209800"/>
            <a:ext cx="7848600" cy="4419600"/>
          </a:xfrm>
        </p:spPr>
        <p:txBody>
          <a:bodyPr>
            <a:noAutofit/>
          </a:bodyPr>
          <a:lstStyle/>
          <a:p>
            <a:pPr algn="l" rtl="0"/>
            <a:r>
              <a:rPr lang="en-US" dirty="0" smtClean="0">
                <a:solidFill>
                  <a:srgbClr val="002060"/>
                </a:solidFill>
              </a:rPr>
              <a:t>Conversations </a:t>
            </a:r>
            <a:r>
              <a:rPr lang="en-US" dirty="0">
                <a:solidFill>
                  <a:srgbClr val="002060"/>
                </a:solidFill>
              </a:rPr>
              <a:t>do not necessarily run smoothly. </a:t>
            </a:r>
            <a:r>
              <a:rPr lang="en-US" dirty="0" smtClean="0">
                <a:solidFill>
                  <a:srgbClr val="002060"/>
                </a:solidFill>
              </a:rPr>
              <a:t> People </a:t>
            </a:r>
            <a:r>
              <a:rPr lang="en-US" dirty="0">
                <a:solidFill>
                  <a:srgbClr val="002060"/>
                </a:solidFill>
              </a:rPr>
              <a:t>cannot always explain things properly, they sometimes make a mistake, or the person they are talking to makes a mistake. These minor breakdowns, if noticed, have to be ‘repaired’. </a:t>
            </a:r>
          </a:p>
          <a:p>
            <a:pPr algn="l" rtl="0"/>
            <a:r>
              <a:rPr lang="en-US" dirty="0">
                <a:solidFill>
                  <a:srgbClr val="002060"/>
                </a:solidFill>
              </a:rPr>
              <a:t>A repair is, then, an attempt made by one of the participants in a conversation in order to redress a communicative breakdown. </a:t>
            </a:r>
          </a:p>
          <a:p>
            <a:pPr algn="l" rtl="0"/>
            <a:r>
              <a:rPr lang="en-US" dirty="0" smtClean="0">
                <a:solidFill>
                  <a:srgbClr val="002060"/>
                </a:solidFill>
              </a:rPr>
              <a:t>Repairs are of three types:</a:t>
            </a:r>
          </a:p>
          <a:p>
            <a:pPr marL="457200" indent="-457200" algn="l" rtl="0">
              <a:buAutoNum type="arabicPeriod"/>
            </a:pPr>
            <a:r>
              <a:rPr lang="en-US" dirty="0">
                <a:solidFill>
                  <a:srgbClr val="002060"/>
                </a:solidFill>
              </a:rPr>
              <a:t>S</a:t>
            </a:r>
            <a:r>
              <a:rPr lang="en-US" dirty="0" smtClean="0">
                <a:solidFill>
                  <a:srgbClr val="002060"/>
                </a:solidFill>
              </a:rPr>
              <a:t>elf-repair </a:t>
            </a:r>
          </a:p>
          <a:p>
            <a:pPr marL="457200" indent="-457200" algn="l" rtl="0">
              <a:buAutoNum type="arabicPeriod"/>
            </a:pPr>
            <a:r>
              <a:rPr lang="en-US" dirty="0" smtClean="0">
                <a:solidFill>
                  <a:srgbClr val="002060"/>
                </a:solidFill>
              </a:rPr>
              <a:t>Other-repair</a:t>
            </a:r>
          </a:p>
          <a:p>
            <a:pPr marL="457200" indent="-457200" algn="l" rtl="0">
              <a:buAutoNum type="arabicPeriod"/>
            </a:pPr>
            <a:r>
              <a:rPr lang="en-US" dirty="0" smtClean="0">
                <a:solidFill>
                  <a:srgbClr val="002060"/>
                </a:solidFill>
              </a:rPr>
              <a:t>Other-initiated </a:t>
            </a:r>
            <a:r>
              <a:rPr lang="en-US" dirty="0">
                <a:solidFill>
                  <a:srgbClr val="002060"/>
                </a:solidFill>
              </a:rPr>
              <a:t>self-repair</a:t>
            </a:r>
            <a:endParaRPr lang="en-US" dirty="0" smtClean="0">
              <a:solidFill>
                <a:srgbClr val="002060"/>
              </a:solidFill>
            </a:endParaRPr>
          </a:p>
          <a:p>
            <a:pPr marL="457200" indent="-457200" algn="l" rtl="0">
              <a:buAutoNum type="arabicPeriod"/>
            </a:pPr>
            <a:endParaRPr lang="en-US" dirty="0">
              <a:solidFill>
                <a:srgbClr val="002060"/>
              </a:solidFill>
            </a:endParaRPr>
          </a:p>
          <a:p>
            <a:pPr algn="l" rtl="0"/>
            <a:endParaRPr lang="en-US" dirty="0">
              <a:solidFill>
                <a:srgbClr val="002060"/>
              </a:solidFill>
            </a:endParaRPr>
          </a:p>
          <a:p>
            <a:pPr marL="0" indent="0" algn="l" rtl="0">
              <a:buNone/>
            </a:pPr>
            <a:endParaRPr lang="en-US" dirty="0">
              <a:solidFill>
                <a:srgbClr val="002060"/>
              </a:solidFill>
            </a:endParaRPr>
          </a:p>
        </p:txBody>
      </p:sp>
    </p:spTree>
    <p:extLst>
      <p:ext uri="{BB962C8B-B14F-4D97-AF65-F5344CB8AC3E}">
        <p14:creationId xmlns:p14="http://schemas.microsoft.com/office/powerpoint/2010/main" val="88576936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t>Repairs</a:t>
            </a:r>
            <a:endParaRPr lang="en-US" sz="3000" dirty="0"/>
          </a:p>
        </p:txBody>
      </p:sp>
      <p:sp>
        <p:nvSpPr>
          <p:cNvPr id="3" name="Content Placeholder 2"/>
          <p:cNvSpPr>
            <a:spLocks noGrp="1"/>
          </p:cNvSpPr>
          <p:nvPr>
            <p:ph idx="1"/>
          </p:nvPr>
        </p:nvSpPr>
        <p:spPr>
          <a:xfrm>
            <a:off x="685800" y="2209800"/>
            <a:ext cx="7848600" cy="4419600"/>
          </a:xfrm>
        </p:spPr>
        <p:txBody>
          <a:bodyPr>
            <a:noAutofit/>
          </a:bodyPr>
          <a:lstStyle/>
          <a:p>
            <a:pPr algn="l" rtl="0"/>
            <a:r>
              <a:rPr lang="en-US" sz="1900" dirty="0" smtClean="0">
                <a:solidFill>
                  <a:srgbClr val="002060"/>
                </a:solidFill>
              </a:rPr>
              <a:t>Self-repair takes place when </a:t>
            </a:r>
            <a:r>
              <a:rPr lang="en-US" sz="1900" dirty="0">
                <a:solidFill>
                  <a:srgbClr val="002060"/>
                </a:solidFill>
              </a:rPr>
              <a:t>a speaker spontaneously notices a problem and solves it. </a:t>
            </a:r>
            <a:endParaRPr lang="en-US" sz="1900" dirty="0" smtClean="0">
              <a:solidFill>
                <a:srgbClr val="002060"/>
              </a:solidFill>
            </a:endParaRPr>
          </a:p>
          <a:p>
            <a:pPr algn="l" rtl="0"/>
            <a:endParaRPr lang="en-US" sz="1900" dirty="0">
              <a:solidFill>
                <a:srgbClr val="002060"/>
              </a:solidFill>
            </a:endParaRPr>
          </a:p>
          <a:p>
            <a:pPr algn="l" rtl="0"/>
            <a:r>
              <a:rPr lang="en-US" sz="1900" dirty="0">
                <a:solidFill>
                  <a:srgbClr val="002060"/>
                </a:solidFill>
              </a:rPr>
              <a:t>Other-repair, on the other hand, takes place when someone is not quite sure about what has been said, or suspects that the other person has made a mistake. </a:t>
            </a:r>
            <a:endParaRPr lang="en-US" sz="1900" dirty="0" smtClean="0">
              <a:solidFill>
                <a:srgbClr val="002060"/>
              </a:solidFill>
            </a:endParaRPr>
          </a:p>
          <a:p>
            <a:pPr algn="l" rtl="0"/>
            <a:endParaRPr lang="en-US" sz="1900" dirty="0">
              <a:solidFill>
                <a:srgbClr val="002060"/>
              </a:solidFill>
            </a:endParaRPr>
          </a:p>
          <a:p>
            <a:pPr algn="l" rtl="0"/>
            <a:r>
              <a:rPr lang="en-US" sz="1900" dirty="0">
                <a:solidFill>
                  <a:srgbClr val="002060"/>
                </a:solidFill>
              </a:rPr>
              <a:t>O</a:t>
            </a:r>
            <a:r>
              <a:rPr lang="en-US" sz="1900" dirty="0" smtClean="0">
                <a:solidFill>
                  <a:srgbClr val="002060"/>
                </a:solidFill>
              </a:rPr>
              <a:t>ther-initiated </a:t>
            </a:r>
            <a:r>
              <a:rPr lang="en-US" sz="1900" dirty="0">
                <a:solidFill>
                  <a:srgbClr val="002060"/>
                </a:solidFill>
              </a:rPr>
              <a:t>self-repair is very common. </a:t>
            </a:r>
            <a:r>
              <a:rPr lang="en-US" sz="1900" dirty="0" smtClean="0">
                <a:solidFill>
                  <a:srgbClr val="002060"/>
                </a:solidFill>
              </a:rPr>
              <a:t>It takes place when language users do </a:t>
            </a:r>
            <a:r>
              <a:rPr lang="en-US" sz="1900" dirty="0">
                <a:solidFill>
                  <a:srgbClr val="002060"/>
                </a:solidFill>
              </a:rPr>
              <a:t>not </a:t>
            </a:r>
            <a:r>
              <a:rPr lang="en-US" sz="1900" dirty="0" smtClean="0">
                <a:solidFill>
                  <a:srgbClr val="002060"/>
                </a:solidFill>
              </a:rPr>
              <a:t>confront </a:t>
            </a:r>
            <a:r>
              <a:rPr lang="en-US" sz="1900" dirty="0">
                <a:solidFill>
                  <a:srgbClr val="002060"/>
                </a:solidFill>
              </a:rPr>
              <a:t>one another </a:t>
            </a:r>
            <a:r>
              <a:rPr lang="en-US" sz="1900" dirty="0" smtClean="0">
                <a:solidFill>
                  <a:srgbClr val="002060"/>
                </a:solidFill>
              </a:rPr>
              <a:t>directly. In this case,  the listener </a:t>
            </a:r>
            <a:r>
              <a:rPr lang="en-US" sz="1900" dirty="0">
                <a:solidFill>
                  <a:srgbClr val="002060"/>
                </a:solidFill>
              </a:rPr>
              <a:t>mildly queries the speaker, who then repairs the original utterance. </a:t>
            </a:r>
          </a:p>
          <a:p>
            <a:pPr algn="l" rtl="0"/>
            <a:endParaRPr lang="en-US" sz="1900" dirty="0">
              <a:solidFill>
                <a:srgbClr val="002060"/>
              </a:solidFill>
            </a:endParaRPr>
          </a:p>
          <a:p>
            <a:pPr algn="l" rtl="0"/>
            <a:endParaRPr lang="en-US" sz="1900" dirty="0">
              <a:solidFill>
                <a:srgbClr val="002060"/>
              </a:solidFill>
            </a:endParaRPr>
          </a:p>
          <a:p>
            <a:pPr algn="l" rtl="0"/>
            <a:endParaRPr lang="en-US" sz="1900" dirty="0">
              <a:solidFill>
                <a:srgbClr val="002060"/>
              </a:solidFill>
            </a:endParaRPr>
          </a:p>
          <a:p>
            <a:pPr algn="l" rtl="0"/>
            <a:endParaRPr lang="en-US" sz="1900" dirty="0">
              <a:solidFill>
                <a:srgbClr val="002060"/>
              </a:solidFill>
            </a:endParaRPr>
          </a:p>
          <a:p>
            <a:pPr marL="0" indent="0" algn="l" rtl="0">
              <a:buNone/>
            </a:pPr>
            <a:endParaRPr lang="en-US" sz="1900" dirty="0">
              <a:solidFill>
                <a:srgbClr val="002060"/>
              </a:solidFill>
            </a:endParaRPr>
          </a:p>
        </p:txBody>
      </p:sp>
    </p:spTree>
    <p:extLst>
      <p:ext uri="{BB962C8B-B14F-4D97-AF65-F5344CB8AC3E}">
        <p14:creationId xmlns:p14="http://schemas.microsoft.com/office/powerpoint/2010/main" val="5502289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t>Politeness</a:t>
            </a:r>
            <a:endParaRPr lang="en-US" sz="3000" dirty="0"/>
          </a:p>
        </p:txBody>
      </p:sp>
      <p:sp>
        <p:nvSpPr>
          <p:cNvPr id="3" name="Content Placeholder 2"/>
          <p:cNvSpPr>
            <a:spLocks noGrp="1"/>
          </p:cNvSpPr>
          <p:nvPr>
            <p:ph idx="1"/>
          </p:nvPr>
        </p:nvSpPr>
        <p:spPr>
          <a:xfrm>
            <a:off x="685800" y="2209800"/>
            <a:ext cx="7848600" cy="4419600"/>
          </a:xfrm>
        </p:spPr>
        <p:txBody>
          <a:bodyPr>
            <a:noAutofit/>
          </a:bodyPr>
          <a:lstStyle/>
          <a:p>
            <a:pPr algn="l" rtl="0"/>
            <a:endParaRPr lang="en-US" sz="2200" dirty="0">
              <a:solidFill>
                <a:srgbClr val="002060"/>
              </a:solidFill>
            </a:endParaRPr>
          </a:p>
          <a:p>
            <a:pPr algn="l" rtl="0"/>
            <a:r>
              <a:rPr lang="en-US" sz="2200" dirty="0">
                <a:solidFill>
                  <a:srgbClr val="002060"/>
                </a:solidFill>
              </a:rPr>
              <a:t>Whenever they use language, humans tend to follow two principles to make sure that their contribution in communication is polite or socially appropriate. </a:t>
            </a:r>
          </a:p>
          <a:p>
            <a:pPr algn="l" rtl="0"/>
            <a:r>
              <a:rPr lang="en-US" sz="2200" dirty="0" smtClean="0">
                <a:solidFill>
                  <a:srgbClr val="002060"/>
                </a:solidFill>
              </a:rPr>
              <a:t>Politeness in communication is regulated by two principles: ‘</a:t>
            </a:r>
            <a:r>
              <a:rPr lang="en-US" sz="2200" dirty="0">
                <a:solidFill>
                  <a:srgbClr val="002060"/>
                </a:solidFill>
              </a:rPr>
              <a:t>No criticism’ and ‘No imposition or interference</a:t>
            </a:r>
            <a:r>
              <a:rPr lang="en-US" sz="2200" dirty="0" smtClean="0">
                <a:solidFill>
                  <a:srgbClr val="002060"/>
                </a:solidFill>
              </a:rPr>
              <a:t>’.</a:t>
            </a:r>
          </a:p>
          <a:p>
            <a:pPr algn="l" rtl="0"/>
            <a:r>
              <a:rPr lang="en-US" sz="2200" dirty="0" smtClean="0">
                <a:solidFill>
                  <a:srgbClr val="002060"/>
                </a:solidFill>
              </a:rPr>
              <a:t>These politeness principles </a:t>
            </a:r>
            <a:r>
              <a:rPr lang="en-US" sz="2200" dirty="0">
                <a:solidFill>
                  <a:srgbClr val="002060"/>
                </a:solidFill>
              </a:rPr>
              <a:t>have an effect on language use, because any criticism or imposition can be a social risk. </a:t>
            </a:r>
          </a:p>
          <a:p>
            <a:pPr algn="l" rtl="0"/>
            <a:endParaRPr lang="en-US" sz="2200" dirty="0">
              <a:solidFill>
                <a:srgbClr val="002060"/>
              </a:solidFill>
            </a:endParaRPr>
          </a:p>
          <a:p>
            <a:pPr algn="l" rtl="0"/>
            <a:endParaRPr lang="en-US" sz="2200" dirty="0">
              <a:solidFill>
                <a:srgbClr val="002060"/>
              </a:solidFill>
            </a:endParaRPr>
          </a:p>
          <a:p>
            <a:pPr algn="l" rtl="0"/>
            <a:endParaRPr lang="en-US" sz="2200" dirty="0">
              <a:solidFill>
                <a:srgbClr val="002060"/>
              </a:solidFill>
            </a:endParaRPr>
          </a:p>
          <a:p>
            <a:pPr marL="0" indent="0" algn="l" rtl="0">
              <a:buNone/>
            </a:pPr>
            <a:endParaRPr lang="en-US" sz="2200" dirty="0">
              <a:solidFill>
                <a:srgbClr val="002060"/>
              </a:solidFill>
            </a:endParaRPr>
          </a:p>
        </p:txBody>
      </p:sp>
    </p:spTree>
    <p:extLst>
      <p:ext uri="{BB962C8B-B14F-4D97-AF65-F5344CB8AC3E}">
        <p14:creationId xmlns:p14="http://schemas.microsoft.com/office/powerpoint/2010/main" val="1567229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t>Politeness</a:t>
            </a:r>
            <a:endParaRPr lang="en-US" sz="3000" dirty="0"/>
          </a:p>
        </p:txBody>
      </p:sp>
      <p:sp>
        <p:nvSpPr>
          <p:cNvPr id="3" name="Content Placeholder 2"/>
          <p:cNvSpPr>
            <a:spLocks noGrp="1"/>
          </p:cNvSpPr>
          <p:nvPr>
            <p:ph idx="1"/>
          </p:nvPr>
        </p:nvSpPr>
        <p:spPr>
          <a:xfrm>
            <a:off x="685800" y="2209800"/>
            <a:ext cx="7848600" cy="4419600"/>
          </a:xfrm>
        </p:spPr>
        <p:txBody>
          <a:bodyPr>
            <a:noAutofit/>
          </a:bodyPr>
          <a:lstStyle/>
          <a:p>
            <a:pPr algn="l" rtl="0"/>
            <a:endParaRPr lang="en-US" sz="2200" dirty="0">
              <a:solidFill>
                <a:srgbClr val="002060"/>
              </a:solidFill>
            </a:endParaRPr>
          </a:p>
          <a:p>
            <a:pPr algn="l" rtl="0"/>
            <a:r>
              <a:rPr lang="en-US" sz="2200" dirty="0" smtClean="0">
                <a:solidFill>
                  <a:srgbClr val="002060"/>
                </a:solidFill>
              </a:rPr>
              <a:t>Therefore </a:t>
            </a:r>
            <a:r>
              <a:rPr lang="en-US" sz="2200" dirty="0">
                <a:solidFill>
                  <a:srgbClr val="002060"/>
                </a:solidFill>
              </a:rPr>
              <a:t>speakers have to balance up the advantages and disadvantages of straight talking. </a:t>
            </a:r>
            <a:endParaRPr lang="en-US" sz="2200" dirty="0" smtClean="0">
              <a:solidFill>
                <a:srgbClr val="002060"/>
              </a:solidFill>
            </a:endParaRPr>
          </a:p>
          <a:p>
            <a:pPr algn="l" rtl="0"/>
            <a:r>
              <a:rPr lang="en-US" sz="2200" dirty="0" smtClean="0">
                <a:solidFill>
                  <a:srgbClr val="002060"/>
                </a:solidFill>
              </a:rPr>
              <a:t>They </a:t>
            </a:r>
            <a:r>
              <a:rPr lang="en-US" sz="2200" dirty="0">
                <a:solidFill>
                  <a:srgbClr val="002060"/>
                </a:solidFill>
              </a:rPr>
              <a:t>have to gauge the social distance between themselves and those they are talking to, the power relationship, the cultural norms, and then make a decision. </a:t>
            </a:r>
          </a:p>
          <a:p>
            <a:pPr algn="l" rtl="0"/>
            <a:r>
              <a:rPr lang="en-US" sz="2200" dirty="0" smtClean="0">
                <a:solidFill>
                  <a:srgbClr val="002060"/>
                </a:solidFill>
              </a:rPr>
              <a:t>It </a:t>
            </a:r>
            <a:r>
              <a:rPr lang="en-US" sz="2200" dirty="0">
                <a:solidFill>
                  <a:srgbClr val="002060"/>
                </a:solidFill>
              </a:rPr>
              <a:t>is important to keep in mind that different cultures have their own communicative strategies of minimizing any offence if someone feels obliged to criticize or impose on another. </a:t>
            </a:r>
          </a:p>
          <a:p>
            <a:pPr algn="l" rtl="0"/>
            <a:endParaRPr lang="en-US" sz="2200" dirty="0">
              <a:solidFill>
                <a:srgbClr val="002060"/>
              </a:solidFill>
            </a:endParaRPr>
          </a:p>
          <a:p>
            <a:pPr algn="l" rtl="0"/>
            <a:endParaRPr lang="en-US" sz="2200" dirty="0">
              <a:solidFill>
                <a:srgbClr val="002060"/>
              </a:solidFill>
            </a:endParaRPr>
          </a:p>
          <a:p>
            <a:pPr algn="l" rtl="0"/>
            <a:endParaRPr lang="en-US" sz="2200" dirty="0">
              <a:solidFill>
                <a:srgbClr val="002060"/>
              </a:solidFill>
            </a:endParaRPr>
          </a:p>
          <a:p>
            <a:pPr algn="l" rtl="0"/>
            <a:endParaRPr lang="en-US" sz="2200" dirty="0">
              <a:solidFill>
                <a:srgbClr val="002060"/>
              </a:solidFill>
            </a:endParaRPr>
          </a:p>
          <a:p>
            <a:pPr marL="0" indent="0" algn="l" rtl="0">
              <a:buNone/>
            </a:pPr>
            <a:endParaRPr lang="en-US" sz="2200" dirty="0">
              <a:solidFill>
                <a:srgbClr val="002060"/>
              </a:solidFill>
            </a:endParaRPr>
          </a:p>
        </p:txBody>
      </p:sp>
    </p:spTree>
    <p:extLst>
      <p:ext uri="{BB962C8B-B14F-4D97-AF65-F5344CB8AC3E}">
        <p14:creationId xmlns:p14="http://schemas.microsoft.com/office/powerpoint/2010/main" val="223244162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533400"/>
            <a:ext cx="7765321" cy="1326321"/>
          </a:xfrm>
        </p:spPr>
        <p:style>
          <a:lnRef idx="1">
            <a:schemeClr val="dk1"/>
          </a:lnRef>
          <a:fillRef idx="2">
            <a:schemeClr val="dk1"/>
          </a:fillRef>
          <a:effectRef idx="1">
            <a:schemeClr val="dk1"/>
          </a:effectRef>
          <a:fontRef idx="minor">
            <a:schemeClr val="dk1"/>
          </a:fontRef>
        </p:style>
        <p:txBody>
          <a:bodyPr/>
          <a:lstStyle/>
          <a:p>
            <a:r>
              <a:rPr lang="en-US" dirty="0" smtClean="0"/>
              <a:t>Overview</a:t>
            </a:r>
            <a:endParaRPr lang="en-US" dirty="0"/>
          </a:p>
        </p:txBody>
      </p:sp>
      <p:sp>
        <p:nvSpPr>
          <p:cNvPr id="5" name="Rectangle 4"/>
          <p:cNvSpPr/>
          <p:nvPr/>
        </p:nvSpPr>
        <p:spPr>
          <a:xfrm>
            <a:off x="914400" y="2445253"/>
            <a:ext cx="7391400" cy="4154984"/>
          </a:xfrm>
          <a:prstGeom prst="rect">
            <a:avLst/>
          </a:prstGeom>
        </p:spPr>
        <p:txBody>
          <a:bodyPr wrap="square">
            <a:spAutoFit/>
          </a:bodyPr>
          <a:lstStyle/>
          <a:p>
            <a:endParaRPr lang="en-US" sz="2200" b="1" dirty="0" smtClean="0">
              <a:solidFill>
                <a:srgbClr val="002060"/>
              </a:solidFill>
            </a:endParaRPr>
          </a:p>
          <a:p>
            <a:pPr marL="457200" indent="-457200">
              <a:buFont typeface="+mj-lt"/>
              <a:buAutoNum type="arabicPeriod"/>
            </a:pPr>
            <a:r>
              <a:rPr lang="en-US" sz="2200" b="1" dirty="0" smtClean="0">
                <a:solidFill>
                  <a:srgbClr val="002060"/>
                </a:solidFill>
              </a:rPr>
              <a:t>Using Language </a:t>
            </a:r>
          </a:p>
          <a:p>
            <a:pPr marL="457200" indent="-457200">
              <a:buFont typeface="+mj-lt"/>
              <a:buAutoNum type="arabicPeriod"/>
            </a:pPr>
            <a:endParaRPr lang="en-US" sz="2200" b="1" dirty="0" smtClean="0">
              <a:solidFill>
                <a:srgbClr val="002060"/>
              </a:solidFill>
            </a:endParaRPr>
          </a:p>
          <a:p>
            <a:pPr marL="457200" indent="-457200">
              <a:buFont typeface="+mj-lt"/>
              <a:buAutoNum type="arabicPeriod"/>
            </a:pPr>
            <a:r>
              <a:rPr lang="en-US" sz="2200" b="1" dirty="0" smtClean="0">
                <a:solidFill>
                  <a:srgbClr val="002060"/>
                </a:solidFill>
              </a:rPr>
              <a:t>Pragmatics</a:t>
            </a:r>
            <a:endParaRPr lang="en-US" sz="2200" b="1" dirty="0">
              <a:solidFill>
                <a:srgbClr val="002060"/>
              </a:solidFill>
            </a:endParaRPr>
          </a:p>
          <a:p>
            <a:pPr marL="514350" indent="-514350">
              <a:buAutoNum type="romanLcPeriod"/>
            </a:pPr>
            <a:r>
              <a:rPr lang="en-US" sz="2200" b="1" dirty="0" smtClean="0">
                <a:solidFill>
                  <a:srgbClr val="002060"/>
                </a:solidFill>
              </a:rPr>
              <a:t>Cooperative Principle </a:t>
            </a:r>
          </a:p>
          <a:p>
            <a:pPr marL="514350" indent="-514350">
              <a:buAutoNum type="romanLcPeriod"/>
            </a:pPr>
            <a:r>
              <a:rPr lang="en-US" sz="2200" b="1" dirty="0" smtClean="0">
                <a:solidFill>
                  <a:srgbClr val="002060"/>
                </a:solidFill>
              </a:rPr>
              <a:t>Speech Act Theory </a:t>
            </a:r>
          </a:p>
          <a:p>
            <a:pPr marL="514350" indent="-514350">
              <a:buAutoNum type="romanLcPeriod"/>
            </a:pPr>
            <a:r>
              <a:rPr lang="en-US" sz="2200" b="1" dirty="0" smtClean="0">
                <a:solidFill>
                  <a:srgbClr val="002060"/>
                </a:solidFill>
              </a:rPr>
              <a:t>Frames</a:t>
            </a:r>
          </a:p>
          <a:p>
            <a:endParaRPr lang="en-US" sz="2200" b="1" dirty="0">
              <a:solidFill>
                <a:srgbClr val="002060"/>
              </a:solidFill>
            </a:endParaRPr>
          </a:p>
          <a:p>
            <a:r>
              <a:rPr lang="en-US" sz="2200" b="1" dirty="0" smtClean="0">
                <a:solidFill>
                  <a:srgbClr val="002060"/>
                </a:solidFill>
              </a:rPr>
              <a:t>3.    Discourse Analysis </a:t>
            </a:r>
          </a:p>
          <a:p>
            <a:pPr marL="514350" indent="-514350">
              <a:buAutoNum type="romanLcPeriod"/>
            </a:pPr>
            <a:r>
              <a:rPr lang="en-US" sz="2200" b="1" dirty="0" smtClean="0">
                <a:solidFill>
                  <a:srgbClr val="002060"/>
                </a:solidFill>
              </a:rPr>
              <a:t>Turn taking</a:t>
            </a:r>
          </a:p>
          <a:p>
            <a:pPr marL="514350" indent="-514350">
              <a:buAutoNum type="romanLcPeriod"/>
            </a:pPr>
            <a:r>
              <a:rPr lang="en-US" sz="2200" b="1" dirty="0" smtClean="0">
                <a:solidFill>
                  <a:srgbClr val="002060"/>
                </a:solidFill>
              </a:rPr>
              <a:t>Repairs</a:t>
            </a:r>
          </a:p>
          <a:p>
            <a:pPr marL="514350" indent="-514350">
              <a:buAutoNum type="romanLcPeriod"/>
            </a:pPr>
            <a:r>
              <a:rPr lang="en-US" sz="2200" b="1" dirty="0" smtClean="0">
                <a:solidFill>
                  <a:srgbClr val="002060"/>
                </a:solidFill>
              </a:rPr>
              <a:t>Politeness</a:t>
            </a:r>
          </a:p>
        </p:txBody>
      </p:sp>
    </p:spTree>
    <p:extLst>
      <p:ext uri="{BB962C8B-B14F-4D97-AF65-F5344CB8AC3E}">
        <p14:creationId xmlns:p14="http://schemas.microsoft.com/office/powerpoint/2010/main" val="371201402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t>Using Language</a:t>
            </a:r>
            <a:endParaRPr lang="en-US" sz="3000" dirty="0"/>
          </a:p>
        </p:txBody>
      </p:sp>
      <p:sp>
        <p:nvSpPr>
          <p:cNvPr id="3" name="Content Placeholder 2"/>
          <p:cNvSpPr>
            <a:spLocks noGrp="1"/>
          </p:cNvSpPr>
          <p:nvPr>
            <p:ph idx="1"/>
          </p:nvPr>
        </p:nvSpPr>
        <p:spPr>
          <a:xfrm>
            <a:off x="685800" y="2209800"/>
            <a:ext cx="7848600" cy="4419600"/>
          </a:xfrm>
        </p:spPr>
        <p:txBody>
          <a:bodyPr>
            <a:noAutofit/>
          </a:bodyPr>
          <a:lstStyle/>
          <a:p>
            <a:pPr algn="l" rtl="0"/>
            <a:endParaRPr lang="en-US" sz="2200" dirty="0" smtClean="0">
              <a:solidFill>
                <a:srgbClr val="002060"/>
              </a:solidFill>
            </a:endParaRPr>
          </a:p>
          <a:p>
            <a:pPr algn="l" rtl="0"/>
            <a:r>
              <a:rPr lang="en-US" sz="2200" dirty="0" smtClean="0">
                <a:solidFill>
                  <a:srgbClr val="002060"/>
                </a:solidFill>
              </a:rPr>
              <a:t>Using a language requires knowledge that extends beyond </a:t>
            </a:r>
            <a:r>
              <a:rPr lang="en-US" sz="2200" dirty="0">
                <a:solidFill>
                  <a:srgbClr val="002060"/>
                </a:solidFill>
              </a:rPr>
              <a:t>the knowledge </a:t>
            </a:r>
            <a:r>
              <a:rPr lang="en-US" sz="2200" dirty="0" smtClean="0">
                <a:solidFill>
                  <a:srgbClr val="002060"/>
                </a:solidFill>
              </a:rPr>
              <a:t>of grammar and vocabularies of that </a:t>
            </a:r>
            <a:r>
              <a:rPr lang="en-US" sz="2200" dirty="0">
                <a:solidFill>
                  <a:srgbClr val="002060"/>
                </a:solidFill>
              </a:rPr>
              <a:t>language</a:t>
            </a:r>
            <a:r>
              <a:rPr lang="en-US" sz="2200" dirty="0" smtClean="0">
                <a:solidFill>
                  <a:srgbClr val="002060"/>
                </a:solidFill>
              </a:rPr>
              <a:t>.</a:t>
            </a:r>
          </a:p>
          <a:p>
            <a:pPr algn="l" rtl="0"/>
            <a:r>
              <a:rPr lang="en-US" sz="2200" dirty="0" smtClean="0">
                <a:solidFill>
                  <a:srgbClr val="002060"/>
                </a:solidFill>
              </a:rPr>
              <a:t>The subfield of linguistics that deals with language use is known as pragmatics. </a:t>
            </a:r>
            <a:endParaRPr lang="en-US" sz="2400" dirty="0"/>
          </a:p>
          <a:p>
            <a:pPr algn="l" rtl="0"/>
            <a:r>
              <a:rPr lang="en-US" sz="2200" dirty="0">
                <a:solidFill>
                  <a:srgbClr val="002060"/>
                </a:solidFill>
              </a:rPr>
              <a:t>Pragmatics overlaps with discourse analysis, which deals with the various devices used by speakers and writers when they knit </a:t>
            </a:r>
            <a:r>
              <a:rPr lang="en-US" sz="2200" dirty="0" smtClean="0">
                <a:solidFill>
                  <a:srgbClr val="002060"/>
                </a:solidFill>
              </a:rPr>
              <a:t>several sentences </a:t>
            </a:r>
            <a:r>
              <a:rPr lang="en-US" sz="2200" dirty="0">
                <a:solidFill>
                  <a:srgbClr val="002060"/>
                </a:solidFill>
              </a:rPr>
              <a:t>together into a coherent and cohesive whole. </a:t>
            </a:r>
          </a:p>
          <a:p>
            <a:pPr algn="l" rtl="0"/>
            <a:endParaRPr lang="en-US" sz="2200" dirty="0">
              <a:solidFill>
                <a:srgbClr val="002060"/>
              </a:solidFill>
            </a:endParaRPr>
          </a:p>
          <a:p>
            <a:pPr algn="l" rtl="0"/>
            <a:endParaRPr lang="en-US" sz="2200" dirty="0" smtClean="0">
              <a:solidFill>
                <a:srgbClr val="002060"/>
              </a:solidFill>
            </a:endParaRPr>
          </a:p>
        </p:txBody>
      </p:sp>
    </p:spTree>
    <p:extLst>
      <p:ext uri="{BB962C8B-B14F-4D97-AF65-F5344CB8AC3E}">
        <p14:creationId xmlns:p14="http://schemas.microsoft.com/office/powerpoint/2010/main" val="38434331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t>Pragmatics</a:t>
            </a:r>
            <a:endParaRPr lang="en-US" sz="3000" dirty="0"/>
          </a:p>
        </p:txBody>
      </p:sp>
      <p:sp>
        <p:nvSpPr>
          <p:cNvPr id="3" name="Content Placeholder 2"/>
          <p:cNvSpPr>
            <a:spLocks noGrp="1"/>
          </p:cNvSpPr>
          <p:nvPr>
            <p:ph idx="1"/>
          </p:nvPr>
        </p:nvSpPr>
        <p:spPr>
          <a:xfrm>
            <a:off x="685800" y="2209800"/>
            <a:ext cx="7848600" cy="4419600"/>
          </a:xfrm>
        </p:spPr>
        <p:txBody>
          <a:bodyPr>
            <a:noAutofit/>
          </a:bodyPr>
          <a:lstStyle/>
          <a:p>
            <a:pPr algn="l" rtl="0"/>
            <a:endParaRPr lang="en-US" sz="2200" dirty="0" smtClean="0">
              <a:solidFill>
                <a:srgbClr val="002060"/>
              </a:solidFill>
            </a:endParaRPr>
          </a:p>
          <a:p>
            <a:pPr algn="l" rtl="0"/>
            <a:r>
              <a:rPr lang="en-US" sz="2200" dirty="0" smtClean="0">
                <a:solidFill>
                  <a:srgbClr val="002060"/>
                </a:solidFill>
              </a:rPr>
              <a:t>Pragmatics explores </a:t>
            </a:r>
            <a:r>
              <a:rPr lang="en-US" sz="2200" dirty="0">
                <a:solidFill>
                  <a:srgbClr val="002060"/>
                </a:solidFill>
              </a:rPr>
              <a:t>the aspects of meaning not captured by semantic theory. It deals with how speakers use language in ways which cannot be predicted from linguistic knowledge alone. </a:t>
            </a:r>
          </a:p>
          <a:p>
            <a:pPr algn="l" rtl="0"/>
            <a:r>
              <a:rPr lang="en-US" sz="2200" dirty="0" smtClean="0">
                <a:solidFill>
                  <a:srgbClr val="002060"/>
                </a:solidFill>
              </a:rPr>
              <a:t>In a narrow sense, pragmatics deals with how listeners arrive at the intended meaning of speakers. </a:t>
            </a:r>
          </a:p>
          <a:p>
            <a:pPr algn="l" rtl="0"/>
            <a:r>
              <a:rPr lang="en-US" sz="2200" dirty="0" smtClean="0">
                <a:solidFill>
                  <a:srgbClr val="002060"/>
                </a:solidFill>
              </a:rPr>
              <a:t>In its broadest sense, pragmatics deals with the general principles followed by human beings when they communicate with one another. </a:t>
            </a:r>
          </a:p>
          <a:p>
            <a:pPr algn="l" rtl="0"/>
            <a:endParaRPr lang="en-US" sz="2200" dirty="0" smtClean="0">
              <a:solidFill>
                <a:srgbClr val="002060"/>
              </a:solidFill>
            </a:endParaRPr>
          </a:p>
        </p:txBody>
      </p:sp>
    </p:spTree>
    <p:extLst>
      <p:ext uri="{BB962C8B-B14F-4D97-AF65-F5344CB8AC3E}">
        <p14:creationId xmlns:p14="http://schemas.microsoft.com/office/powerpoint/2010/main" val="8209260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t>Cooperative Principle</a:t>
            </a:r>
            <a:endParaRPr lang="en-US" sz="3000" dirty="0"/>
          </a:p>
        </p:txBody>
      </p:sp>
      <p:sp>
        <p:nvSpPr>
          <p:cNvPr id="3" name="Content Placeholder 2"/>
          <p:cNvSpPr>
            <a:spLocks noGrp="1"/>
          </p:cNvSpPr>
          <p:nvPr>
            <p:ph idx="1"/>
          </p:nvPr>
        </p:nvSpPr>
        <p:spPr>
          <a:xfrm>
            <a:off x="685800" y="2209800"/>
            <a:ext cx="7848600" cy="4419600"/>
          </a:xfrm>
        </p:spPr>
        <p:txBody>
          <a:bodyPr>
            <a:noAutofit/>
          </a:bodyPr>
          <a:lstStyle/>
          <a:p>
            <a:pPr algn="l" rtl="0"/>
            <a:endParaRPr lang="en-US" sz="2300" dirty="0" smtClean="0">
              <a:solidFill>
                <a:srgbClr val="002060"/>
              </a:solidFill>
            </a:endParaRPr>
          </a:p>
          <a:p>
            <a:pPr algn="l" rtl="0"/>
            <a:r>
              <a:rPr lang="en-US" sz="2300" dirty="0" smtClean="0">
                <a:solidFill>
                  <a:srgbClr val="002060"/>
                </a:solidFill>
              </a:rPr>
              <a:t>The </a:t>
            </a:r>
            <a:r>
              <a:rPr lang="en-US" sz="2300" dirty="0">
                <a:solidFill>
                  <a:srgbClr val="002060"/>
                </a:solidFill>
              </a:rPr>
              <a:t>Cooperative Principle is </a:t>
            </a:r>
            <a:r>
              <a:rPr lang="en-US" sz="2300" dirty="0" smtClean="0">
                <a:solidFill>
                  <a:srgbClr val="002060"/>
                </a:solidFill>
              </a:rPr>
              <a:t>a principle first </a:t>
            </a:r>
            <a:r>
              <a:rPr lang="en-US" sz="2300" dirty="0">
                <a:solidFill>
                  <a:srgbClr val="002060"/>
                </a:solidFill>
              </a:rPr>
              <a:t>proposed by the American philosopher Paul Grice to explain efficient human communication. </a:t>
            </a:r>
            <a:endParaRPr lang="en-US" sz="2300" dirty="0" smtClean="0">
              <a:solidFill>
                <a:srgbClr val="002060"/>
              </a:solidFill>
            </a:endParaRPr>
          </a:p>
          <a:p>
            <a:pPr algn="l" rtl="0"/>
            <a:r>
              <a:rPr lang="en-US" sz="2300" dirty="0" smtClean="0">
                <a:solidFill>
                  <a:srgbClr val="002060"/>
                </a:solidFill>
              </a:rPr>
              <a:t>The </a:t>
            </a:r>
            <a:r>
              <a:rPr lang="en-US" sz="2300" dirty="0">
                <a:solidFill>
                  <a:srgbClr val="002060"/>
                </a:solidFill>
              </a:rPr>
              <a:t>cooperative principle involves four maxims </a:t>
            </a:r>
            <a:r>
              <a:rPr lang="en-US" sz="2300" dirty="0" smtClean="0">
                <a:solidFill>
                  <a:srgbClr val="002060"/>
                </a:solidFill>
              </a:rPr>
              <a:t>underpinning humans’ natural </a:t>
            </a:r>
            <a:r>
              <a:rPr lang="en-US" sz="2300" dirty="0">
                <a:solidFill>
                  <a:srgbClr val="002060"/>
                </a:solidFill>
              </a:rPr>
              <a:t>tendency </a:t>
            </a:r>
            <a:r>
              <a:rPr lang="en-US" sz="2300" dirty="0" smtClean="0">
                <a:solidFill>
                  <a:srgbClr val="002060"/>
                </a:solidFill>
              </a:rPr>
              <a:t>to </a:t>
            </a:r>
            <a:r>
              <a:rPr lang="en-US" sz="2300" dirty="0">
                <a:solidFill>
                  <a:srgbClr val="002060"/>
                </a:solidFill>
              </a:rPr>
              <a:t>help one another </a:t>
            </a:r>
            <a:r>
              <a:rPr lang="en-US" sz="2300" dirty="0" smtClean="0">
                <a:solidFill>
                  <a:srgbClr val="002060"/>
                </a:solidFill>
              </a:rPr>
              <a:t>to maintain efficient communication</a:t>
            </a:r>
            <a:r>
              <a:rPr lang="en-US" sz="2300" dirty="0">
                <a:solidFill>
                  <a:srgbClr val="002060"/>
                </a:solidFill>
              </a:rPr>
              <a:t>. </a:t>
            </a:r>
            <a:endParaRPr lang="en-US" sz="2300" dirty="0" smtClean="0">
              <a:solidFill>
                <a:srgbClr val="002060"/>
              </a:solidFill>
            </a:endParaRPr>
          </a:p>
          <a:p>
            <a:pPr algn="l" rtl="0"/>
            <a:r>
              <a:rPr lang="en-US" sz="2300" dirty="0" smtClean="0">
                <a:solidFill>
                  <a:srgbClr val="002060"/>
                </a:solidFill>
              </a:rPr>
              <a:t>Grice’s </a:t>
            </a:r>
            <a:r>
              <a:rPr lang="en-US" sz="2300" dirty="0">
                <a:solidFill>
                  <a:srgbClr val="002060"/>
                </a:solidFill>
              </a:rPr>
              <a:t>maxims can be collectively summarized as a general principle: ‘Be cooperative’. </a:t>
            </a:r>
          </a:p>
        </p:txBody>
      </p:sp>
    </p:spTree>
    <p:extLst>
      <p:ext uri="{BB962C8B-B14F-4D97-AF65-F5344CB8AC3E}">
        <p14:creationId xmlns:p14="http://schemas.microsoft.com/office/powerpoint/2010/main" val="514568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t>Cooperative Principle</a:t>
            </a:r>
            <a:endParaRPr lang="en-US" sz="3000" dirty="0"/>
          </a:p>
        </p:txBody>
      </p:sp>
      <p:sp>
        <p:nvSpPr>
          <p:cNvPr id="3" name="Content Placeholder 2"/>
          <p:cNvSpPr>
            <a:spLocks noGrp="1"/>
          </p:cNvSpPr>
          <p:nvPr>
            <p:ph idx="1"/>
          </p:nvPr>
        </p:nvSpPr>
        <p:spPr>
          <a:xfrm>
            <a:off x="685800" y="2209800"/>
            <a:ext cx="7848600" cy="4419600"/>
          </a:xfrm>
        </p:spPr>
        <p:txBody>
          <a:bodyPr>
            <a:noAutofit/>
          </a:bodyPr>
          <a:lstStyle/>
          <a:p>
            <a:pPr algn="l" rtl="0"/>
            <a:r>
              <a:rPr lang="en-US" sz="2300" dirty="0" smtClean="0">
                <a:solidFill>
                  <a:srgbClr val="002060"/>
                </a:solidFill>
              </a:rPr>
              <a:t>Grice’s </a:t>
            </a:r>
            <a:r>
              <a:rPr lang="en-US" sz="2300" dirty="0">
                <a:solidFill>
                  <a:srgbClr val="002060"/>
                </a:solidFill>
              </a:rPr>
              <a:t>Maxims are: </a:t>
            </a:r>
          </a:p>
          <a:p>
            <a:pPr marL="457200" indent="-457200" algn="l" rtl="0">
              <a:buAutoNum type="arabicPeriod"/>
            </a:pPr>
            <a:r>
              <a:rPr lang="en-US" sz="2300" dirty="0" smtClean="0">
                <a:solidFill>
                  <a:srgbClr val="002060"/>
                </a:solidFill>
              </a:rPr>
              <a:t>Maxim </a:t>
            </a:r>
            <a:r>
              <a:rPr lang="en-US" sz="2300" dirty="0">
                <a:solidFill>
                  <a:srgbClr val="002060"/>
                </a:solidFill>
              </a:rPr>
              <a:t>of quantity: it </a:t>
            </a:r>
            <a:r>
              <a:rPr lang="en-US" sz="2300" dirty="0" smtClean="0">
                <a:solidFill>
                  <a:srgbClr val="002060"/>
                </a:solidFill>
              </a:rPr>
              <a:t>states that speakers should </a:t>
            </a:r>
            <a:r>
              <a:rPr lang="en-US" sz="2300" dirty="0">
                <a:solidFill>
                  <a:srgbClr val="002060"/>
                </a:solidFill>
              </a:rPr>
              <a:t>give the right amount of information and </a:t>
            </a:r>
            <a:r>
              <a:rPr lang="en-US" sz="2300" dirty="0" smtClean="0">
                <a:solidFill>
                  <a:srgbClr val="002060"/>
                </a:solidFill>
              </a:rPr>
              <a:t>be </a:t>
            </a:r>
            <a:r>
              <a:rPr lang="en-US" sz="2300" dirty="0">
                <a:solidFill>
                  <a:srgbClr val="002060"/>
                </a:solidFill>
              </a:rPr>
              <a:t>sufficiently informative. </a:t>
            </a:r>
          </a:p>
          <a:p>
            <a:pPr marL="457200" indent="-457200" algn="l" rtl="0">
              <a:buAutoNum type="arabicPeriod"/>
            </a:pPr>
            <a:endParaRPr lang="en-US" sz="2300" dirty="0" smtClean="0">
              <a:solidFill>
                <a:srgbClr val="002060"/>
              </a:solidFill>
            </a:endParaRPr>
          </a:p>
          <a:p>
            <a:pPr marL="457200" indent="-457200" algn="l" rtl="0">
              <a:buAutoNum type="arabicPeriod"/>
            </a:pPr>
            <a:r>
              <a:rPr lang="en-US" sz="2300" dirty="0" smtClean="0">
                <a:solidFill>
                  <a:srgbClr val="002060"/>
                </a:solidFill>
              </a:rPr>
              <a:t>Maxim </a:t>
            </a:r>
            <a:r>
              <a:rPr lang="en-US" sz="2300" dirty="0">
                <a:solidFill>
                  <a:srgbClr val="002060"/>
                </a:solidFill>
              </a:rPr>
              <a:t>of quality: this maxim </a:t>
            </a:r>
            <a:r>
              <a:rPr lang="en-US" sz="2300" dirty="0" smtClean="0">
                <a:solidFill>
                  <a:srgbClr val="002060"/>
                </a:solidFill>
              </a:rPr>
              <a:t>asserts that speakers should </a:t>
            </a:r>
            <a:r>
              <a:rPr lang="en-US" sz="2300" dirty="0">
                <a:solidFill>
                  <a:srgbClr val="002060"/>
                </a:solidFill>
              </a:rPr>
              <a:t>be truthful. In other words, </a:t>
            </a:r>
            <a:r>
              <a:rPr lang="en-US" sz="2300" dirty="0" smtClean="0">
                <a:solidFill>
                  <a:srgbClr val="002060"/>
                </a:solidFill>
              </a:rPr>
              <a:t>they do </a:t>
            </a:r>
            <a:r>
              <a:rPr lang="en-US" sz="2300" dirty="0">
                <a:solidFill>
                  <a:srgbClr val="002060"/>
                </a:solidFill>
              </a:rPr>
              <a:t>not </a:t>
            </a:r>
            <a:r>
              <a:rPr lang="en-US" sz="2300" dirty="0" smtClean="0">
                <a:solidFill>
                  <a:srgbClr val="002060"/>
                </a:solidFill>
              </a:rPr>
              <a:t>need to say </a:t>
            </a:r>
            <a:r>
              <a:rPr lang="en-US" sz="2300" dirty="0">
                <a:solidFill>
                  <a:srgbClr val="002060"/>
                </a:solidFill>
              </a:rPr>
              <a:t>what </a:t>
            </a:r>
            <a:r>
              <a:rPr lang="en-US" sz="2300" dirty="0" smtClean="0">
                <a:solidFill>
                  <a:srgbClr val="002060"/>
                </a:solidFill>
              </a:rPr>
              <a:t>they lack </a:t>
            </a:r>
            <a:r>
              <a:rPr lang="en-US" sz="2300" dirty="0">
                <a:solidFill>
                  <a:srgbClr val="002060"/>
                </a:solidFill>
              </a:rPr>
              <a:t>evidence for and </a:t>
            </a:r>
            <a:r>
              <a:rPr lang="en-US" sz="2300" dirty="0" smtClean="0">
                <a:solidFill>
                  <a:srgbClr val="002060"/>
                </a:solidFill>
              </a:rPr>
              <a:t>they need to avoid </a:t>
            </a:r>
            <a:r>
              <a:rPr lang="en-US" sz="2300" dirty="0">
                <a:solidFill>
                  <a:srgbClr val="002060"/>
                </a:solidFill>
              </a:rPr>
              <a:t>contradiction. </a:t>
            </a:r>
          </a:p>
          <a:p>
            <a:pPr marL="0" indent="0" algn="l" rtl="0">
              <a:buNone/>
            </a:pPr>
            <a:endParaRPr lang="en-US" sz="2400" dirty="0"/>
          </a:p>
        </p:txBody>
      </p:sp>
    </p:spTree>
    <p:extLst>
      <p:ext uri="{BB962C8B-B14F-4D97-AF65-F5344CB8AC3E}">
        <p14:creationId xmlns:p14="http://schemas.microsoft.com/office/powerpoint/2010/main" val="8205114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t>Cooperative Principle</a:t>
            </a:r>
            <a:endParaRPr lang="en-US" sz="3000" dirty="0"/>
          </a:p>
        </p:txBody>
      </p:sp>
      <p:sp>
        <p:nvSpPr>
          <p:cNvPr id="3" name="Content Placeholder 2"/>
          <p:cNvSpPr>
            <a:spLocks noGrp="1"/>
          </p:cNvSpPr>
          <p:nvPr>
            <p:ph idx="1"/>
          </p:nvPr>
        </p:nvSpPr>
        <p:spPr>
          <a:xfrm>
            <a:off x="685800" y="2209800"/>
            <a:ext cx="7848600" cy="4419600"/>
          </a:xfrm>
        </p:spPr>
        <p:txBody>
          <a:bodyPr>
            <a:noAutofit/>
          </a:bodyPr>
          <a:lstStyle/>
          <a:p>
            <a:pPr marL="457200" indent="-457200" algn="l" rtl="0">
              <a:buAutoNum type="arabicPeriod" startAt="3"/>
            </a:pPr>
            <a:r>
              <a:rPr lang="en-US" sz="2300" dirty="0" smtClean="0">
                <a:solidFill>
                  <a:srgbClr val="002060"/>
                </a:solidFill>
              </a:rPr>
              <a:t>Maxim </a:t>
            </a:r>
            <a:r>
              <a:rPr lang="en-US" sz="2300" dirty="0">
                <a:solidFill>
                  <a:srgbClr val="002060"/>
                </a:solidFill>
              </a:rPr>
              <a:t>of relevance: this maxim emphasizes that </a:t>
            </a:r>
            <a:r>
              <a:rPr lang="en-US" sz="2300" dirty="0" smtClean="0">
                <a:solidFill>
                  <a:srgbClr val="002060"/>
                </a:solidFill>
              </a:rPr>
              <a:t>speakers should </a:t>
            </a:r>
            <a:r>
              <a:rPr lang="en-US" sz="2300" dirty="0">
                <a:solidFill>
                  <a:srgbClr val="002060"/>
                </a:solidFill>
              </a:rPr>
              <a:t>provide relevant </a:t>
            </a:r>
            <a:r>
              <a:rPr lang="en-US" sz="2300" dirty="0" smtClean="0">
                <a:solidFill>
                  <a:srgbClr val="002060"/>
                </a:solidFill>
              </a:rPr>
              <a:t>information.</a:t>
            </a:r>
          </a:p>
          <a:p>
            <a:pPr marL="457200" indent="-457200" algn="l" rtl="0">
              <a:buAutoNum type="arabicPeriod" startAt="3"/>
            </a:pPr>
            <a:endParaRPr lang="en-US" sz="2300" dirty="0">
              <a:solidFill>
                <a:srgbClr val="002060"/>
              </a:solidFill>
            </a:endParaRPr>
          </a:p>
          <a:p>
            <a:pPr marL="457200" indent="-457200" algn="l" rtl="0">
              <a:buAutoNum type="arabicPeriod" startAt="3"/>
            </a:pPr>
            <a:endParaRPr lang="en-US" sz="2300" dirty="0" smtClean="0">
              <a:solidFill>
                <a:srgbClr val="002060"/>
              </a:solidFill>
            </a:endParaRPr>
          </a:p>
          <a:p>
            <a:pPr marL="457200" indent="-457200" algn="l" rtl="0">
              <a:buAutoNum type="arabicPeriod" startAt="3"/>
            </a:pPr>
            <a:r>
              <a:rPr lang="en-US" sz="2300" dirty="0" smtClean="0">
                <a:solidFill>
                  <a:srgbClr val="002060"/>
                </a:solidFill>
              </a:rPr>
              <a:t>Maxim </a:t>
            </a:r>
            <a:r>
              <a:rPr lang="en-US" sz="2300" dirty="0">
                <a:solidFill>
                  <a:srgbClr val="002060"/>
                </a:solidFill>
              </a:rPr>
              <a:t>of manner: it means that speakers </a:t>
            </a:r>
            <a:r>
              <a:rPr lang="en-US" sz="2300" dirty="0" smtClean="0">
                <a:solidFill>
                  <a:srgbClr val="002060"/>
                </a:solidFill>
              </a:rPr>
              <a:t>should </a:t>
            </a:r>
            <a:r>
              <a:rPr lang="en-US" sz="2300" dirty="0">
                <a:solidFill>
                  <a:srgbClr val="002060"/>
                </a:solidFill>
              </a:rPr>
              <a:t>make sure that their contribution in communication is clear and orderly.</a:t>
            </a:r>
            <a:r>
              <a:rPr lang="en-US" sz="2400" dirty="0"/>
              <a:t> </a:t>
            </a:r>
          </a:p>
          <a:p>
            <a:pPr marL="0" indent="0" algn="l" rtl="0">
              <a:buNone/>
            </a:pPr>
            <a:endParaRPr lang="en-US" sz="2400" dirty="0"/>
          </a:p>
        </p:txBody>
      </p:sp>
    </p:spTree>
    <p:extLst>
      <p:ext uri="{BB962C8B-B14F-4D97-AF65-F5344CB8AC3E}">
        <p14:creationId xmlns:p14="http://schemas.microsoft.com/office/powerpoint/2010/main" val="8570710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t>Cooperative Principle</a:t>
            </a:r>
            <a:endParaRPr lang="en-US" sz="3000" dirty="0"/>
          </a:p>
        </p:txBody>
      </p:sp>
      <p:sp>
        <p:nvSpPr>
          <p:cNvPr id="3" name="Content Placeholder 2"/>
          <p:cNvSpPr>
            <a:spLocks noGrp="1"/>
          </p:cNvSpPr>
          <p:nvPr>
            <p:ph idx="1"/>
          </p:nvPr>
        </p:nvSpPr>
        <p:spPr>
          <a:xfrm>
            <a:off x="685800" y="2209800"/>
            <a:ext cx="7848600" cy="4419600"/>
          </a:xfrm>
        </p:spPr>
        <p:txBody>
          <a:bodyPr>
            <a:noAutofit/>
          </a:bodyPr>
          <a:lstStyle/>
          <a:p>
            <a:pPr algn="l" rtl="0"/>
            <a:r>
              <a:rPr lang="en-US" sz="2200" dirty="0" smtClean="0">
                <a:solidFill>
                  <a:srgbClr val="002060"/>
                </a:solidFill>
              </a:rPr>
              <a:t>Infringements </a:t>
            </a:r>
            <a:r>
              <a:rPr lang="en-US" sz="2200" dirty="0">
                <a:solidFill>
                  <a:srgbClr val="002060"/>
                </a:solidFill>
              </a:rPr>
              <a:t>of the cooperative principle </a:t>
            </a:r>
            <a:r>
              <a:rPr lang="en-US" sz="2200" dirty="0" smtClean="0">
                <a:solidFill>
                  <a:srgbClr val="002060"/>
                </a:solidFill>
              </a:rPr>
              <a:t>shows </a:t>
            </a:r>
            <a:r>
              <a:rPr lang="en-US" sz="2200" dirty="0">
                <a:solidFill>
                  <a:srgbClr val="002060"/>
                </a:solidFill>
              </a:rPr>
              <a:t>how strongly it </a:t>
            </a:r>
            <a:r>
              <a:rPr lang="en-US" sz="2200" dirty="0" smtClean="0">
                <a:solidFill>
                  <a:srgbClr val="002060"/>
                </a:solidFill>
              </a:rPr>
              <a:t>works. </a:t>
            </a:r>
          </a:p>
          <a:p>
            <a:pPr algn="l" rtl="0"/>
            <a:r>
              <a:rPr lang="en-US" sz="2200" dirty="0" smtClean="0">
                <a:solidFill>
                  <a:srgbClr val="002060"/>
                </a:solidFill>
              </a:rPr>
              <a:t>This is </a:t>
            </a:r>
            <a:r>
              <a:rPr lang="en-US" sz="2200" dirty="0">
                <a:solidFill>
                  <a:srgbClr val="002060"/>
                </a:solidFill>
              </a:rPr>
              <a:t>because </a:t>
            </a:r>
            <a:r>
              <a:rPr lang="en-US" sz="2200" dirty="0" smtClean="0">
                <a:solidFill>
                  <a:srgbClr val="002060"/>
                </a:solidFill>
              </a:rPr>
              <a:t>listeners assume </a:t>
            </a:r>
            <a:r>
              <a:rPr lang="en-US" sz="2200" dirty="0">
                <a:solidFill>
                  <a:srgbClr val="002060"/>
                </a:solidFill>
              </a:rPr>
              <a:t>that a superficially uncooperative statement is in fact handing over important information. </a:t>
            </a:r>
            <a:endParaRPr lang="en-US" sz="2200" dirty="0" smtClean="0">
              <a:solidFill>
                <a:srgbClr val="002060"/>
              </a:solidFill>
            </a:endParaRPr>
          </a:p>
          <a:p>
            <a:pPr algn="l" rtl="0"/>
            <a:r>
              <a:rPr lang="en-US" sz="2200" dirty="0" smtClean="0">
                <a:solidFill>
                  <a:srgbClr val="002060"/>
                </a:solidFill>
              </a:rPr>
              <a:t>Thus, they interpret </a:t>
            </a:r>
            <a:r>
              <a:rPr lang="en-US" sz="2200" dirty="0">
                <a:solidFill>
                  <a:srgbClr val="002060"/>
                </a:solidFill>
              </a:rPr>
              <a:t>what </a:t>
            </a:r>
            <a:r>
              <a:rPr lang="en-US" sz="2200" dirty="0" smtClean="0">
                <a:solidFill>
                  <a:srgbClr val="002060"/>
                </a:solidFill>
              </a:rPr>
              <a:t>the speaker say </a:t>
            </a:r>
            <a:r>
              <a:rPr lang="en-US" sz="2200" dirty="0">
                <a:solidFill>
                  <a:srgbClr val="002060"/>
                </a:solidFill>
              </a:rPr>
              <a:t>as conforming to the cooperative principle, even when this principle is overtly violated. </a:t>
            </a:r>
          </a:p>
          <a:p>
            <a:pPr algn="l" rtl="0"/>
            <a:r>
              <a:rPr lang="en-US" sz="2200" dirty="0">
                <a:solidFill>
                  <a:srgbClr val="002060"/>
                </a:solidFill>
              </a:rPr>
              <a:t>This allows them to draw conclusions about the meaning that is not explicitly communicated by the sentence. </a:t>
            </a:r>
          </a:p>
          <a:p>
            <a:pPr algn="l" rtl="0"/>
            <a:endParaRPr lang="en-US" sz="2200" dirty="0">
              <a:solidFill>
                <a:srgbClr val="002060"/>
              </a:solidFill>
            </a:endParaRPr>
          </a:p>
          <a:p>
            <a:pPr marL="0" indent="0" algn="l" rtl="0">
              <a:buNone/>
            </a:pPr>
            <a:endParaRPr lang="en-US" sz="2200" dirty="0">
              <a:solidFill>
                <a:srgbClr val="002060"/>
              </a:solidFill>
            </a:endParaRPr>
          </a:p>
        </p:txBody>
      </p:sp>
    </p:spTree>
    <p:extLst>
      <p:ext uri="{BB962C8B-B14F-4D97-AF65-F5344CB8AC3E}">
        <p14:creationId xmlns:p14="http://schemas.microsoft.com/office/powerpoint/2010/main" val="37081866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t>Cooperative Principle</a:t>
            </a:r>
            <a:endParaRPr lang="en-US" sz="3000" dirty="0"/>
          </a:p>
        </p:txBody>
      </p:sp>
      <p:sp>
        <p:nvSpPr>
          <p:cNvPr id="3" name="Content Placeholder 2"/>
          <p:cNvSpPr>
            <a:spLocks noGrp="1"/>
          </p:cNvSpPr>
          <p:nvPr>
            <p:ph idx="1"/>
          </p:nvPr>
        </p:nvSpPr>
        <p:spPr>
          <a:xfrm>
            <a:off x="685800" y="2209800"/>
            <a:ext cx="7848600" cy="4419600"/>
          </a:xfrm>
        </p:spPr>
        <p:txBody>
          <a:bodyPr>
            <a:noAutofit/>
          </a:bodyPr>
          <a:lstStyle/>
          <a:p>
            <a:pPr algn="l" rtl="0"/>
            <a:endParaRPr lang="en-US" sz="2200" dirty="0" smtClean="0">
              <a:solidFill>
                <a:srgbClr val="002060"/>
              </a:solidFill>
            </a:endParaRPr>
          </a:p>
          <a:p>
            <a:pPr algn="l" rtl="0"/>
            <a:r>
              <a:rPr lang="en-US" sz="2200" dirty="0" smtClean="0">
                <a:solidFill>
                  <a:srgbClr val="002060"/>
                </a:solidFill>
              </a:rPr>
              <a:t>The conclusions that language users draw </a:t>
            </a:r>
            <a:r>
              <a:rPr lang="en-US" sz="2200" dirty="0">
                <a:solidFill>
                  <a:srgbClr val="002060"/>
                </a:solidFill>
              </a:rPr>
              <a:t>based on the assumption that the cooperative principle is always at work are called conversational </a:t>
            </a:r>
            <a:r>
              <a:rPr lang="en-US" sz="2200" dirty="0" err="1">
                <a:solidFill>
                  <a:srgbClr val="002060"/>
                </a:solidFill>
              </a:rPr>
              <a:t>implicatures</a:t>
            </a:r>
            <a:r>
              <a:rPr lang="en-US" sz="2200" dirty="0">
                <a:solidFill>
                  <a:srgbClr val="002060"/>
                </a:solidFill>
              </a:rPr>
              <a:t>. </a:t>
            </a:r>
            <a:endParaRPr lang="en-US" sz="2200" dirty="0" smtClean="0">
              <a:solidFill>
                <a:srgbClr val="002060"/>
              </a:solidFill>
            </a:endParaRPr>
          </a:p>
          <a:p>
            <a:pPr algn="l" rtl="0"/>
            <a:r>
              <a:rPr lang="en-US" sz="2200" dirty="0" smtClean="0">
                <a:solidFill>
                  <a:srgbClr val="002060"/>
                </a:solidFill>
              </a:rPr>
              <a:t>These </a:t>
            </a:r>
            <a:r>
              <a:rPr lang="en-US" sz="2200" dirty="0" err="1">
                <a:solidFill>
                  <a:srgbClr val="002060"/>
                </a:solidFill>
              </a:rPr>
              <a:t>implicatures</a:t>
            </a:r>
            <a:r>
              <a:rPr lang="en-US" sz="2200" dirty="0">
                <a:solidFill>
                  <a:srgbClr val="002060"/>
                </a:solidFill>
              </a:rPr>
              <a:t> fill in the gap between the explicit meaning (sentence meaning) and implicit meaning (utterance meaning</a:t>
            </a:r>
            <a:r>
              <a:rPr lang="en-US" sz="2200" dirty="0" smtClean="0">
                <a:solidFill>
                  <a:srgbClr val="002060"/>
                </a:solidFill>
              </a:rPr>
              <a:t>).</a:t>
            </a:r>
          </a:p>
          <a:p>
            <a:pPr algn="l" rtl="0"/>
            <a:r>
              <a:rPr lang="en-US" sz="2200" dirty="0" smtClean="0">
                <a:solidFill>
                  <a:srgbClr val="002060"/>
                </a:solidFill>
              </a:rPr>
              <a:t> In </a:t>
            </a:r>
            <a:r>
              <a:rPr lang="en-US" sz="2200" dirty="0">
                <a:solidFill>
                  <a:srgbClr val="002060"/>
                </a:solidFill>
              </a:rPr>
              <a:t>other words, </a:t>
            </a:r>
            <a:r>
              <a:rPr lang="en-US" sz="2200" dirty="0" err="1">
                <a:solidFill>
                  <a:srgbClr val="002060"/>
                </a:solidFill>
              </a:rPr>
              <a:t>implicatures</a:t>
            </a:r>
            <a:r>
              <a:rPr lang="en-US" sz="2200" dirty="0">
                <a:solidFill>
                  <a:srgbClr val="002060"/>
                </a:solidFill>
              </a:rPr>
              <a:t> fill in the gap between </a:t>
            </a:r>
            <a:r>
              <a:rPr lang="en-US" sz="2200" dirty="0" smtClean="0">
                <a:solidFill>
                  <a:srgbClr val="002060"/>
                </a:solidFill>
              </a:rPr>
              <a:t>what </a:t>
            </a:r>
            <a:r>
              <a:rPr lang="en-US" sz="2200" dirty="0">
                <a:solidFill>
                  <a:srgbClr val="002060"/>
                </a:solidFill>
              </a:rPr>
              <a:t>the speakers say and what they actually intend. </a:t>
            </a:r>
          </a:p>
          <a:p>
            <a:pPr algn="l" rtl="0"/>
            <a:endParaRPr lang="en-US" sz="2200" dirty="0">
              <a:solidFill>
                <a:srgbClr val="002060"/>
              </a:solidFill>
            </a:endParaRPr>
          </a:p>
          <a:p>
            <a:pPr marL="0" indent="0" algn="l" rtl="0">
              <a:buNone/>
            </a:pPr>
            <a:endParaRPr lang="en-US" sz="2200" dirty="0">
              <a:solidFill>
                <a:srgbClr val="002060"/>
              </a:solidFill>
            </a:endParaRPr>
          </a:p>
        </p:txBody>
      </p:sp>
    </p:spTree>
    <p:extLst>
      <p:ext uri="{BB962C8B-B14F-4D97-AF65-F5344CB8AC3E}">
        <p14:creationId xmlns:p14="http://schemas.microsoft.com/office/powerpoint/2010/main" val="33300269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أزرق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زجاج مصنفر">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2189</TotalTime>
  <Words>1204</Words>
  <Application>Microsoft Office PowerPoint</Application>
  <PresentationFormat>On-screen Show (4:3)</PresentationFormat>
  <Paragraphs>140</Paragraphs>
  <Slides>19</Slides>
  <Notes>17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Damask</vt:lpstr>
      <vt:lpstr> Pragmatics: The Study of Language Use</vt:lpstr>
      <vt:lpstr>Overview</vt:lpstr>
      <vt:lpstr>Using Language</vt:lpstr>
      <vt:lpstr>Pragmatics</vt:lpstr>
      <vt:lpstr>Cooperative Principle</vt:lpstr>
      <vt:lpstr>Cooperative Principle</vt:lpstr>
      <vt:lpstr>Cooperative Principle</vt:lpstr>
      <vt:lpstr>Cooperative Principle</vt:lpstr>
      <vt:lpstr>Cooperative Principle</vt:lpstr>
      <vt:lpstr>Cooperative Principle</vt:lpstr>
      <vt:lpstr>Speech Act Theory</vt:lpstr>
      <vt:lpstr>Speech Act Theory</vt:lpstr>
      <vt:lpstr>Speech Act Theory</vt:lpstr>
      <vt:lpstr>Frames</vt:lpstr>
      <vt:lpstr>Turn Taking</vt:lpstr>
      <vt:lpstr>Repairs</vt:lpstr>
      <vt:lpstr>Repairs</vt:lpstr>
      <vt:lpstr>Politeness</vt:lpstr>
      <vt:lpstr>Politeness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TURKISK FOLK MUSICE</dc:title>
  <dc:creator>firas alrawi</dc:creator>
  <cp:lastModifiedBy>Thulfiqar </cp:lastModifiedBy>
  <cp:revision>224</cp:revision>
  <dcterms:created xsi:type="dcterms:W3CDTF">2006-08-16T00:00:00Z</dcterms:created>
  <dcterms:modified xsi:type="dcterms:W3CDTF">2021-05-25T09:20:48Z</dcterms:modified>
</cp:coreProperties>
</file>