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40" r:id="rId1"/>
  </p:sldMasterIdLst>
  <p:sldIdLst>
    <p:sldId id="256" r:id="rId2"/>
    <p:sldId id="257" r:id="rId3"/>
    <p:sldId id="258" r:id="rId4"/>
    <p:sldId id="259" r:id="rId5"/>
    <p:sldId id="260" r:id="rId6"/>
    <p:sldId id="261" r:id="rId7"/>
    <p:sldId id="262" r:id="rId8"/>
    <p:sldId id="266" r:id="rId9"/>
    <p:sldId id="267" r:id="rId10"/>
    <p:sldId id="269" r:id="rId11"/>
    <p:sldId id="263" r:id="rId12"/>
    <p:sldId id="264" r:id="rId13"/>
    <p:sldId id="270" r:id="rId14"/>
    <p:sldId id="265" r:id="rId15"/>
    <p:sldId id="271" r:id="rId16"/>
    <p:sldId id="272" r:id="rId17"/>
    <p:sldId id="273" r:id="rId18"/>
    <p:sldId id="274" r:id="rId19"/>
    <p:sldId id="275" r:id="rId20"/>
    <p:sldId id="276"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32F854F-62BC-4026-8790-53139F15B1D7}" type="datetimeFigureOut">
              <a:rPr lang="ar-IQ" smtClean="0"/>
              <a:t>08/10/1442</a:t>
            </a:fld>
            <a:endParaRPr lang="ar-IQ"/>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55D6CDC-3CE3-4538-8947-B385841DBAEA}"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32F854F-62BC-4026-8790-53139F15B1D7}" type="datetimeFigureOut">
              <a:rPr lang="ar-IQ" smtClean="0"/>
              <a:t>08/10/1442</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655D6CDC-3CE3-4538-8947-B385841DBAE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E32F854F-62BC-4026-8790-53139F15B1D7}" type="datetimeFigureOut">
              <a:rPr lang="ar-IQ" smtClean="0"/>
              <a:t>08/10/1442</a:t>
            </a:fld>
            <a:endParaRPr lang="ar-IQ"/>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IQ"/>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55D6CDC-3CE3-4538-8947-B385841DBAE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32F854F-62BC-4026-8790-53139F15B1D7}" type="datetimeFigureOut">
              <a:rPr lang="ar-IQ" smtClean="0"/>
              <a:t>08/10/1442</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655D6CDC-3CE3-4538-8947-B385841DBAEA}"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32F854F-62BC-4026-8790-53139F15B1D7}" type="datetimeFigureOut">
              <a:rPr lang="ar-IQ" smtClean="0"/>
              <a:t>08/10/1442</a:t>
            </a:fld>
            <a:endParaRPr lang="ar-IQ"/>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655D6CDC-3CE3-4538-8947-B385841DBAEA}"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32F854F-62BC-4026-8790-53139F15B1D7}" type="datetimeFigureOut">
              <a:rPr lang="ar-IQ" smtClean="0"/>
              <a:t>08/10/1442</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655D6CDC-3CE3-4538-8947-B385841DBAEA}"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E32F854F-62BC-4026-8790-53139F15B1D7}" type="datetimeFigureOut">
              <a:rPr lang="ar-IQ" smtClean="0"/>
              <a:t>08/10/1442</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655D6CDC-3CE3-4538-8947-B385841DBAEA}"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E32F854F-62BC-4026-8790-53139F15B1D7}" type="datetimeFigureOut">
              <a:rPr lang="ar-IQ" smtClean="0"/>
              <a:t>08/10/1442</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655D6CDC-3CE3-4538-8947-B385841DBAEA}"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E32F854F-62BC-4026-8790-53139F15B1D7}" type="datetimeFigureOut">
              <a:rPr lang="ar-IQ" smtClean="0"/>
              <a:t>08/10/1442</a:t>
            </a:fld>
            <a:endParaRPr lang="ar-IQ"/>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IQ"/>
          </a:p>
        </p:txBody>
      </p:sp>
      <p:sp>
        <p:nvSpPr>
          <p:cNvPr id="4" name="عنصر نائب لرقم الشريحة 3"/>
          <p:cNvSpPr>
            <a:spLocks noGrp="1"/>
          </p:cNvSpPr>
          <p:nvPr>
            <p:ph type="sldNum" sz="quarter" idx="12"/>
          </p:nvPr>
        </p:nvSpPr>
        <p:spPr/>
        <p:txBody>
          <a:bodyPr/>
          <a:lstStyle>
            <a:extLst/>
          </a:lstStyle>
          <a:p>
            <a:fld id="{655D6CDC-3CE3-4538-8947-B385841DBAE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32F854F-62BC-4026-8790-53139F15B1D7}" type="datetimeFigureOut">
              <a:rPr lang="ar-IQ" smtClean="0"/>
              <a:t>08/10/1442</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655D6CDC-3CE3-4538-8947-B385841DBAEA}"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E32F854F-62BC-4026-8790-53139F15B1D7}" type="datetimeFigureOut">
              <a:rPr lang="ar-IQ" smtClean="0"/>
              <a:t>08/10/1442</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655D6CDC-3CE3-4538-8947-B385841DBAEA}" type="slidenum">
              <a:rPr lang="ar-IQ" smtClean="0"/>
              <a:t>‹#›</a:t>
            </a:fld>
            <a:endParaRPr lang="ar-IQ"/>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الأيقونة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32F854F-62BC-4026-8790-53139F15B1D7}" type="datetimeFigureOut">
              <a:rPr lang="ar-IQ" smtClean="0"/>
              <a:t>08/10/1442</a:t>
            </a:fld>
            <a:endParaRPr lang="ar-IQ"/>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55D6CDC-3CE3-4538-8947-B385841DBAEA}"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Chapter four</a:t>
            </a:r>
            <a:endParaRPr lang="ar-IQ" dirty="0"/>
          </a:p>
        </p:txBody>
      </p:sp>
      <p:sp>
        <p:nvSpPr>
          <p:cNvPr id="3" name="عنوان فرعي 2"/>
          <p:cNvSpPr>
            <a:spLocks noGrp="1"/>
          </p:cNvSpPr>
          <p:nvPr>
            <p:ph type="subTitle" idx="1"/>
          </p:nvPr>
        </p:nvSpPr>
        <p:spPr/>
        <p:txBody>
          <a:bodyPr>
            <a:normAutofit/>
          </a:bodyPr>
          <a:lstStyle/>
          <a:p>
            <a:pPr rtl="0"/>
            <a:r>
              <a:rPr lang="en-US" dirty="0" smtClean="0"/>
              <a:t>Schematic conventions</a:t>
            </a:r>
          </a:p>
          <a:p>
            <a:pPr rtl="0"/>
            <a:r>
              <a:rPr lang="en-US" dirty="0" smtClean="0"/>
              <a:t>20/5/2021</a:t>
            </a:r>
            <a:endParaRPr lang="ar-IQ" dirty="0"/>
          </a:p>
        </p:txBody>
      </p:sp>
    </p:spTree>
    <p:extLst>
      <p:ext uri="{BB962C8B-B14F-4D97-AF65-F5344CB8AC3E}">
        <p14:creationId xmlns:p14="http://schemas.microsoft.com/office/powerpoint/2010/main" val="315927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pPr marL="0" indent="0" algn="just" rtl="0">
              <a:lnSpc>
                <a:spcPct val="150000"/>
              </a:lnSpc>
              <a:buNone/>
            </a:pPr>
            <a:r>
              <a:rPr lang="en-US" sz="3000" dirty="0">
                <a:solidFill>
                  <a:prstClr val="black"/>
                </a:solidFill>
              </a:rPr>
              <a:t>The customary ways of doing these things are so familiar to us that we take them for granted, until we discover, that they do not always apply and other people, from different cultures or social groups, follow rather </a:t>
            </a:r>
            <a:r>
              <a:rPr lang="en-US" sz="3000" dirty="0" smtClean="0">
                <a:solidFill>
                  <a:prstClr val="black"/>
                </a:solidFill>
              </a:rPr>
              <a:t>different </a:t>
            </a:r>
            <a:r>
              <a:rPr lang="en-US" sz="3000" dirty="0">
                <a:solidFill>
                  <a:prstClr val="black"/>
                </a:solidFill>
              </a:rPr>
              <a:t>schematic conventions of </a:t>
            </a:r>
            <a:r>
              <a:rPr lang="en-US" sz="3000" dirty="0" smtClean="0">
                <a:solidFill>
                  <a:prstClr val="black"/>
                </a:solidFill>
              </a:rPr>
              <a:t>behavior</a:t>
            </a:r>
            <a:endParaRPr lang="ar-IQ" dirty="0"/>
          </a:p>
        </p:txBody>
      </p:sp>
    </p:spTree>
    <p:extLst>
      <p:ext uri="{BB962C8B-B14F-4D97-AF65-F5344CB8AC3E}">
        <p14:creationId xmlns:p14="http://schemas.microsoft.com/office/powerpoint/2010/main" val="3485903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solidFill>
                  <a:srgbClr val="FF0000"/>
                </a:solidFill>
              </a:rPr>
              <a:t>Frames and cultural assumptions</a:t>
            </a:r>
            <a:endParaRPr lang="ar-IQ" dirty="0">
              <a:solidFill>
                <a:srgbClr val="FF0000"/>
              </a:solidFill>
            </a:endParaRPr>
          </a:p>
        </p:txBody>
      </p:sp>
      <p:sp>
        <p:nvSpPr>
          <p:cNvPr id="3" name="عنصر نائب للمحتوى 2"/>
          <p:cNvSpPr>
            <a:spLocks noGrp="1"/>
          </p:cNvSpPr>
          <p:nvPr>
            <p:ph idx="1"/>
          </p:nvPr>
        </p:nvSpPr>
        <p:spPr/>
        <p:txBody>
          <a:bodyPr/>
          <a:lstStyle/>
          <a:p>
            <a:pPr algn="just" rtl="0">
              <a:lnSpc>
                <a:spcPct val="150000"/>
              </a:lnSpc>
            </a:pPr>
            <a:r>
              <a:rPr lang="en-US" dirty="0" smtClean="0"/>
              <a:t>These schemata are cultural, taken-for-granted constructs, and they become so firmly entrenched in our consciousness that we often find it difficult to envisage any alternative ways of thinking. </a:t>
            </a:r>
            <a:endParaRPr lang="ar-IQ" dirty="0"/>
          </a:p>
        </p:txBody>
      </p:sp>
    </p:spTree>
    <p:extLst>
      <p:ext uri="{BB962C8B-B14F-4D97-AF65-F5344CB8AC3E}">
        <p14:creationId xmlns:p14="http://schemas.microsoft.com/office/powerpoint/2010/main" val="420239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indent="457200" algn="l"/>
            <a:r>
              <a:rPr lang="en-US" b="0" i="0" u="sng" dirty="0" smtClean="0">
                <a:solidFill>
                  <a:srgbClr val="000000"/>
                </a:solidFill>
                <a:effectLst/>
                <a:latin typeface="Times New Roman"/>
              </a:rPr>
              <a:t>Our cultural background creates our frame of reference.</a:t>
            </a:r>
            <a:r>
              <a:rPr lang="en-US" b="0" i="0" dirty="0" smtClean="0">
                <a:solidFill>
                  <a:srgbClr val="000000"/>
                </a:solidFill>
                <a:effectLst/>
                <a:latin typeface="Times New Roman"/>
              </a:rPr>
              <a:t>   </a:t>
            </a:r>
            <a:r>
              <a:rPr lang="en-US" b="0" i="0" u="sng" dirty="0" smtClean="0">
                <a:solidFill>
                  <a:srgbClr val="000000"/>
                </a:solidFill>
                <a:effectLst/>
                <a:latin typeface="Times New Roman"/>
              </a:rPr>
              <a:t>Our frame of reference or attitude set is that unique set of </a:t>
            </a:r>
            <a:r>
              <a:rPr lang="en-US" b="1" i="0" u="sng" dirty="0" smtClean="0">
                <a:solidFill>
                  <a:srgbClr val="000000"/>
                </a:solidFill>
                <a:effectLst/>
                <a:latin typeface="Times New Roman"/>
              </a:rPr>
              <a:t>beliefs</a:t>
            </a:r>
            <a:r>
              <a:rPr lang="en-US" b="0" i="0" u="sng" dirty="0" smtClean="0">
                <a:solidFill>
                  <a:srgbClr val="000000"/>
                </a:solidFill>
                <a:effectLst/>
                <a:latin typeface="Times New Roman"/>
              </a:rPr>
              <a:t>, attitudes, </a:t>
            </a:r>
            <a:r>
              <a:rPr lang="en-US" b="1" i="0" u="sng" dirty="0" smtClean="0">
                <a:solidFill>
                  <a:srgbClr val="000000"/>
                </a:solidFill>
                <a:effectLst/>
                <a:latin typeface="Times New Roman"/>
              </a:rPr>
              <a:t>values</a:t>
            </a:r>
            <a:r>
              <a:rPr lang="en-US" b="0" i="0" u="sng" dirty="0" smtClean="0">
                <a:solidFill>
                  <a:srgbClr val="000000"/>
                </a:solidFill>
                <a:effectLst/>
                <a:latin typeface="Times New Roman"/>
              </a:rPr>
              <a:t>, and past experiences that create a set way of looking and perceiving the world</a:t>
            </a:r>
            <a:r>
              <a:rPr lang="en-US" b="0" i="0" dirty="0" smtClean="0">
                <a:solidFill>
                  <a:srgbClr val="000000"/>
                </a:solidFill>
                <a:effectLst/>
                <a:latin typeface="Times New Roman"/>
              </a:rPr>
              <a:t>.  And it is our frame of reference which forms the basis for how we interpret messages that we receive.</a:t>
            </a:r>
          </a:p>
          <a:p>
            <a:pPr algn="l"/>
            <a:r>
              <a:rPr lang="en-US" b="0" i="0" dirty="0" smtClean="0">
                <a:solidFill>
                  <a:srgbClr val="000000"/>
                </a:solidFill>
                <a:effectLst/>
                <a:latin typeface="Times New Roman"/>
              </a:rPr>
              <a:t>            .  </a:t>
            </a:r>
          </a:p>
          <a:p>
            <a:pPr indent="228600" algn="l"/>
            <a:r>
              <a:rPr lang="en-US" b="0" i="0" dirty="0" smtClean="0">
                <a:solidFill>
                  <a:srgbClr val="000000"/>
                </a:solidFill>
                <a:effectLst/>
                <a:latin typeface="Times New Roman"/>
              </a:rPr>
              <a:t>      </a:t>
            </a:r>
            <a:endParaRPr lang="ar-IQ" dirty="0"/>
          </a:p>
        </p:txBody>
      </p:sp>
    </p:spTree>
    <p:extLst>
      <p:ext uri="{BB962C8B-B14F-4D97-AF65-F5344CB8AC3E}">
        <p14:creationId xmlns:p14="http://schemas.microsoft.com/office/powerpoint/2010/main" val="1322343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pPr lvl="0" algn="l"/>
            <a:r>
              <a:rPr lang="en-US" sz="2000" dirty="0">
                <a:solidFill>
                  <a:srgbClr val="000000"/>
                </a:solidFill>
                <a:latin typeface="Times New Roman"/>
              </a:rPr>
              <a:t> </a:t>
            </a:r>
          </a:p>
          <a:p>
            <a:pPr lvl="0" indent="457200" algn="l">
              <a:lnSpc>
                <a:spcPct val="200000"/>
              </a:lnSpc>
            </a:pPr>
            <a:r>
              <a:rPr lang="en-US" sz="2400" dirty="0">
                <a:solidFill>
                  <a:srgbClr val="000000"/>
                </a:solidFill>
                <a:latin typeface="Times New Roman"/>
              </a:rPr>
              <a:t>Sometimes we will hear a message, but not pay very much attention to it.  We may have been busy or perhaps thought the information was not that important.  At some later time someone asks us about the information and we pass along what we thought we heard, often filling in what we believe to be the information, even if what we fill in is inaccurate.  We are not trying to mislead intentionally; we are just applying closure.  The information we fill in comes from our cultural knowledge</a:t>
            </a:r>
            <a:endParaRPr lang="ar-IQ" sz="2400" dirty="0"/>
          </a:p>
        </p:txBody>
      </p:sp>
    </p:spTree>
    <p:extLst>
      <p:ext uri="{BB962C8B-B14F-4D97-AF65-F5344CB8AC3E}">
        <p14:creationId xmlns:p14="http://schemas.microsoft.com/office/powerpoint/2010/main" val="3997003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10000"/>
          </a:bodyPr>
          <a:lstStyle/>
          <a:p>
            <a:pPr lvl="0" indent="228600" algn="l"/>
            <a:endParaRPr lang="en-US" sz="1300" dirty="0">
              <a:solidFill>
                <a:srgbClr val="000000"/>
              </a:solidFill>
              <a:latin typeface="Times New Roman"/>
            </a:endParaRPr>
          </a:p>
          <a:p>
            <a:pPr lvl="0" indent="228600" algn="l" rtl="0">
              <a:lnSpc>
                <a:spcPct val="150000"/>
              </a:lnSpc>
            </a:pPr>
            <a:r>
              <a:rPr lang="en-US" sz="1300" dirty="0">
                <a:solidFill>
                  <a:srgbClr val="000000"/>
                </a:solidFill>
                <a:latin typeface="Times New Roman"/>
              </a:rPr>
              <a:t>      </a:t>
            </a:r>
            <a:r>
              <a:rPr lang="en-US" sz="2400" u="sng" dirty="0">
                <a:solidFill>
                  <a:srgbClr val="000000"/>
                </a:solidFill>
                <a:latin typeface="Times New Roman"/>
              </a:rPr>
              <a:t>Grouping, however, can lead to stereotyping and prejudice.  This occurs when we start treating the individuals as if they have only characteristics of the group</a:t>
            </a:r>
            <a:r>
              <a:rPr lang="en-US" sz="2400" dirty="0">
                <a:solidFill>
                  <a:srgbClr val="000000"/>
                </a:solidFill>
                <a:latin typeface="Times New Roman"/>
              </a:rPr>
              <a:t>.  When we start thinking that all Arabs and Muslims are terrorists or that all Americans are loud and obnoxious, we are carry grouping to an illogical extreme.  We then find it very difficult to communicate with people from those groups.  It is important to be aware of how you group things, especially people, so that you do not stereotype them to the point that you have trouble interacting with them.</a:t>
            </a:r>
          </a:p>
          <a:p>
            <a:pPr lvl="0" algn="l"/>
            <a:r>
              <a:rPr lang="en-US" sz="2400" b="1" dirty="0">
                <a:solidFill>
                  <a:srgbClr val="000000"/>
                </a:solidFill>
                <a:latin typeface="Times New Roman"/>
              </a:rPr>
              <a:t>            </a:t>
            </a:r>
            <a:endParaRPr lang="ar-IQ" dirty="0"/>
          </a:p>
        </p:txBody>
      </p:sp>
    </p:spTree>
    <p:extLst>
      <p:ext uri="{BB962C8B-B14F-4D97-AF65-F5344CB8AC3E}">
        <p14:creationId xmlns:p14="http://schemas.microsoft.com/office/powerpoint/2010/main" val="338986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p:cNvPicPr>
            <a:picLocks noGrp="1" noChangeAspect="1"/>
          </p:cNvPicPr>
          <p:nvPr>
            <p:ph idx="1"/>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45608" y="1609725"/>
            <a:ext cx="6462183" cy="4846638"/>
          </a:xfrm>
        </p:spPr>
      </p:pic>
    </p:spTree>
    <p:extLst>
      <p:ext uri="{BB962C8B-B14F-4D97-AF65-F5344CB8AC3E}">
        <p14:creationId xmlns:p14="http://schemas.microsoft.com/office/powerpoint/2010/main" val="4066934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2893" y="1609725"/>
            <a:ext cx="6467614" cy="4846638"/>
          </a:xfrm>
        </p:spPr>
      </p:pic>
    </p:spTree>
    <p:extLst>
      <p:ext uri="{BB962C8B-B14F-4D97-AF65-F5344CB8AC3E}">
        <p14:creationId xmlns:p14="http://schemas.microsoft.com/office/powerpoint/2010/main" val="478685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p:cNvPicPr>
            <a:picLocks noGrp="1" noChangeAspect="1"/>
          </p:cNvPicPr>
          <p:nvPr>
            <p:ph idx="1"/>
          </p:nvPr>
        </p:nvPicPr>
        <p:blipFill>
          <a:blip r:embed="rId2">
            <a:extLst>
              <a:ext uri="{BEBA8EAE-BF5A-486C-A8C5-ECC9F3942E4B}">
                <a14:imgProps xmlns:a14="http://schemas.microsoft.com/office/drawing/2010/main">
                  <a14:imgLayer r:embed="rId3">
                    <a14:imgEffect>
                      <a14:saturation sat="33000"/>
                    </a14:imgEffect>
                  </a14:imgLayer>
                </a14:imgProps>
              </a:ext>
              <a:ext uri="{28A0092B-C50C-407E-A947-70E740481C1C}">
                <a14:useLocalDpi xmlns:a14="http://schemas.microsoft.com/office/drawing/2010/main" val="0"/>
              </a:ext>
            </a:extLst>
          </a:blip>
          <a:stretch>
            <a:fillRect/>
          </a:stretch>
        </p:blipFill>
        <p:spPr>
          <a:xfrm>
            <a:off x="1038225" y="1751806"/>
            <a:ext cx="6076950" cy="4562475"/>
          </a:xfrm>
        </p:spPr>
      </p:pic>
    </p:spTree>
    <p:extLst>
      <p:ext uri="{BB962C8B-B14F-4D97-AF65-F5344CB8AC3E}">
        <p14:creationId xmlns:p14="http://schemas.microsoft.com/office/powerpoint/2010/main" val="110801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p:cNvPicPr>
            <a:picLocks noGrp="1" noChangeAspect="1"/>
          </p:cNvPicPr>
          <p:nvPr>
            <p:ph idx="1"/>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845608" y="1609725"/>
            <a:ext cx="6462184" cy="4846638"/>
          </a:xfrm>
        </p:spPr>
      </p:pic>
    </p:spTree>
    <p:extLst>
      <p:ext uri="{BB962C8B-B14F-4D97-AF65-F5344CB8AC3E}">
        <p14:creationId xmlns:p14="http://schemas.microsoft.com/office/powerpoint/2010/main" val="2529187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p:cNvPicPr>
            <a:picLocks noGrp="1" noChangeAspect="1"/>
          </p:cNvPicPr>
          <p:nvPr>
            <p:ph idx="1"/>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901700" y="2013744"/>
            <a:ext cx="6350000" cy="4038600"/>
          </a:xfrm>
        </p:spPr>
      </p:pic>
    </p:spTree>
    <p:extLst>
      <p:ext uri="{BB962C8B-B14F-4D97-AF65-F5344CB8AC3E}">
        <p14:creationId xmlns:p14="http://schemas.microsoft.com/office/powerpoint/2010/main" val="4170130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32656"/>
            <a:ext cx="8229600" cy="1719064"/>
          </a:xfrm>
        </p:spPr>
        <p:txBody>
          <a:bodyPr/>
          <a:lstStyle/>
          <a:p>
            <a:r>
              <a:rPr lang="en-US" b="1" dirty="0" smtClean="0">
                <a:solidFill>
                  <a:srgbClr val="FF0000"/>
                </a:solidFill>
              </a:rPr>
              <a:t>A schema</a:t>
            </a:r>
            <a:endParaRPr lang="ar-IQ" b="1" dirty="0">
              <a:solidFill>
                <a:srgbClr val="FF0000"/>
              </a:solidFill>
            </a:endParaRPr>
          </a:p>
        </p:txBody>
      </p:sp>
      <p:sp>
        <p:nvSpPr>
          <p:cNvPr id="3" name="عنصر نائب للمحتوى 2"/>
          <p:cNvSpPr>
            <a:spLocks noGrp="1"/>
          </p:cNvSpPr>
          <p:nvPr>
            <p:ph idx="1"/>
          </p:nvPr>
        </p:nvSpPr>
        <p:spPr/>
        <p:txBody>
          <a:bodyPr/>
          <a:lstStyle/>
          <a:p>
            <a:pPr marL="0" indent="0" algn="l" rtl="0">
              <a:buNone/>
            </a:pPr>
            <a:r>
              <a:rPr lang="en-US" dirty="0" smtClean="0"/>
              <a:t/>
            </a:r>
            <a:br>
              <a:rPr lang="en-US" dirty="0" smtClean="0"/>
            </a:br>
            <a:r>
              <a:rPr lang="en-US" b="0" i="0" dirty="0" smtClean="0">
                <a:solidFill>
                  <a:srgbClr val="202124"/>
                </a:solidFill>
                <a:effectLst/>
                <a:latin typeface="Helvetica Neue"/>
              </a:rPr>
              <a:t>A </a:t>
            </a:r>
            <a:r>
              <a:rPr lang="en-US" b="1" i="0" dirty="0" smtClean="0">
                <a:solidFill>
                  <a:srgbClr val="202124"/>
                </a:solidFill>
                <a:effectLst/>
                <a:latin typeface="Helvetica Neue"/>
              </a:rPr>
              <a:t>schema</a:t>
            </a:r>
            <a:r>
              <a:rPr lang="en-US" b="0" i="0" dirty="0" smtClean="0">
                <a:solidFill>
                  <a:srgbClr val="202124"/>
                </a:solidFill>
                <a:effectLst/>
                <a:latin typeface="Helvetica Neue"/>
              </a:rPr>
              <a:t> is a mental representation of a typical instance. ... In the 1980s, </a:t>
            </a:r>
            <a:r>
              <a:rPr lang="en-US" b="1" i="0" dirty="0" smtClean="0">
                <a:solidFill>
                  <a:srgbClr val="202124"/>
                </a:solidFill>
                <a:effectLst/>
                <a:latin typeface="Helvetica Neue"/>
              </a:rPr>
              <a:t>schema</a:t>
            </a:r>
            <a:r>
              <a:rPr lang="en-US" b="0" i="0" dirty="0" smtClean="0">
                <a:solidFill>
                  <a:srgbClr val="202124"/>
                </a:solidFill>
                <a:effectLst/>
                <a:latin typeface="Helvetica Neue"/>
              </a:rPr>
              <a:t> theory became an important component of </a:t>
            </a:r>
            <a:r>
              <a:rPr lang="en-US" b="1" i="0" dirty="0" smtClean="0">
                <a:solidFill>
                  <a:srgbClr val="202124"/>
                </a:solidFill>
                <a:effectLst/>
                <a:latin typeface="Helvetica Neue"/>
              </a:rPr>
              <a:t>discourse analysis</a:t>
            </a:r>
            <a:r>
              <a:rPr lang="en-US" b="0" i="0" dirty="0" smtClean="0">
                <a:solidFill>
                  <a:srgbClr val="202124"/>
                </a:solidFill>
                <a:effectLst/>
                <a:latin typeface="Helvetica Neue"/>
              </a:rPr>
              <a:t> (Sanford and </a:t>
            </a:r>
            <a:r>
              <a:rPr lang="en-US" b="0" i="0" dirty="0" err="1" smtClean="0">
                <a:solidFill>
                  <a:srgbClr val="202124"/>
                </a:solidFill>
                <a:effectLst/>
                <a:latin typeface="Helvetica Neue"/>
              </a:rPr>
              <a:t>Garrod</a:t>
            </a:r>
            <a:r>
              <a:rPr lang="en-US" b="0" i="0" dirty="0" smtClean="0">
                <a:solidFill>
                  <a:srgbClr val="202124"/>
                </a:solidFill>
                <a:effectLst/>
                <a:latin typeface="Helvetica Neue"/>
              </a:rPr>
              <a:t> 1981), reading theory (</a:t>
            </a:r>
            <a:r>
              <a:rPr lang="en-US" b="0" i="0" dirty="0" err="1" smtClean="0">
                <a:solidFill>
                  <a:srgbClr val="202124"/>
                </a:solidFill>
                <a:effectLst/>
                <a:latin typeface="Helvetica Neue"/>
              </a:rPr>
              <a:t>Carrell</a:t>
            </a:r>
            <a:r>
              <a:rPr lang="en-US" b="0" i="0" dirty="0" smtClean="0">
                <a:solidFill>
                  <a:srgbClr val="202124"/>
                </a:solidFill>
                <a:effectLst/>
                <a:latin typeface="Helvetica Neue"/>
              </a:rPr>
              <a:t> and </a:t>
            </a:r>
            <a:r>
              <a:rPr lang="en-US" b="0" i="0" dirty="0" err="1" smtClean="0">
                <a:solidFill>
                  <a:srgbClr val="202124"/>
                </a:solidFill>
                <a:effectLst/>
                <a:latin typeface="Helvetica Neue"/>
              </a:rPr>
              <a:t>Eisterhold</a:t>
            </a:r>
            <a:r>
              <a:rPr lang="en-US" b="0" i="0" dirty="0" smtClean="0">
                <a:solidFill>
                  <a:srgbClr val="202124"/>
                </a:solidFill>
                <a:effectLst/>
                <a:latin typeface="Helvetica Neue"/>
              </a:rPr>
              <a:t> 1983), and applied linguistics (</a:t>
            </a:r>
            <a:r>
              <a:rPr lang="en-US" b="0" i="0" dirty="0" err="1" smtClean="0">
                <a:solidFill>
                  <a:srgbClr val="202124"/>
                </a:solidFill>
                <a:effectLst/>
                <a:latin typeface="Helvetica Neue"/>
              </a:rPr>
              <a:t>Widdowson</a:t>
            </a:r>
            <a:r>
              <a:rPr lang="en-US" b="0" i="0" dirty="0" smtClean="0">
                <a:solidFill>
                  <a:srgbClr val="202124"/>
                </a:solidFill>
                <a:effectLst/>
                <a:latin typeface="Helvetica Neue"/>
              </a:rPr>
              <a:t> 1983, 1984)</a:t>
            </a:r>
            <a:endParaRPr lang="ar-IQ" dirty="0"/>
          </a:p>
        </p:txBody>
      </p:sp>
    </p:spTree>
    <p:extLst>
      <p:ext uri="{BB962C8B-B14F-4D97-AF65-F5344CB8AC3E}">
        <p14:creationId xmlns:p14="http://schemas.microsoft.com/office/powerpoint/2010/main" val="63973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ctr" rtl="0">
              <a:buNone/>
            </a:pPr>
            <a:endParaRPr lang="en-US" sz="6000" dirty="0" smtClean="0">
              <a:solidFill>
                <a:srgbClr val="FF0000"/>
              </a:solidFill>
            </a:endParaRPr>
          </a:p>
          <a:p>
            <a:pPr marL="0" indent="0" algn="ctr" rtl="0">
              <a:buNone/>
            </a:pPr>
            <a:r>
              <a:rPr lang="en-US" sz="6000" dirty="0" smtClean="0">
                <a:solidFill>
                  <a:srgbClr val="FF0000"/>
                </a:solidFill>
              </a:rPr>
              <a:t>The end of presentation</a:t>
            </a:r>
            <a:endParaRPr lang="ar-IQ" sz="6000" dirty="0">
              <a:solidFill>
                <a:srgbClr val="FF0000"/>
              </a:solidFill>
            </a:endParaRPr>
          </a:p>
        </p:txBody>
      </p:sp>
    </p:spTree>
    <p:extLst>
      <p:ext uri="{BB962C8B-B14F-4D97-AF65-F5344CB8AC3E}">
        <p14:creationId xmlns:p14="http://schemas.microsoft.com/office/powerpoint/2010/main" val="1142782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i="0" dirty="0" smtClean="0">
                <a:solidFill>
                  <a:srgbClr val="FF0000"/>
                </a:solidFill>
                <a:effectLst/>
                <a:latin typeface="Helvetica Neue"/>
              </a:rPr>
              <a:t>What is the concept of schema?</a:t>
            </a:r>
            <a:br>
              <a:rPr lang="en-US" b="1" i="0" dirty="0" smtClean="0">
                <a:solidFill>
                  <a:srgbClr val="FF0000"/>
                </a:solidFill>
                <a:effectLst/>
                <a:latin typeface="Helvetica Neue"/>
              </a:rPr>
            </a:br>
            <a:endParaRPr lang="ar-IQ" b="1" dirty="0">
              <a:solidFill>
                <a:srgbClr val="FF0000"/>
              </a:solidFill>
            </a:endParaRPr>
          </a:p>
        </p:txBody>
      </p:sp>
      <p:sp>
        <p:nvSpPr>
          <p:cNvPr id="3" name="عنصر نائب للمحتوى 2"/>
          <p:cNvSpPr>
            <a:spLocks noGrp="1"/>
          </p:cNvSpPr>
          <p:nvPr>
            <p:ph idx="1"/>
          </p:nvPr>
        </p:nvSpPr>
        <p:spPr/>
        <p:txBody>
          <a:bodyPr>
            <a:normAutofit/>
          </a:bodyPr>
          <a:lstStyle/>
          <a:p>
            <a:pPr algn="just" rtl="0"/>
            <a:r>
              <a:rPr lang="en-US" b="1" i="0" dirty="0" smtClean="0">
                <a:solidFill>
                  <a:srgbClr val="202124"/>
                </a:solidFill>
                <a:effectLst/>
                <a:latin typeface="Helvetica Neue"/>
              </a:rPr>
              <a:t>Schema</a:t>
            </a:r>
            <a:r>
              <a:rPr lang="en-US" b="0" i="0" dirty="0" smtClean="0">
                <a:solidFill>
                  <a:srgbClr val="202124"/>
                </a:solidFill>
                <a:effectLst/>
                <a:latin typeface="Helvetica Neue"/>
              </a:rPr>
              <a:t>, in social science, mental structures that an individual uses to organize knowledge and guide cognitive processes and </a:t>
            </a:r>
            <a:r>
              <a:rPr lang="en-US" b="0" i="0" dirty="0" err="1" smtClean="0">
                <a:solidFill>
                  <a:srgbClr val="202124"/>
                </a:solidFill>
                <a:effectLst/>
                <a:latin typeface="Helvetica Neue"/>
              </a:rPr>
              <a:t>behaviour</a:t>
            </a:r>
            <a:r>
              <a:rPr lang="en-US" b="0" i="0" dirty="0" smtClean="0">
                <a:solidFill>
                  <a:srgbClr val="202124"/>
                </a:solidFill>
                <a:effectLst/>
                <a:latin typeface="Helvetica Neue"/>
              </a:rPr>
              <a:t>. People use </a:t>
            </a:r>
            <a:r>
              <a:rPr lang="en-US" b="1" i="0" dirty="0" smtClean="0">
                <a:solidFill>
                  <a:srgbClr val="202124"/>
                </a:solidFill>
                <a:effectLst/>
                <a:latin typeface="Helvetica Neue"/>
              </a:rPr>
              <a:t>schemata</a:t>
            </a:r>
            <a:r>
              <a:rPr lang="en-US" b="0" i="0" dirty="0" smtClean="0">
                <a:solidFill>
                  <a:srgbClr val="202124"/>
                </a:solidFill>
                <a:effectLst/>
                <a:latin typeface="Helvetica Neue"/>
              </a:rPr>
              <a:t> (the plural of </a:t>
            </a:r>
            <a:r>
              <a:rPr lang="en-US" b="1" i="0" dirty="0" smtClean="0">
                <a:solidFill>
                  <a:srgbClr val="202124"/>
                </a:solidFill>
                <a:effectLst/>
                <a:latin typeface="Helvetica Neue"/>
              </a:rPr>
              <a:t>schema</a:t>
            </a:r>
            <a:r>
              <a:rPr lang="en-US" b="0" i="0" dirty="0" smtClean="0">
                <a:solidFill>
                  <a:srgbClr val="202124"/>
                </a:solidFill>
                <a:effectLst/>
                <a:latin typeface="Helvetica Neue"/>
              </a:rPr>
              <a:t>) to categorize objects and events based on common elements and characteristics and thus interpret and predict the world</a:t>
            </a:r>
          </a:p>
          <a:p>
            <a:pPr marL="0" indent="0" algn="l" rtl="0">
              <a:buNone/>
            </a:pPr>
            <a:endParaRPr lang="ar-IQ" dirty="0"/>
          </a:p>
        </p:txBody>
      </p:sp>
    </p:spTree>
    <p:extLst>
      <p:ext uri="{BB962C8B-B14F-4D97-AF65-F5344CB8AC3E}">
        <p14:creationId xmlns:p14="http://schemas.microsoft.com/office/powerpoint/2010/main" val="1140122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just" rtl="0">
              <a:buNone/>
            </a:pPr>
            <a:r>
              <a:rPr lang="en-US" b="1" i="0" dirty="0" smtClean="0">
                <a:solidFill>
                  <a:srgbClr val="202124"/>
                </a:solidFill>
                <a:effectLst/>
                <a:latin typeface="Helvetica Neue"/>
              </a:rPr>
              <a:t/>
            </a:r>
            <a:br>
              <a:rPr lang="en-US" b="1" i="0" dirty="0" smtClean="0">
                <a:solidFill>
                  <a:srgbClr val="202124"/>
                </a:solidFill>
                <a:effectLst/>
                <a:latin typeface="Helvetica Neue"/>
              </a:rPr>
            </a:br>
            <a:r>
              <a:rPr lang="en-US" b="1" i="0" dirty="0" smtClean="0">
                <a:solidFill>
                  <a:srgbClr val="202124"/>
                </a:solidFill>
                <a:effectLst/>
                <a:latin typeface="Helvetica Neue"/>
              </a:rPr>
              <a:t>Schema</a:t>
            </a:r>
            <a:r>
              <a:rPr lang="en-US" b="0" i="0" dirty="0" smtClean="0">
                <a:solidFill>
                  <a:srgbClr val="202124"/>
                </a:solidFill>
                <a:effectLst/>
                <a:latin typeface="Helvetica Neue"/>
              </a:rPr>
              <a:t> theory suggests that people understand texts and experiences by comparing them with stereotypical mental representations of similar cases. ... Building upon this framework, relevant AI work on text processing is discussed, evaluated, and applied to literary and non-literary </a:t>
            </a:r>
            <a:r>
              <a:rPr lang="en-US" b="1" i="0" dirty="0" smtClean="0">
                <a:solidFill>
                  <a:srgbClr val="202124"/>
                </a:solidFill>
                <a:effectLst/>
                <a:latin typeface="Helvetica Neue"/>
              </a:rPr>
              <a:t>discourse</a:t>
            </a:r>
            <a:endParaRPr lang="ar-IQ" dirty="0"/>
          </a:p>
        </p:txBody>
      </p:sp>
    </p:spTree>
    <p:extLst>
      <p:ext uri="{BB962C8B-B14F-4D97-AF65-F5344CB8AC3E}">
        <p14:creationId xmlns:p14="http://schemas.microsoft.com/office/powerpoint/2010/main" val="93516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3600" b="0" i="0" dirty="0" smtClean="0">
                <a:solidFill>
                  <a:srgbClr val="FF0000"/>
                </a:solidFill>
                <a:effectLst/>
                <a:latin typeface="Helvetica Neue"/>
              </a:rPr>
              <a:t>What is schema theory in linguistics?</a:t>
            </a:r>
            <a:br>
              <a:rPr lang="en-US" sz="3600" b="0" i="0" dirty="0" smtClean="0">
                <a:solidFill>
                  <a:srgbClr val="FF0000"/>
                </a:solidFill>
                <a:effectLst/>
                <a:latin typeface="Helvetica Neue"/>
              </a:rPr>
            </a:br>
            <a:endParaRPr lang="ar-IQ" sz="3600" dirty="0">
              <a:solidFill>
                <a:srgbClr val="FF0000"/>
              </a:solidFill>
            </a:endParaRPr>
          </a:p>
        </p:txBody>
      </p:sp>
      <p:sp>
        <p:nvSpPr>
          <p:cNvPr id="3" name="عنصر نائب للمحتوى 2"/>
          <p:cNvSpPr>
            <a:spLocks noGrp="1"/>
          </p:cNvSpPr>
          <p:nvPr>
            <p:ph idx="1"/>
          </p:nvPr>
        </p:nvSpPr>
        <p:spPr/>
        <p:txBody>
          <a:bodyPr>
            <a:normAutofit/>
          </a:bodyPr>
          <a:lstStyle/>
          <a:p>
            <a:pPr algn="l" rtl="0"/>
            <a:r>
              <a:rPr lang="en-US" b="0" i="0" dirty="0" smtClean="0">
                <a:solidFill>
                  <a:srgbClr val="202124"/>
                </a:solidFill>
                <a:effectLst/>
                <a:latin typeface="Helvetica Neue"/>
              </a:rPr>
              <a:t>Simply put, </a:t>
            </a:r>
            <a:r>
              <a:rPr lang="en-US" b="1" i="0" dirty="0" smtClean="0">
                <a:solidFill>
                  <a:srgbClr val="202124"/>
                </a:solidFill>
                <a:effectLst/>
                <a:latin typeface="Helvetica Neue"/>
              </a:rPr>
              <a:t>schema theory</a:t>
            </a:r>
            <a:r>
              <a:rPr lang="en-US" b="0" i="0" dirty="0" smtClean="0">
                <a:solidFill>
                  <a:srgbClr val="202124"/>
                </a:solidFill>
                <a:effectLst/>
                <a:latin typeface="Helvetica Neue"/>
              </a:rPr>
              <a:t> states that all knowledge is organized into units. Within these units of knowledge, or </a:t>
            </a:r>
            <a:r>
              <a:rPr lang="en-US" b="1" i="0" dirty="0" smtClean="0">
                <a:solidFill>
                  <a:srgbClr val="202124"/>
                </a:solidFill>
                <a:effectLst/>
                <a:latin typeface="Helvetica Neue"/>
              </a:rPr>
              <a:t>schemata</a:t>
            </a:r>
            <a:r>
              <a:rPr lang="en-US" b="0" i="0" dirty="0" smtClean="0">
                <a:solidFill>
                  <a:srgbClr val="202124"/>
                </a:solidFill>
                <a:effectLst/>
                <a:latin typeface="Helvetica Neue"/>
              </a:rPr>
              <a:t>, is stored information. A </a:t>
            </a:r>
            <a:r>
              <a:rPr lang="en-US" b="1" i="0" dirty="0" smtClean="0">
                <a:solidFill>
                  <a:srgbClr val="202124"/>
                </a:solidFill>
                <a:effectLst/>
                <a:latin typeface="Helvetica Neue"/>
              </a:rPr>
              <a:t>schema</a:t>
            </a:r>
            <a:r>
              <a:rPr lang="en-US" b="0" i="0" dirty="0" smtClean="0">
                <a:solidFill>
                  <a:srgbClr val="202124"/>
                </a:solidFill>
                <a:effectLst/>
                <a:latin typeface="Helvetica Neue"/>
              </a:rPr>
              <a:t>, then, is a generalized description or a conceptual system for understanding knowledge-how knowledge is represented and how it is used</a:t>
            </a:r>
          </a:p>
          <a:p>
            <a:pPr marL="0" indent="0" algn="l" rtl="0">
              <a:buNone/>
            </a:pPr>
            <a:endParaRPr lang="ar-IQ" dirty="0"/>
          </a:p>
        </p:txBody>
      </p:sp>
    </p:spTree>
    <p:extLst>
      <p:ext uri="{BB962C8B-B14F-4D97-AF65-F5344CB8AC3E}">
        <p14:creationId xmlns:p14="http://schemas.microsoft.com/office/powerpoint/2010/main" val="1897168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0" dirty="0">
                <a:solidFill>
                  <a:srgbClr val="202124"/>
                </a:solidFill>
                <a:latin typeface="Helvetica Neue"/>
              </a:rPr>
              <a:t>What is schema and script in </a:t>
            </a:r>
            <a:r>
              <a:rPr lang="ar-IQ" b="0" dirty="0">
                <a:solidFill>
                  <a:srgbClr val="202124"/>
                </a:solidFill>
                <a:latin typeface="Helvetica Neue"/>
              </a:rPr>
              <a:t>؟</a:t>
            </a:r>
            <a:r>
              <a:rPr lang="en-US" b="0" dirty="0" smtClean="0">
                <a:solidFill>
                  <a:srgbClr val="202124"/>
                </a:solidFill>
                <a:latin typeface="Helvetica Neue"/>
              </a:rPr>
              <a:t>discourse </a:t>
            </a:r>
            <a:r>
              <a:rPr lang="en-US" b="0" dirty="0">
                <a:solidFill>
                  <a:srgbClr val="202124"/>
                </a:solidFill>
                <a:latin typeface="Helvetica Neue"/>
              </a:rPr>
              <a:t>analysis</a:t>
            </a:r>
            <a:endParaRPr lang="ar-IQ" dirty="0"/>
          </a:p>
        </p:txBody>
      </p:sp>
      <p:sp>
        <p:nvSpPr>
          <p:cNvPr id="3" name="عنصر نائب للمحتوى 2"/>
          <p:cNvSpPr>
            <a:spLocks noGrp="1"/>
          </p:cNvSpPr>
          <p:nvPr>
            <p:ph idx="1"/>
          </p:nvPr>
        </p:nvSpPr>
        <p:spPr/>
        <p:txBody>
          <a:bodyPr>
            <a:normAutofit/>
          </a:bodyPr>
          <a:lstStyle/>
          <a:p>
            <a:pPr marL="0" indent="0" algn="l" rtl="0">
              <a:buNone/>
            </a:pPr>
            <a:endParaRPr lang="en-US" b="0" i="0" dirty="0" smtClean="0">
              <a:solidFill>
                <a:srgbClr val="202124"/>
              </a:solidFill>
              <a:effectLst/>
              <a:latin typeface="Helvetica Neue"/>
            </a:endParaRPr>
          </a:p>
          <a:p>
            <a:pPr algn="just" rtl="0"/>
            <a:r>
              <a:rPr lang="en-US" b="1" i="0" dirty="0" smtClean="0">
                <a:solidFill>
                  <a:srgbClr val="202124"/>
                </a:solidFill>
                <a:effectLst/>
                <a:latin typeface="Helvetica Neue"/>
              </a:rPr>
              <a:t>Schema and script</a:t>
            </a:r>
            <a:r>
              <a:rPr lang="en-US" b="0" i="0" dirty="0" smtClean="0">
                <a:solidFill>
                  <a:srgbClr val="202124"/>
                </a:solidFill>
                <a:effectLst/>
                <a:latin typeface="Helvetica Neue"/>
              </a:rPr>
              <a:t> are two terms that comprise the background knowledge. </a:t>
            </a:r>
            <a:r>
              <a:rPr lang="en-US" b="1" i="0" dirty="0" smtClean="0">
                <a:solidFill>
                  <a:srgbClr val="202124"/>
                </a:solidFill>
                <a:effectLst/>
                <a:latin typeface="Helvetica Neue"/>
              </a:rPr>
              <a:t>Schema and script</a:t>
            </a:r>
            <a:r>
              <a:rPr lang="en-US" b="0" i="0" dirty="0" smtClean="0">
                <a:solidFill>
                  <a:srgbClr val="202124"/>
                </a:solidFill>
                <a:effectLst/>
                <a:latin typeface="Helvetica Neue"/>
              </a:rPr>
              <a:t> tells us what is actually the real situation and what are the actions. </a:t>
            </a:r>
            <a:r>
              <a:rPr lang="en-US" b="1" i="0" dirty="0" smtClean="0">
                <a:solidFill>
                  <a:srgbClr val="202124"/>
                </a:solidFill>
                <a:effectLst/>
                <a:latin typeface="Helvetica Neue"/>
              </a:rPr>
              <a:t>Schema</a:t>
            </a:r>
            <a:r>
              <a:rPr lang="en-US" b="0" i="0" dirty="0" smtClean="0">
                <a:solidFill>
                  <a:srgbClr val="202124"/>
                </a:solidFill>
                <a:effectLst/>
                <a:latin typeface="Helvetica Neue"/>
              </a:rPr>
              <a:t> is conventional knowledge which exists in memory. </a:t>
            </a:r>
            <a:r>
              <a:rPr lang="en-US" b="1" i="0" dirty="0" smtClean="0">
                <a:solidFill>
                  <a:srgbClr val="202124"/>
                </a:solidFill>
                <a:effectLst/>
                <a:latin typeface="Helvetica Neue"/>
              </a:rPr>
              <a:t>Script</a:t>
            </a:r>
            <a:r>
              <a:rPr lang="en-US" b="0" i="0" dirty="0" smtClean="0">
                <a:solidFill>
                  <a:srgbClr val="202124"/>
                </a:solidFill>
                <a:effectLst/>
                <a:latin typeface="Helvetica Neue"/>
              </a:rPr>
              <a:t> is essentially a dynamic </a:t>
            </a:r>
            <a:r>
              <a:rPr lang="en-US" b="1" i="0" dirty="0" smtClean="0">
                <a:solidFill>
                  <a:srgbClr val="202124"/>
                </a:solidFill>
                <a:effectLst/>
                <a:latin typeface="Helvetica Neue"/>
              </a:rPr>
              <a:t>schema</a:t>
            </a:r>
            <a:r>
              <a:rPr lang="en-US" b="0" i="0" dirty="0" smtClean="0">
                <a:solidFill>
                  <a:srgbClr val="202124"/>
                </a:solidFill>
                <a:effectLst/>
                <a:latin typeface="Helvetica Neue"/>
              </a:rPr>
              <a:t> in which conventional action takes place</a:t>
            </a:r>
          </a:p>
          <a:p>
            <a:pPr marL="0" indent="0" algn="l" rtl="0">
              <a:buNone/>
            </a:pPr>
            <a:endParaRPr lang="ar-IQ" dirty="0"/>
          </a:p>
        </p:txBody>
      </p:sp>
    </p:spTree>
    <p:extLst>
      <p:ext uri="{BB962C8B-B14F-4D97-AF65-F5344CB8AC3E}">
        <p14:creationId xmlns:p14="http://schemas.microsoft.com/office/powerpoint/2010/main" val="2871100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0" i="0" dirty="0" smtClean="0">
                <a:solidFill>
                  <a:srgbClr val="FF0000"/>
                </a:solidFill>
                <a:effectLst/>
                <a:latin typeface="Helvetica Neue"/>
              </a:rPr>
              <a:t>What is the role of schema?</a:t>
            </a:r>
            <a:br>
              <a:rPr lang="en-US" b="0" i="0" dirty="0" smtClean="0">
                <a:solidFill>
                  <a:srgbClr val="FF0000"/>
                </a:solidFill>
                <a:effectLst/>
                <a:latin typeface="Helvetica Neue"/>
              </a:rPr>
            </a:br>
            <a:endParaRPr lang="ar-IQ" dirty="0">
              <a:solidFill>
                <a:srgbClr val="FF0000"/>
              </a:solidFill>
            </a:endParaRPr>
          </a:p>
        </p:txBody>
      </p:sp>
      <p:sp>
        <p:nvSpPr>
          <p:cNvPr id="3" name="عنصر نائب للمحتوى 2"/>
          <p:cNvSpPr>
            <a:spLocks noGrp="1"/>
          </p:cNvSpPr>
          <p:nvPr>
            <p:ph idx="1"/>
          </p:nvPr>
        </p:nvSpPr>
        <p:spPr/>
        <p:txBody>
          <a:bodyPr>
            <a:normAutofit/>
          </a:bodyPr>
          <a:lstStyle/>
          <a:p>
            <a:pPr algn="just" rtl="0"/>
            <a:r>
              <a:rPr lang="en-US" b="1" i="0" dirty="0" smtClean="0">
                <a:solidFill>
                  <a:srgbClr val="202124"/>
                </a:solidFill>
                <a:effectLst/>
                <a:latin typeface="Helvetica Neue"/>
              </a:rPr>
              <a:t>Schemas</a:t>
            </a:r>
            <a:r>
              <a:rPr lang="en-US" b="0" i="0" dirty="0" smtClean="0">
                <a:solidFill>
                  <a:srgbClr val="202124"/>
                </a:solidFill>
                <a:effectLst/>
                <a:latin typeface="Helvetica Neue"/>
              </a:rPr>
              <a:t> are mental models, or frameworks, which organize information in the mind and represent generalized knowledge about events, situations, objects, actions and feelings. ... The </a:t>
            </a:r>
            <a:r>
              <a:rPr lang="en-US" b="1" i="0" dirty="0" smtClean="0">
                <a:solidFill>
                  <a:srgbClr val="202124"/>
                </a:solidFill>
                <a:effectLst/>
                <a:latin typeface="Helvetica Neue"/>
              </a:rPr>
              <a:t>role</a:t>
            </a:r>
            <a:r>
              <a:rPr lang="en-US" b="0" i="0" dirty="0" smtClean="0">
                <a:solidFill>
                  <a:srgbClr val="202124"/>
                </a:solidFill>
                <a:effectLst/>
                <a:latin typeface="Helvetica Neue"/>
              </a:rPr>
              <a:t> of prior knowledge in learning is a core feature of constructivist theories of learning – one kind of cognitive approach to learning</a:t>
            </a:r>
          </a:p>
          <a:p>
            <a:pPr marL="0" indent="0" algn="l" rtl="0">
              <a:buNone/>
            </a:pPr>
            <a:endParaRPr lang="ar-IQ" dirty="0"/>
          </a:p>
        </p:txBody>
      </p:sp>
    </p:spTree>
    <p:extLst>
      <p:ext uri="{BB962C8B-B14F-4D97-AF65-F5344CB8AC3E}">
        <p14:creationId xmlns:p14="http://schemas.microsoft.com/office/powerpoint/2010/main" val="563763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67544" y="1628800"/>
            <a:ext cx="8229600" cy="4525963"/>
          </a:xfrm>
        </p:spPr>
        <p:txBody>
          <a:bodyPr/>
          <a:lstStyle/>
          <a:p>
            <a:pPr marL="0" indent="0" algn="l" rtl="0">
              <a:buNone/>
            </a:pPr>
            <a:r>
              <a:rPr lang="en-US" sz="4000" dirty="0" err="1" smtClean="0"/>
              <a:t>Schematas</a:t>
            </a:r>
            <a:r>
              <a:rPr lang="en-US" sz="4000" dirty="0" smtClean="0"/>
              <a:t>  (ideational constructs) are frames of reference</a:t>
            </a:r>
            <a:r>
              <a:rPr lang="en-US" dirty="0" smtClean="0"/>
              <a:t>.</a:t>
            </a:r>
          </a:p>
          <a:p>
            <a:pPr marL="0" indent="0" algn="l" rtl="0">
              <a:buNone/>
            </a:pPr>
            <a:endParaRPr lang="en-US" dirty="0"/>
          </a:p>
          <a:p>
            <a:pPr marL="0" indent="0" algn="l" rtl="0">
              <a:buNone/>
            </a:pPr>
            <a:r>
              <a:rPr lang="en-US" dirty="0" smtClean="0"/>
              <a:t>.</a:t>
            </a:r>
            <a:endParaRPr lang="ar-IQ" dirty="0"/>
          </a:p>
        </p:txBody>
      </p:sp>
    </p:spTree>
    <p:extLst>
      <p:ext uri="{BB962C8B-B14F-4D97-AF65-F5344CB8AC3E}">
        <p14:creationId xmlns:p14="http://schemas.microsoft.com/office/powerpoint/2010/main" val="3543798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Examples</a:t>
            </a:r>
            <a:endParaRPr lang="ar-IQ" dirty="0"/>
          </a:p>
        </p:txBody>
      </p:sp>
      <p:sp>
        <p:nvSpPr>
          <p:cNvPr id="3" name="عنصر نائب للمحتوى 2"/>
          <p:cNvSpPr>
            <a:spLocks noGrp="1"/>
          </p:cNvSpPr>
          <p:nvPr>
            <p:ph idx="1"/>
          </p:nvPr>
        </p:nvSpPr>
        <p:spPr/>
        <p:txBody>
          <a:bodyPr>
            <a:normAutofit/>
          </a:bodyPr>
          <a:lstStyle/>
          <a:p>
            <a:pPr marL="0" indent="0" algn="just" rtl="0">
              <a:lnSpc>
                <a:spcPct val="150000"/>
              </a:lnSpc>
              <a:buNone/>
            </a:pPr>
            <a:r>
              <a:rPr lang="en-US" dirty="0" smtClean="0"/>
              <a:t>Examples of such schema would be those that inform the everyday routines we follow when meeting or greeting people, or the different transactions we carry out in service encounters-</a:t>
            </a:r>
            <a:r>
              <a:rPr lang="en-US" b="1" i="1" dirty="0" smtClean="0">
                <a:solidFill>
                  <a:srgbClr val="FF0000"/>
                </a:solidFill>
              </a:rPr>
              <a:t>buying a train ticket, checking in at a hotel, making enquiries over the phone, and so on..</a:t>
            </a:r>
            <a:endParaRPr lang="ar-IQ" b="1" i="1" dirty="0">
              <a:solidFill>
                <a:srgbClr val="FF0000"/>
              </a:solidFill>
            </a:endParaRPr>
          </a:p>
        </p:txBody>
      </p:sp>
    </p:spTree>
    <p:extLst>
      <p:ext uri="{BB962C8B-B14F-4D97-AF65-F5344CB8AC3E}">
        <p14:creationId xmlns:p14="http://schemas.microsoft.com/office/powerpoint/2010/main" val="227954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171</TotalTime>
  <Words>225</Words>
  <Application>Microsoft Office PowerPoint</Application>
  <PresentationFormat>عرض على الشاشة (3:4)‏</PresentationFormat>
  <Paragraphs>33</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وافر</vt:lpstr>
      <vt:lpstr>Chapter four</vt:lpstr>
      <vt:lpstr>A schema</vt:lpstr>
      <vt:lpstr>What is the concept of schema? </vt:lpstr>
      <vt:lpstr>عرض تقديمي في PowerPoint</vt:lpstr>
      <vt:lpstr>What is schema theory in linguistics? </vt:lpstr>
      <vt:lpstr>What is schema and script in ؟discourse analysis</vt:lpstr>
      <vt:lpstr>What is the role of schema? </vt:lpstr>
      <vt:lpstr>عرض تقديمي في PowerPoint</vt:lpstr>
      <vt:lpstr>Examples</vt:lpstr>
      <vt:lpstr>عرض تقديمي في PowerPoint</vt:lpstr>
      <vt:lpstr>Frames and cultural assumptions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Windows User</dc:creator>
  <cp:lastModifiedBy>Windows User</cp:lastModifiedBy>
  <cp:revision>8</cp:revision>
  <dcterms:created xsi:type="dcterms:W3CDTF">2021-05-19T19:30:22Z</dcterms:created>
  <dcterms:modified xsi:type="dcterms:W3CDTF">2021-05-19T22:21:31Z</dcterms:modified>
</cp:coreProperties>
</file>