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3"/>
  </p:notesMasterIdLst>
  <p:sldIdLst>
    <p:sldId id="257" r:id="rId2"/>
    <p:sldId id="263" r:id="rId3"/>
    <p:sldId id="277" r:id="rId4"/>
    <p:sldId id="278" r:id="rId5"/>
    <p:sldId id="280" r:id="rId6"/>
    <p:sldId id="279" r:id="rId7"/>
    <p:sldId id="281" r:id="rId8"/>
    <p:sldId id="282" r:id="rId9"/>
    <p:sldId id="283" r:id="rId10"/>
    <p:sldId id="285" r:id="rId11"/>
    <p:sldId id="284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05" autoAdjust="0"/>
  </p:normalViewPr>
  <p:slideViewPr>
    <p:cSldViewPr>
      <p:cViewPr>
        <p:scale>
          <a:sx n="70" d="100"/>
          <a:sy n="70" d="100"/>
        </p:scale>
        <p:origin x="-132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Semantics: The study of Meaning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/>
              <a:t>Semantic Fields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semantic </a:t>
            </a:r>
            <a:r>
              <a:rPr lang="en-US" sz="2200" dirty="0">
                <a:solidFill>
                  <a:srgbClr val="002060"/>
                </a:solidFill>
              </a:rPr>
              <a:t>field is a group of lexical items </a:t>
            </a:r>
            <a:r>
              <a:rPr lang="en-US" sz="2200" dirty="0" smtClean="0">
                <a:solidFill>
                  <a:srgbClr val="002060"/>
                </a:solidFill>
              </a:rPr>
              <a:t>that seem </a:t>
            </a:r>
            <a:r>
              <a:rPr lang="en-US" sz="2200" dirty="0">
                <a:solidFill>
                  <a:srgbClr val="002060"/>
                </a:solidFill>
              </a:rPr>
              <a:t>to belong together in a lexical </a:t>
            </a:r>
            <a:r>
              <a:rPr lang="en-US" sz="2200" dirty="0" smtClean="0">
                <a:solidFill>
                  <a:srgbClr val="002060"/>
                </a:solidFill>
              </a:rPr>
              <a:t>structure.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Each </a:t>
            </a:r>
            <a:r>
              <a:rPr lang="en-US" sz="2200" dirty="0">
                <a:solidFill>
                  <a:srgbClr val="002060"/>
                </a:solidFill>
              </a:rPr>
              <a:t>lexical item (word) in a </a:t>
            </a:r>
            <a:r>
              <a:rPr lang="en-US" sz="2200" dirty="0" smtClean="0">
                <a:solidFill>
                  <a:srgbClr val="002060"/>
                </a:solidFill>
              </a:rPr>
              <a:t>semantic field can </a:t>
            </a:r>
            <a:r>
              <a:rPr lang="en-US" sz="2200" dirty="0">
                <a:solidFill>
                  <a:srgbClr val="002060"/>
                </a:solidFill>
              </a:rPr>
              <a:t>be defined by its </a:t>
            </a:r>
            <a:r>
              <a:rPr lang="en-US" sz="2200" dirty="0" smtClean="0">
                <a:solidFill>
                  <a:srgbClr val="002060"/>
                </a:solidFill>
              </a:rPr>
              <a:t>relation </a:t>
            </a:r>
            <a:r>
              <a:rPr lang="en-US" sz="2200" dirty="0">
                <a:solidFill>
                  <a:srgbClr val="002060"/>
                </a:solidFill>
              </a:rPr>
              <a:t>to the other members of the group.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Semantic fields </a:t>
            </a:r>
            <a:r>
              <a:rPr lang="en-US" sz="2200" dirty="0">
                <a:solidFill>
                  <a:srgbClr val="002060"/>
                </a:solidFill>
              </a:rPr>
              <a:t>can give a useful picture </a:t>
            </a:r>
            <a:r>
              <a:rPr lang="en-US" sz="2200" dirty="0" smtClean="0">
                <a:solidFill>
                  <a:srgbClr val="002060"/>
                </a:solidFill>
              </a:rPr>
              <a:t>as to how </a:t>
            </a:r>
            <a:r>
              <a:rPr lang="en-US" sz="2200" dirty="0">
                <a:solidFill>
                  <a:srgbClr val="002060"/>
                </a:solidFill>
              </a:rPr>
              <a:t>a particular semantic area is divided up.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It </a:t>
            </a:r>
            <a:r>
              <a:rPr lang="en-US" sz="2200" dirty="0">
                <a:solidFill>
                  <a:srgbClr val="002060"/>
                </a:solidFill>
              </a:rPr>
              <a:t>would be wrong, however, to assume that lexical items cover an entire field like a smooth mosaic. In fact, there are plenty of gaps and overlaps</a:t>
            </a:r>
            <a:r>
              <a:rPr lang="en-US" sz="2200">
                <a:solidFill>
                  <a:srgbClr val="002060"/>
                </a:solidFill>
              </a:rPr>
              <a:t>. 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2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/>
              <a:t>Semantic Fields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100" dirty="0" smtClean="0">
                <a:solidFill>
                  <a:srgbClr val="002060"/>
                </a:solidFill>
              </a:rPr>
              <a:t>To </a:t>
            </a:r>
            <a:r>
              <a:rPr lang="en-US" sz="2100" dirty="0">
                <a:solidFill>
                  <a:srgbClr val="002060"/>
                </a:solidFill>
              </a:rPr>
              <a:t>cope with overlap in semantic fields, linguists hoped that lexical meaning might be possible to be deconstructed into its basic elements in a similar fashion to phonemes in phonology. </a:t>
            </a:r>
            <a:endParaRPr lang="en-US" sz="21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100" dirty="0" smtClean="0">
                <a:solidFill>
                  <a:srgbClr val="002060"/>
                </a:solidFill>
              </a:rPr>
              <a:t>Therefore</a:t>
            </a:r>
            <a:r>
              <a:rPr lang="en-US" sz="2100" dirty="0">
                <a:solidFill>
                  <a:srgbClr val="002060"/>
                </a:solidFill>
              </a:rPr>
              <a:t>, they proposed a method known as ‘componential analysis’ to split up the components of lexical items to cope with the problem of overlap in semantic fields. </a:t>
            </a:r>
          </a:p>
          <a:p>
            <a:pPr algn="l" rtl="0"/>
            <a:r>
              <a:rPr lang="en-US" sz="2100" dirty="0">
                <a:solidFill>
                  <a:srgbClr val="002060"/>
                </a:solidFill>
              </a:rPr>
              <a:t>However, it is somewhat inaccurate to speak </a:t>
            </a:r>
            <a:r>
              <a:rPr lang="en-US" sz="2100" dirty="0" smtClean="0">
                <a:solidFill>
                  <a:srgbClr val="002060"/>
                </a:solidFill>
              </a:rPr>
              <a:t>of </a:t>
            </a:r>
            <a:r>
              <a:rPr lang="en-US" sz="2100" dirty="0">
                <a:solidFill>
                  <a:srgbClr val="002060"/>
                </a:solidFill>
              </a:rPr>
              <a:t>the meaning of words as being ‘composed’ out of a </a:t>
            </a:r>
            <a:r>
              <a:rPr lang="en-US" sz="2100" dirty="0" smtClean="0">
                <a:solidFill>
                  <a:srgbClr val="002060"/>
                </a:solidFill>
              </a:rPr>
              <a:t>set of </a:t>
            </a:r>
            <a:r>
              <a:rPr lang="en-US" sz="2100" dirty="0">
                <a:solidFill>
                  <a:srgbClr val="002060"/>
                </a:solidFill>
              </a:rPr>
              <a:t>separate components. </a:t>
            </a:r>
          </a:p>
          <a:p>
            <a:pPr algn="l" rtl="0"/>
            <a:endParaRPr lang="en-US" sz="2100" dirty="0">
              <a:solidFill>
                <a:srgbClr val="002060"/>
              </a:solidFill>
            </a:endParaRPr>
          </a:p>
          <a:p>
            <a:pPr algn="l" rtl="0"/>
            <a:endParaRPr lang="en-US" sz="21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63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Synonymy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Synonymy is another lexical relation that clarifies how lexical items can be linked to gather. 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Lexical items can be regarded as synonymous if they can be used interchangeably without altering the meaning of an utterance. 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By studying interchangeable items, a linguist can build up a picture of those sentences with similar meanings.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Perfect synonyms are very rare, because it is very unusual for two lexical items to have exactly the same meanings in all contexts. 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Consider the following synonymous pair of word (get &amp; obtain)</a:t>
            </a: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7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opposites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Opposites </a:t>
            </a:r>
            <a:r>
              <a:rPr lang="en-US" dirty="0">
                <a:solidFill>
                  <a:srgbClr val="002060"/>
                </a:solidFill>
              </a:rPr>
              <a:t>refer to different words that are in an incompatible binary relationship. 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Opposites </a:t>
            </a:r>
            <a:r>
              <a:rPr lang="en-US" dirty="0">
                <a:solidFill>
                  <a:srgbClr val="002060"/>
                </a:solidFill>
              </a:rPr>
              <a:t>can be of three kinds. 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Absolute opposites: wherein the </a:t>
            </a:r>
            <a:r>
              <a:rPr lang="en-US" dirty="0">
                <a:solidFill>
                  <a:srgbClr val="002060"/>
                </a:solidFill>
              </a:rPr>
              <a:t>negative </a:t>
            </a:r>
            <a:r>
              <a:rPr lang="en-US" dirty="0" smtClean="0">
                <a:solidFill>
                  <a:srgbClr val="002060"/>
                </a:solidFill>
              </a:rPr>
              <a:t>of one implies </a:t>
            </a:r>
            <a:r>
              <a:rPr lang="en-US" dirty="0">
                <a:solidFill>
                  <a:srgbClr val="002060"/>
                </a:solidFill>
              </a:rPr>
              <a:t>the </a:t>
            </a:r>
            <a:r>
              <a:rPr lang="en-US" dirty="0" smtClean="0">
                <a:solidFill>
                  <a:srgbClr val="002060"/>
                </a:solidFill>
              </a:rPr>
              <a:t>other (live vs. die). 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Relative (not absolute) </a:t>
            </a:r>
            <a:r>
              <a:rPr lang="en-US" dirty="0">
                <a:solidFill>
                  <a:srgbClr val="002060"/>
                </a:solidFill>
              </a:rPr>
              <a:t>opposites </a:t>
            </a:r>
            <a:r>
              <a:rPr lang="en-US" dirty="0" smtClean="0">
                <a:solidFill>
                  <a:srgbClr val="002060"/>
                </a:solidFill>
              </a:rPr>
              <a:t>which are relative </a:t>
            </a:r>
            <a:r>
              <a:rPr lang="en-US" dirty="0">
                <a:solidFill>
                  <a:srgbClr val="002060"/>
                </a:solidFill>
              </a:rPr>
              <a:t>to some </a:t>
            </a:r>
            <a:r>
              <a:rPr lang="en-US" dirty="0" smtClean="0">
                <a:solidFill>
                  <a:srgbClr val="002060"/>
                </a:solidFill>
              </a:rPr>
              <a:t>standards (big vs. small).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Converse </a:t>
            </a:r>
            <a:r>
              <a:rPr lang="en-US" dirty="0">
                <a:solidFill>
                  <a:srgbClr val="002060"/>
                </a:solidFill>
              </a:rPr>
              <a:t>opposites in which the choice of one opposite rather than another depends on the angle from which you view the situation being </a:t>
            </a:r>
            <a:r>
              <a:rPr lang="en-US" dirty="0" smtClean="0">
                <a:solidFill>
                  <a:srgbClr val="002060"/>
                </a:solidFill>
              </a:rPr>
              <a:t>described (give vs. take). </a:t>
            </a:r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51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Inclusion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Inclusion (classification) is </a:t>
            </a:r>
            <a:r>
              <a:rPr lang="en-US" dirty="0">
                <a:solidFill>
                  <a:srgbClr val="002060"/>
                </a:solidFill>
              </a:rPr>
              <a:t>another lexical relationship to study lexical </a:t>
            </a:r>
            <a:r>
              <a:rPr lang="en-US" dirty="0" smtClean="0">
                <a:solidFill>
                  <a:srgbClr val="002060"/>
                </a:solidFill>
              </a:rPr>
              <a:t>meaning.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Inclusion is </a:t>
            </a:r>
            <a:r>
              <a:rPr lang="en-US" dirty="0">
                <a:solidFill>
                  <a:srgbClr val="002060"/>
                </a:solidFill>
              </a:rPr>
              <a:t>a relationship between different lexical items in which these lexical items are arranged in a hierarchical structure. 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Inclusion </a:t>
            </a:r>
            <a:r>
              <a:rPr lang="en-US" dirty="0" smtClean="0">
                <a:solidFill>
                  <a:srgbClr val="002060"/>
                </a:solidFill>
              </a:rPr>
              <a:t>enables </a:t>
            </a:r>
            <a:r>
              <a:rPr lang="en-US" dirty="0">
                <a:solidFill>
                  <a:srgbClr val="002060"/>
                </a:solidFill>
              </a:rPr>
              <a:t>us to understand the multiple links </a:t>
            </a:r>
            <a:r>
              <a:rPr lang="en-US" dirty="0" smtClean="0">
                <a:solidFill>
                  <a:srgbClr val="002060"/>
                </a:solidFill>
              </a:rPr>
              <a:t>between different words.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53363"/>
            <a:ext cx="3455988" cy="195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8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Inclusion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advantages of inclusion are</a:t>
            </a:r>
            <a:r>
              <a:rPr lang="en-US" sz="2200" dirty="0">
                <a:solidFill>
                  <a:srgbClr val="002060"/>
                </a:solidFill>
              </a:rPr>
              <a:t>: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It enables </a:t>
            </a:r>
            <a:r>
              <a:rPr lang="en-US" sz="2200" dirty="0">
                <a:solidFill>
                  <a:srgbClr val="002060"/>
                </a:solidFill>
              </a:rPr>
              <a:t>us to understand the multiple links </a:t>
            </a:r>
            <a:r>
              <a:rPr lang="en-US" sz="2200" dirty="0" smtClean="0">
                <a:solidFill>
                  <a:srgbClr val="002060"/>
                </a:solidFill>
              </a:rPr>
              <a:t>between different words,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and </a:t>
            </a:r>
            <a:r>
              <a:rPr lang="en-US" sz="2200" dirty="0" smtClean="0">
                <a:solidFill>
                  <a:srgbClr val="002060"/>
                </a:solidFill>
              </a:rPr>
              <a:t>it can </a:t>
            </a:r>
            <a:r>
              <a:rPr lang="en-US" sz="2200" dirty="0">
                <a:solidFill>
                  <a:srgbClr val="002060"/>
                </a:solidFill>
              </a:rPr>
              <a:t>sometimes be </a:t>
            </a:r>
            <a:r>
              <a:rPr lang="en-US" sz="2200" dirty="0" smtClean="0">
                <a:solidFill>
                  <a:srgbClr val="002060"/>
                </a:solidFill>
              </a:rPr>
              <a:t>expressed by </a:t>
            </a:r>
            <a:r>
              <a:rPr lang="en-US" sz="2200" dirty="0">
                <a:solidFill>
                  <a:srgbClr val="002060"/>
                </a:solidFill>
              </a:rPr>
              <a:t>means of logical notation, so allowing us to be explicit </a:t>
            </a:r>
            <a:r>
              <a:rPr lang="en-US" sz="2200" dirty="0" smtClean="0">
                <a:solidFill>
                  <a:srgbClr val="002060"/>
                </a:solidFill>
              </a:rPr>
              <a:t>in our </a:t>
            </a:r>
            <a:r>
              <a:rPr lang="en-US" sz="2200" dirty="0">
                <a:solidFill>
                  <a:srgbClr val="002060"/>
                </a:solidFill>
              </a:rPr>
              <a:t>description.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Indeed, a few linguists have claimed that the entire meaning of a word can be expressed in terms of its logical relationships with other words.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1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 Fuzziness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The lexical </a:t>
            </a:r>
            <a:r>
              <a:rPr lang="en-US" dirty="0">
                <a:solidFill>
                  <a:srgbClr val="002060"/>
                </a:solidFill>
              </a:rPr>
              <a:t>relationships we have discussed so far </a:t>
            </a:r>
            <a:r>
              <a:rPr lang="en-US" dirty="0" smtClean="0">
                <a:solidFill>
                  <a:srgbClr val="002060"/>
                </a:solidFill>
              </a:rPr>
              <a:t>assume that </a:t>
            </a:r>
            <a:r>
              <a:rPr lang="en-US" dirty="0">
                <a:solidFill>
                  <a:srgbClr val="002060"/>
                </a:solidFill>
              </a:rPr>
              <a:t>words have an agreed-upon </a:t>
            </a:r>
            <a:r>
              <a:rPr lang="en-US" dirty="0" smtClean="0">
                <a:solidFill>
                  <a:srgbClr val="002060"/>
                </a:solidFill>
              </a:rPr>
              <a:t>meaning which </a:t>
            </a:r>
            <a:r>
              <a:rPr lang="en-US" dirty="0">
                <a:solidFill>
                  <a:srgbClr val="002060"/>
                </a:solidFill>
              </a:rPr>
              <a:t>we can discover and describe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This is </a:t>
            </a:r>
            <a:r>
              <a:rPr lang="en-US" dirty="0">
                <a:solidFill>
                  <a:srgbClr val="002060"/>
                </a:solidFill>
              </a:rPr>
              <a:t>not always the case, as there are some words that are characterized by </a:t>
            </a:r>
            <a:r>
              <a:rPr lang="en-US" dirty="0" smtClean="0">
                <a:solidFill>
                  <a:srgbClr val="002060"/>
                </a:solidFill>
              </a:rPr>
              <a:t>fuzzy boundaries. </a:t>
            </a:r>
            <a:r>
              <a:rPr lang="en-US" dirty="0">
                <a:solidFill>
                  <a:srgbClr val="002060"/>
                </a:solidFill>
              </a:rPr>
              <a:t>That is, they do not have well </a:t>
            </a:r>
            <a:r>
              <a:rPr lang="en-US" dirty="0" smtClean="0">
                <a:solidFill>
                  <a:srgbClr val="002060"/>
                </a:solidFill>
              </a:rPr>
              <a:t>defined meaning. </a:t>
            </a: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Fuzziness and </a:t>
            </a:r>
            <a:r>
              <a:rPr lang="en-US">
                <a:solidFill>
                  <a:srgbClr val="002060"/>
                </a:solidFill>
              </a:rPr>
              <a:t>family </a:t>
            </a:r>
            <a:r>
              <a:rPr lang="en-US" smtClean="0">
                <a:solidFill>
                  <a:srgbClr val="002060"/>
                </a:solidFill>
              </a:rPr>
              <a:t>resemblance </a:t>
            </a:r>
            <a:r>
              <a:rPr lang="en-US" dirty="0" smtClean="0">
                <a:solidFill>
                  <a:srgbClr val="002060"/>
                </a:solidFill>
              </a:rPr>
              <a:t>provide </a:t>
            </a:r>
            <a:r>
              <a:rPr lang="en-US" dirty="0">
                <a:solidFill>
                  <a:srgbClr val="002060"/>
                </a:solidFill>
              </a:rPr>
              <a:t>problems for understanding lexical meaning, because they make it hard to categorize lexical items in clear-cut lexical relationships. These problems indicate that it is impossible to set down fixed meanings for all words. </a:t>
            </a:r>
          </a:p>
          <a:p>
            <a:pPr algn="l" rtl="0"/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 Fuzziness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Fuzziness</a:t>
            </a:r>
            <a:r>
              <a:rPr lang="en-US" dirty="0">
                <a:solidFill>
                  <a:srgbClr val="002060"/>
                </a:solidFill>
              </a:rPr>
              <a:t>, then, means that words often have fuzzy edges or no clear boundaries. 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algn="l" rtl="0"/>
            <a:r>
              <a:rPr lang="en-US" dirty="0">
                <a:solidFill>
                  <a:srgbClr val="002060"/>
                </a:solidFill>
              </a:rPr>
              <a:t>F</a:t>
            </a:r>
            <a:r>
              <a:rPr lang="en-US" dirty="0" smtClean="0">
                <a:solidFill>
                  <a:srgbClr val="002060"/>
                </a:solidFill>
              </a:rPr>
              <a:t>amily </a:t>
            </a:r>
            <a:r>
              <a:rPr lang="en-US" dirty="0">
                <a:solidFill>
                  <a:srgbClr val="002060"/>
                </a:solidFill>
              </a:rPr>
              <a:t>resemblance means that a word, such as furniture, covers a whole range of things, which share characteristics with one another, as do members of a family. Yet it may be impossible to think up a set of characteristics which describes them all. 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0"/>
            <a:endParaRPr lang="en-US" dirty="0" smtClean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9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 Fuzziness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Humans </a:t>
            </a:r>
            <a:r>
              <a:rPr lang="en-US" dirty="0">
                <a:solidFill>
                  <a:srgbClr val="002060"/>
                </a:solidFill>
              </a:rPr>
              <a:t>tend to understand and memorize meaning in terms of prototypes. 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Prototypes </a:t>
            </a:r>
            <a:r>
              <a:rPr lang="en-US" dirty="0">
                <a:solidFill>
                  <a:srgbClr val="002060"/>
                </a:solidFill>
              </a:rPr>
              <a:t>represent idealized images of concepts or items in the world; thinking of lexical meaning in terms of prototypes is what gives </a:t>
            </a:r>
            <a:r>
              <a:rPr lang="en-US" dirty="0" smtClean="0">
                <a:solidFill>
                  <a:srgbClr val="002060"/>
                </a:solidFill>
              </a:rPr>
              <a:t>linguistic </a:t>
            </a:r>
            <a:r>
              <a:rPr lang="en-US" dirty="0">
                <a:solidFill>
                  <a:srgbClr val="002060"/>
                </a:solidFill>
              </a:rPr>
              <a:t>meaning its flexibility. 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Humans </a:t>
            </a:r>
            <a:r>
              <a:rPr lang="en-US" dirty="0">
                <a:solidFill>
                  <a:srgbClr val="002060"/>
                </a:solidFill>
              </a:rPr>
              <a:t>do not have fixed meanings in their minds; they mostly work from prototypes or typical examples and build </a:t>
            </a:r>
            <a:r>
              <a:rPr lang="en-US" dirty="0" smtClean="0">
                <a:solidFill>
                  <a:srgbClr val="002060"/>
                </a:solidFill>
              </a:rPr>
              <a:t>for themselves </a:t>
            </a:r>
            <a:r>
              <a:rPr lang="en-US" dirty="0">
                <a:solidFill>
                  <a:srgbClr val="002060"/>
                </a:solidFill>
              </a:rPr>
              <a:t>mental </a:t>
            </a:r>
            <a:r>
              <a:rPr lang="en-US" dirty="0" smtClean="0">
                <a:solidFill>
                  <a:srgbClr val="002060"/>
                </a:solidFill>
              </a:rPr>
              <a:t>models (or representations) </a:t>
            </a:r>
            <a:r>
              <a:rPr lang="en-US" dirty="0">
                <a:solidFill>
                  <a:srgbClr val="002060"/>
                </a:solidFill>
              </a:rPr>
              <a:t>which incorporate them in order to represent and talk about the world around them. </a:t>
            </a: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1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Sentence Meaning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19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900" dirty="0" smtClean="0">
                <a:solidFill>
                  <a:srgbClr val="002060"/>
                </a:solidFill>
              </a:rPr>
              <a:t>The </a:t>
            </a:r>
            <a:r>
              <a:rPr lang="en-US" sz="1900" dirty="0">
                <a:solidFill>
                  <a:srgbClr val="002060"/>
                </a:solidFill>
              </a:rPr>
              <a:t>term ‘representation’ does not only covers subconscious or inherited representations, but also those </a:t>
            </a:r>
            <a:r>
              <a:rPr lang="en-US" sz="1900" dirty="0" smtClean="0">
                <a:solidFill>
                  <a:srgbClr val="002060"/>
                </a:solidFill>
              </a:rPr>
              <a:t>presentation  that are consciously put </a:t>
            </a:r>
            <a:r>
              <a:rPr lang="en-US" sz="1900" dirty="0">
                <a:solidFill>
                  <a:srgbClr val="002060"/>
                </a:solidFill>
              </a:rPr>
              <a:t>across by, say, politicians, when they invent </a:t>
            </a:r>
            <a:r>
              <a:rPr lang="en-US" sz="1900" dirty="0" smtClean="0">
                <a:solidFill>
                  <a:srgbClr val="002060"/>
                </a:solidFill>
              </a:rPr>
              <a:t>euphemisms to manipulate their audience. </a:t>
            </a:r>
          </a:p>
          <a:p>
            <a:pPr algn="l" rtl="0"/>
            <a:r>
              <a:rPr lang="en-US" sz="1900" dirty="0" smtClean="0">
                <a:solidFill>
                  <a:srgbClr val="002060"/>
                </a:solidFill>
              </a:rPr>
              <a:t> For instance, the expression “pin-point strikes” can lead </a:t>
            </a:r>
            <a:r>
              <a:rPr lang="en-US" sz="1900" dirty="0">
                <a:solidFill>
                  <a:srgbClr val="002060"/>
                </a:solidFill>
              </a:rPr>
              <a:t>people into believing that bombs can be precisely dropped on particular targets. </a:t>
            </a:r>
          </a:p>
          <a:p>
            <a:pPr algn="l" rtl="0"/>
            <a:r>
              <a:rPr lang="en-US" sz="1900" dirty="0">
                <a:solidFill>
                  <a:srgbClr val="002060"/>
                </a:solidFill>
              </a:rPr>
              <a:t>Lexical meaning </a:t>
            </a:r>
            <a:r>
              <a:rPr lang="en-US" sz="1900" dirty="0" smtClean="0">
                <a:solidFill>
                  <a:srgbClr val="002060"/>
                </a:solidFill>
              </a:rPr>
              <a:t>of words and the way they are combined together  tells </a:t>
            </a:r>
            <a:r>
              <a:rPr lang="en-US" sz="1900" dirty="0">
                <a:solidFill>
                  <a:srgbClr val="002060"/>
                </a:solidFill>
              </a:rPr>
              <a:t>us quite a lot about the meaning of sentences, since sentences are individual </a:t>
            </a:r>
            <a:r>
              <a:rPr lang="en-US" sz="1900" dirty="0" smtClean="0">
                <a:solidFill>
                  <a:srgbClr val="002060"/>
                </a:solidFill>
              </a:rPr>
              <a:t>words, </a:t>
            </a:r>
            <a:r>
              <a:rPr lang="en-US" sz="1900" dirty="0">
                <a:solidFill>
                  <a:srgbClr val="002060"/>
                </a:solidFill>
              </a:rPr>
              <a:t>linked together by means of the syntax. </a:t>
            </a: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9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533400"/>
            <a:ext cx="7765321" cy="132632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465725"/>
            <a:ext cx="7391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</a:rPr>
              <a:t>Semantics </a:t>
            </a:r>
          </a:p>
          <a:p>
            <a:pPr marL="457200" indent="-457200">
              <a:buFont typeface="+mj-lt"/>
              <a:buAutoNum type="arabicPeriod"/>
            </a:pPr>
            <a:endParaRPr lang="en-US" sz="22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rgbClr val="002060"/>
                </a:solidFill>
              </a:rPr>
              <a:t>Word Meaning </a:t>
            </a:r>
          </a:p>
          <a:p>
            <a:endParaRPr lang="en-US" sz="2200" b="1" dirty="0" smtClean="0">
              <a:solidFill>
                <a:srgbClr val="002060"/>
              </a:solidFill>
            </a:endParaRPr>
          </a:p>
          <a:p>
            <a:r>
              <a:rPr lang="en-US" sz="2200" b="1" dirty="0" smtClean="0">
                <a:solidFill>
                  <a:srgbClr val="002060"/>
                </a:solidFill>
              </a:rPr>
              <a:t>	i. Semantic Fields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	</a:t>
            </a:r>
            <a:r>
              <a:rPr lang="en-US" sz="2200" b="1" dirty="0" smtClean="0">
                <a:solidFill>
                  <a:srgbClr val="002060"/>
                </a:solidFill>
              </a:rPr>
              <a:t>ii. Synonyms </a:t>
            </a:r>
          </a:p>
          <a:p>
            <a:r>
              <a:rPr lang="en-US" sz="2200" b="1" dirty="0">
                <a:solidFill>
                  <a:srgbClr val="002060"/>
                </a:solidFill>
              </a:rPr>
              <a:t>	</a:t>
            </a:r>
            <a:r>
              <a:rPr lang="en-US" sz="2200" b="1" dirty="0" smtClean="0">
                <a:solidFill>
                  <a:srgbClr val="002060"/>
                </a:solidFill>
              </a:rPr>
              <a:t>iii. Opposites 	</a:t>
            </a:r>
          </a:p>
          <a:p>
            <a:r>
              <a:rPr lang="en-US" sz="2200" b="1" dirty="0" smtClean="0">
                <a:solidFill>
                  <a:srgbClr val="002060"/>
                </a:solidFill>
              </a:rPr>
              <a:t>	iv. Inclusion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200" b="1" dirty="0" smtClean="0">
              <a:solidFill>
                <a:srgbClr val="002060"/>
              </a:solidFill>
            </a:endParaRPr>
          </a:p>
          <a:p>
            <a:r>
              <a:rPr lang="en-US" sz="2200" b="1" dirty="0" smtClean="0">
                <a:solidFill>
                  <a:srgbClr val="002060"/>
                </a:solidFill>
              </a:rPr>
              <a:t>3. Semantic Fuzziness</a:t>
            </a:r>
          </a:p>
          <a:p>
            <a:endParaRPr lang="en-US" sz="2200" b="1" dirty="0" smtClean="0">
              <a:solidFill>
                <a:srgbClr val="002060"/>
              </a:solidFill>
            </a:endParaRPr>
          </a:p>
          <a:p>
            <a:r>
              <a:rPr lang="en-US" sz="2200" b="1" dirty="0" smtClean="0">
                <a:solidFill>
                  <a:srgbClr val="002060"/>
                </a:solidFill>
              </a:rPr>
              <a:t>4. Sentence meaning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Sentence Meaning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1900" dirty="0" smtClean="0">
                <a:solidFill>
                  <a:srgbClr val="002060"/>
                </a:solidFill>
              </a:rPr>
              <a:t>The </a:t>
            </a:r>
            <a:r>
              <a:rPr lang="en-US" sz="1900" dirty="0">
                <a:solidFill>
                  <a:srgbClr val="002060"/>
                </a:solidFill>
              </a:rPr>
              <a:t>amalgamation of lexical meaning and syntax does not only enable us to reject </a:t>
            </a:r>
            <a:r>
              <a:rPr lang="en-US" sz="1900">
                <a:solidFill>
                  <a:srgbClr val="002060"/>
                </a:solidFill>
              </a:rPr>
              <a:t>anomalous </a:t>
            </a:r>
            <a:r>
              <a:rPr lang="en-US" sz="1900" smtClean="0">
                <a:solidFill>
                  <a:srgbClr val="002060"/>
                </a:solidFill>
              </a:rPr>
              <a:t>sentences, </a:t>
            </a:r>
            <a:r>
              <a:rPr lang="en-US" sz="1900" dirty="0">
                <a:solidFill>
                  <a:srgbClr val="002060"/>
                </a:solidFill>
              </a:rPr>
              <a:t>it also allows us to make deductions about normal sentences. These deductions are called entailments. </a:t>
            </a:r>
            <a:endParaRPr lang="en-US" sz="1900" dirty="0" smtClean="0">
              <a:solidFill>
                <a:srgbClr val="002060"/>
              </a:solidFill>
            </a:endParaRPr>
          </a:p>
          <a:p>
            <a:pPr algn="l" rtl="0"/>
            <a:endParaRPr lang="en-US" sz="19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>
                <a:solidFill>
                  <a:srgbClr val="002060"/>
                </a:solidFill>
              </a:rPr>
              <a:t>Entailment refers to the deduction of extra meaning that </a:t>
            </a:r>
            <a:r>
              <a:rPr lang="en-US" sz="1800" dirty="0" smtClean="0">
                <a:solidFill>
                  <a:srgbClr val="002060"/>
                </a:solidFill>
              </a:rPr>
              <a:t>is not </a:t>
            </a:r>
            <a:r>
              <a:rPr lang="en-US" sz="1800" dirty="0">
                <a:solidFill>
                  <a:srgbClr val="002060"/>
                </a:solidFill>
              </a:rPr>
              <a:t>explicitly included in the lexical items (words) used in the sentence.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r>
              <a:rPr lang="en-US" sz="1800" dirty="0">
                <a:solidFill>
                  <a:srgbClr val="002060"/>
                </a:solidFill>
              </a:rPr>
              <a:t>The logical relationship of entailment can enable us to understand why some sentences are contradictory. </a:t>
            </a: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8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Sentence Meaning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Some </a:t>
            </a:r>
            <a:r>
              <a:rPr lang="en-US" sz="1800" dirty="0">
                <a:solidFill>
                  <a:srgbClr val="002060"/>
                </a:solidFill>
              </a:rPr>
              <a:t>semanticists hope that formal logical systems </a:t>
            </a:r>
            <a:r>
              <a:rPr lang="en-US" sz="1800" dirty="0" smtClean="0">
                <a:solidFill>
                  <a:srgbClr val="002060"/>
                </a:solidFill>
              </a:rPr>
              <a:t>will, one day, </a:t>
            </a:r>
            <a:r>
              <a:rPr lang="en-US" sz="1800" dirty="0">
                <a:solidFill>
                  <a:srgbClr val="002060"/>
                </a:solidFill>
              </a:rPr>
              <a:t>handle semantic representations </a:t>
            </a:r>
            <a:r>
              <a:rPr lang="en-US" sz="1800" dirty="0" smtClean="0">
                <a:solidFill>
                  <a:srgbClr val="002060"/>
                </a:solidFill>
              </a:rPr>
              <a:t>, as well as the </a:t>
            </a:r>
            <a:r>
              <a:rPr lang="en-US" sz="1800" dirty="0">
                <a:solidFill>
                  <a:srgbClr val="002060"/>
                </a:solidFill>
              </a:rPr>
              <a:t>meaning of </a:t>
            </a:r>
            <a:r>
              <a:rPr lang="en-US" sz="1800" dirty="0" smtClean="0">
                <a:solidFill>
                  <a:srgbClr val="002060"/>
                </a:solidFill>
              </a:rPr>
              <a:t>sentences, adequately. </a:t>
            </a:r>
          </a:p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Formal </a:t>
            </a:r>
            <a:r>
              <a:rPr lang="en-US" sz="1800" dirty="0">
                <a:solidFill>
                  <a:srgbClr val="002060"/>
                </a:solidFill>
              </a:rPr>
              <a:t>logical </a:t>
            </a:r>
            <a:r>
              <a:rPr lang="en-US" sz="1800" dirty="0" smtClean="0">
                <a:solidFill>
                  <a:srgbClr val="002060"/>
                </a:solidFill>
              </a:rPr>
              <a:t>systems </a:t>
            </a:r>
            <a:r>
              <a:rPr lang="en-US" sz="1800" dirty="0">
                <a:solidFill>
                  <a:srgbClr val="002060"/>
                </a:solidFill>
              </a:rPr>
              <a:t>can (in theory) provide formulae for the representation of the sentences of any </a:t>
            </a:r>
            <a:r>
              <a:rPr lang="en-US" sz="1800" dirty="0" smtClean="0">
                <a:solidFill>
                  <a:srgbClr val="002060"/>
                </a:solidFill>
              </a:rPr>
              <a:t>language in order to:</a:t>
            </a:r>
          </a:p>
          <a:p>
            <a:pPr marL="342900" indent="-342900" algn="l" rtl="0">
              <a:buAutoNum type="arabicPeriod"/>
            </a:pPr>
            <a:r>
              <a:rPr lang="en-US" sz="1800" dirty="0" smtClean="0">
                <a:solidFill>
                  <a:srgbClr val="002060"/>
                </a:solidFill>
              </a:rPr>
              <a:t>show </a:t>
            </a:r>
            <a:r>
              <a:rPr lang="en-US" sz="1800" dirty="0">
                <a:solidFill>
                  <a:srgbClr val="002060"/>
                </a:solidFill>
              </a:rPr>
              <a:t>the logical relationships which exist </a:t>
            </a:r>
            <a:r>
              <a:rPr lang="en-US" sz="1800" dirty="0" smtClean="0">
                <a:solidFill>
                  <a:srgbClr val="002060"/>
                </a:solidFill>
              </a:rPr>
              <a:t>between and among sentences,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2. and </a:t>
            </a:r>
            <a:r>
              <a:rPr lang="en-US" sz="1800" dirty="0">
                <a:solidFill>
                  <a:srgbClr val="002060"/>
                </a:solidFill>
              </a:rPr>
              <a:t>to show certain ambiguities quite clearly. </a:t>
            </a: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77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linguistic study of meaning is called semantics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Semantics can be defined as a branch of linguistics that deals with meaning; it seeks to understand why certain words and constructions can be combined together in a semantically acceptable way, while others cannot.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Humans are able to distinguish meaningful sentences from contradictory or meaningless ones. They can also recognize sentences which have similar meanings, and can detect ambiguous sentences. </a:t>
            </a:r>
          </a:p>
        </p:txBody>
      </p:sp>
    </p:spTree>
    <p:extLst>
      <p:ext uri="{BB962C8B-B14F-4D97-AF65-F5344CB8AC3E}">
        <p14:creationId xmlns:p14="http://schemas.microsoft.com/office/powerpoint/2010/main" val="38434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>
                <a:solidFill>
                  <a:srgbClr val="002060"/>
                </a:solidFill>
              </a:rPr>
              <a:t>A linguist who is studying meaning tries to understand </a:t>
            </a:r>
            <a:r>
              <a:rPr lang="en-US" sz="2200" dirty="0" smtClean="0">
                <a:solidFill>
                  <a:srgbClr val="002060"/>
                </a:solidFill>
              </a:rPr>
              <a:t>why certain </a:t>
            </a:r>
            <a:r>
              <a:rPr lang="en-US" sz="2200" dirty="0">
                <a:solidFill>
                  <a:srgbClr val="002060"/>
                </a:solidFill>
              </a:rPr>
              <a:t>words and constructions can be combined together in </a:t>
            </a:r>
            <a:r>
              <a:rPr lang="en-US" sz="2200" dirty="0" smtClean="0">
                <a:solidFill>
                  <a:srgbClr val="002060"/>
                </a:solidFill>
              </a:rPr>
              <a:t>a semantically </a:t>
            </a:r>
            <a:r>
              <a:rPr lang="en-US" sz="2200" dirty="0">
                <a:solidFill>
                  <a:srgbClr val="002060"/>
                </a:solidFill>
              </a:rPr>
              <a:t>acceptable way, while others cannot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Consider the following sentences: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My brother is a bachelor.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! My brother is a spinster. 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9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linguist studying semantics would also like to know why </a:t>
            </a:r>
            <a:r>
              <a:rPr lang="en-US" sz="2200" dirty="0" smtClean="0">
                <a:solidFill>
                  <a:srgbClr val="002060"/>
                </a:solidFill>
              </a:rPr>
              <a:t>anyone who </a:t>
            </a:r>
            <a:r>
              <a:rPr lang="en-US" sz="2200" dirty="0">
                <a:solidFill>
                  <a:srgbClr val="002060"/>
                </a:solidFill>
              </a:rPr>
              <a:t>knows a language can recognize certain phrases and </a:t>
            </a:r>
            <a:r>
              <a:rPr lang="en-US" sz="2200" dirty="0" smtClean="0">
                <a:solidFill>
                  <a:srgbClr val="002060"/>
                </a:solidFill>
              </a:rPr>
              <a:t>sentences as </a:t>
            </a:r>
            <a:r>
              <a:rPr lang="en-US" sz="2200" dirty="0">
                <a:solidFill>
                  <a:srgbClr val="002060"/>
                </a:solidFill>
              </a:rPr>
              <a:t>having similar </a:t>
            </a:r>
            <a:r>
              <a:rPr lang="en-US" sz="2200" dirty="0" smtClean="0">
                <a:solidFill>
                  <a:srgbClr val="002060"/>
                </a:solidFill>
              </a:rPr>
              <a:t>meanings.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Consider the examples below:</a:t>
            </a:r>
          </a:p>
          <a:p>
            <a:pPr marL="457200" indent="-457200" algn="l" rtl="0"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I am fatigued and I wish to get some </a:t>
            </a:r>
            <a:r>
              <a:rPr lang="en-US" sz="2200" dirty="0" smtClean="0">
                <a:solidFill>
                  <a:srgbClr val="002060"/>
                </a:solidFill>
              </a:rPr>
              <a:t>sleep.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I </a:t>
            </a:r>
            <a:r>
              <a:rPr lang="en-US" sz="2200" dirty="0" smtClean="0">
                <a:solidFill>
                  <a:srgbClr val="002060"/>
                </a:solidFill>
              </a:rPr>
              <a:t>’m </a:t>
            </a:r>
            <a:r>
              <a:rPr lang="en-US" sz="2200" dirty="0">
                <a:solidFill>
                  <a:srgbClr val="002060"/>
                </a:solidFill>
              </a:rPr>
              <a:t>tired and I want to go to </a:t>
            </a:r>
            <a:r>
              <a:rPr lang="en-US" sz="2200" dirty="0" smtClean="0">
                <a:solidFill>
                  <a:srgbClr val="002060"/>
                </a:solidFill>
              </a:rPr>
              <a:t>bed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098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Linguistic </a:t>
            </a:r>
            <a:r>
              <a:rPr lang="en-US" sz="2200" dirty="0">
                <a:solidFill>
                  <a:srgbClr val="002060"/>
                </a:solidFill>
              </a:rPr>
              <a:t>meaning involves two levels: lexical meaning and </a:t>
            </a:r>
            <a:r>
              <a:rPr lang="en-US" sz="2200" dirty="0" smtClean="0">
                <a:solidFill>
                  <a:srgbClr val="002060"/>
                </a:solidFill>
              </a:rPr>
              <a:t>sentence meaning.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Linguists </a:t>
            </a:r>
            <a:r>
              <a:rPr lang="en-US" sz="2200" dirty="0">
                <a:solidFill>
                  <a:srgbClr val="002060"/>
                </a:solidFill>
              </a:rPr>
              <a:t>studying semantics </a:t>
            </a:r>
            <a:r>
              <a:rPr lang="en-US" sz="2200" dirty="0" smtClean="0">
                <a:solidFill>
                  <a:srgbClr val="002060"/>
                </a:solidFill>
              </a:rPr>
              <a:t> want to understand two types of relationships :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word-to-word relationship</a:t>
            </a:r>
          </a:p>
          <a:p>
            <a:pPr marL="457200" indent="-457200" algn="l" rtl="0">
              <a:buAutoNum type="arabicPeriod"/>
            </a:pPr>
            <a:r>
              <a:rPr lang="en-US" sz="2200" smtClean="0">
                <a:solidFill>
                  <a:srgbClr val="002060"/>
                </a:solidFill>
              </a:rPr>
              <a:t>Word-to-world relationship</a:t>
            </a:r>
            <a:endParaRPr lang="en-US" sz="2200" dirty="0"/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Linguists are interested primarily in the relationship of </a:t>
            </a:r>
            <a:r>
              <a:rPr lang="en-US" sz="2200" dirty="0" smtClean="0">
                <a:solidFill>
                  <a:srgbClr val="002060"/>
                </a:solidFill>
              </a:rPr>
              <a:t>words (lexical items )to </a:t>
            </a:r>
            <a:r>
              <a:rPr lang="en-US" sz="2200" dirty="0">
                <a:solidFill>
                  <a:srgbClr val="002060"/>
                </a:solidFill>
              </a:rPr>
              <a:t>one another, and only secondarily in their relationship to the world. </a:t>
            </a:r>
          </a:p>
          <a:p>
            <a:pPr marL="0" indent="0" algn="l" rtl="0">
              <a:buNone/>
            </a:pP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6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Word Meaning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 There </a:t>
            </a:r>
            <a:r>
              <a:rPr lang="en-US" sz="2200" dirty="0">
                <a:solidFill>
                  <a:srgbClr val="002060"/>
                </a:solidFill>
              </a:rPr>
              <a:t>are three preliminary points that needs to be clarified when studying lexical meaning.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study of lexical meaning is mainly concerned with content words rather than function words.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focus is often on descriptive meaning of words rather than their connotative meanings.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W</a:t>
            </a:r>
            <a:r>
              <a:rPr lang="en-US" sz="2200" dirty="0" smtClean="0">
                <a:solidFill>
                  <a:srgbClr val="002060"/>
                </a:solidFill>
              </a:rPr>
              <a:t>e </a:t>
            </a:r>
            <a:r>
              <a:rPr lang="en-US" sz="2200" dirty="0">
                <a:solidFill>
                  <a:srgbClr val="002060"/>
                </a:solidFill>
              </a:rPr>
              <a:t>must be aware that meaning is double-faced, as one element of the word meaning is part of a language system, but it is used to refer to things in the outside world.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124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Word Meaning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Linguists </a:t>
            </a:r>
            <a:r>
              <a:rPr lang="en-US" sz="2200" dirty="0">
                <a:solidFill>
                  <a:srgbClr val="002060"/>
                </a:solidFill>
              </a:rPr>
              <a:t>believe that the best way to deal with lexical meaning in a language system is by identifying the semantic relationship between different lexical items (words).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These </a:t>
            </a:r>
            <a:r>
              <a:rPr lang="en-US" sz="2200" dirty="0">
                <a:solidFill>
                  <a:srgbClr val="002060"/>
                </a:solidFill>
              </a:rPr>
              <a:t>relationships include: 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semantic fields,</a:t>
            </a:r>
          </a:p>
          <a:p>
            <a:pPr marL="457200" indent="-457200" algn="l" rtl="0">
              <a:buAutoNum type="arabicPeriod"/>
            </a:pPr>
            <a:r>
              <a:rPr lang="en-US" sz="2200" dirty="0" smtClean="0">
                <a:solidFill>
                  <a:srgbClr val="002060"/>
                </a:solidFill>
              </a:rPr>
              <a:t>Synonymy</a:t>
            </a:r>
          </a:p>
          <a:p>
            <a:pPr marL="457200" indent="-457200" algn="l" rtl="0"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O</a:t>
            </a:r>
            <a:r>
              <a:rPr lang="en-US" sz="2200" dirty="0" smtClean="0">
                <a:solidFill>
                  <a:srgbClr val="002060"/>
                </a:solidFill>
              </a:rPr>
              <a:t>pposites </a:t>
            </a:r>
            <a:r>
              <a:rPr lang="en-US" sz="2200" dirty="0">
                <a:solidFill>
                  <a:srgbClr val="002060"/>
                </a:solidFill>
              </a:rPr>
              <a:t>(antonym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 algn="l" rtl="0"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C</a:t>
            </a:r>
            <a:r>
              <a:rPr lang="en-US" sz="2200" dirty="0" smtClean="0">
                <a:solidFill>
                  <a:srgbClr val="002060"/>
                </a:solidFill>
              </a:rPr>
              <a:t>lassification </a:t>
            </a:r>
            <a:r>
              <a:rPr lang="en-US" sz="2200" dirty="0">
                <a:solidFill>
                  <a:srgbClr val="002060"/>
                </a:solidFill>
              </a:rPr>
              <a:t>(inclusion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 algn="l" rtl="0">
              <a:buAutoNum type="arabicPeriod"/>
            </a:pPr>
            <a:endParaRPr lang="en-US" sz="2200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456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Semantic Fields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Each language </a:t>
            </a:r>
            <a:r>
              <a:rPr lang="en-US" sz="2200" dirty="0">
                <a:solidFill>
                  <a:srgbClr val="002060"/>
                </a:solidFill>
              </a:rPr>
              <a:t>cuts up the world in different </a:t>
            </a:r>
            <a:r>
              <a:rPr lang="en-US" sz="2200" dirty="0" smtClean="0">
                <a:solidFill>
                  <a:srgbClr val="002060"/>
                </a:solidFill>
              </a:rPr>
              <a:t>ways, thus, each language has different lexical structure. 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I</a:t>
            </a:r>
            <a:r>
              <a:rPr lang="en-US" sz="2200" dirty="0" smtClean="0">
                <a:solidFill>
                  <a:srgbClr val="002060"/>
                </a:solidFill>
              </a:rPr>
              <a:t>t </a:t>
            </a:r>
            <a:r>
              <a:rPr lang="en-US" sz="2200" dirty="0">
                <a:solidFill>
                  <a:srgbClr val="002060"/>
                </a:solidFill>
              </a:rPr>
              <a:t>is important to </a:t>
            </a:r>
            <a:r>
              <a:rPr lang="en-US" sz="2200" dirty="0" smtClean="0">
                <a:solidFill>
                  <a:srgbClr val="002060"/>
                </a:solidFill>
              </a:rPr>
              <a:t>deal with </a:t>
            </a:r>
            <a:r>
              <a:rPr lang="en-US" sz="2200" dirty="0">
                <a:solidFill>
                  <a:srgbClr val="002060"/>
                </a:solidFill>
              </a:rPr>
              <a:t>the lexical structure of a language rather than with </a:t>
            </a:r>
            <a:r>
              <a:rPr lang="en-US" sz="2200" dirty="0" smtClean="0">
                <a:solidFill>
                  <a:srgbClr val="002060"/>
                </a:solidFill>
              </a:rPr>
              <a:t>isolated words</a:t>
            </a:r>
            <a:r>
              <a:rPr lang="en-US" sz="2200" dirty="0">
                <a:solidFill>
                  <a:srgbClr val="002060"/>
                </a:solidFill>
              </a:rPr>
              <a:t>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This lexical structure can be divided into different semantic fields.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Semantic fields are different across languages.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Compare the semantic field of family relation in Arabic and English. </a:t>
            </a:r>
          </a:p>
          <a:p>
            <a:pPr marL="0" indent="0" algn="l" rtl="0">
              <a:buNone/>
            </a:pP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2088</TotalTime>
  <Words>1433</Words>
  <Application>Microsoft Office PowerPoint</Application>
  <PresentationFormat>On-screen Show (4:3)</PresentationFormat>
  <Paragraphs>137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Damask</vt:lpstr>
      <vt:lpstr> Semantics: The study of Meaning </vt:lpstr>
      <vt:lpstr>Overview</vt:lpstr>
      <vt:lpstr>Semantics</vt:lpstr>
      <vt:lpstr>Semantics</vt:lpstr>
      <vt:lpstr>Semantics</vt:lpstr>
      <vt:lpstr>Semantics</vt:lpstr>
      <vt:lpstr>Word Meaning </vt:lpstr>
      <vt:lpstr>Word Meaning </vt:lpstr>
      <vt:lpstr>Semantic Fields</vt:lpstr>
      <vt:lpstr>Semantic Fields</vt:lpstr>
      <vt:lpstr>Semantic Fields</vt:lpstr>
      <vt:lpstr>Synonymy</vt:lpstr>
      <vt:lpstr>opposites</vt:lpstr>
      <vt:lpstr>Inclusion</vt:lpstr>
      <vt:lpstr>Inclusion</vt:lpstr>
      <vt:lpstr>Semantic Fuzziness </vt:lpstr>
      <vt:lpstr>Semantic Fuzziness </vt:lpstr>
      <vt:lpstr>Semantic Fuzziness </vt:lpstr>
      <vt:lpstr>Sentence Meaning</vt:lpstr>
      <vt:lpstr>Sentence Meaning</vt:lpstr>
      <vt:lpstr>Sentence Meaning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199</cp:revision>
  <dcterms:created xsi:type="dcterms:W3CDTF">2006-08-16T00:00:00Z</dcterms:created>
  <dcterms:modified xsi:type="dcterms:W3CDTF">2021-05-11T12:19:28Z</dcterms:modified>
</cp:coreProperties>
</file>