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70" r:id="rId7"/>
    <p:sldId id="271" r:id="rId8"/>
    <p:sldId id="272" r:id="rId9"/>
    <p:sldId id="261" r:id="rId10"/>
    <p:sldId id="262" r:id="rId11"/>
    <p:sldId id="263" r:id="rId12"/>
    <p:sldId id="264" r:id="rId13"/>
    <p:sldId id="265" r:id="rId14"/>
    <p:sldId id="266" r:id="rId15"/>
    <p:sldId id="267" r:id="rId16"/>
    <p:sldId id="269" r:id="rId17"/>
    <p:sldId id="273" r:id="rId18"/>
    <p:sldId id="274" r:id="rId19"/>
    <p:sldId id="275" r:id="rId20"/>
    <p:sldId id="276" r:id="rId21"/>
    <p:sldId id="277" r:id="rId22"/>
    <p:sldId id="268"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9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80FD135-D004-4030-BA78-A9AC4F0F9ADB}" type="datetimeFigureOut">
              <a:rPr lang="ar-IQ" smtClean="0"/>
              <a:t>17/09/1442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E3A1A88D-69A8-40EA-B65E-3C24832E51A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80FD135-D004-4030-BA78-A9AC4F0F9ADB}" type="datetimeFigureOut">
              <a:rPr lang="ar-IQ" smtClean="0"/>
              <a:t>17/09/1442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80FD135-D004-4030-BA78-A9AC4F0F9ADB}" type="datetimeFigureOut">
              <a:rPr lang="ar-IQ" smtClean="0"/>
              <a:t>17/09/1442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80FD135-D004-4030-BA78-A9AC4F0F9ADB}" type="datetimeFigureOut">
              <a:rPr lang="ar-IQ" smtClean="0"/>
              <a:t>17/09/1442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80FD135-D004-4030-BA78-A9AC4F0F9ADB}" type="datetimeFigureOut">
              <a:rPr lang="ar-IQ" smtClean="0"/>
              <a:t>17/09/1442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A1A88D-69A8-40EA-B65E-3C24832E51A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80FD135-D004-4030-BA78-A9AC4F0F9ADB}" type="datetimeFigureOut">
              <a:rPr lang="ar-IQ" smtClean="0"/>
              <a:t>17/09/1442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80FD135-D004-4030-BA78-A9AC4F0F9ADB}" type="datetimeFigureOut">
              <a:rPr lang="ar-IQ" smtClean="0"/>
              <a:t>17/09/1442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80FD135-D004-4030-BA78-A9AC4F0F9ADB}" type="datetimeFigureOut">
              <a:rPr lang="ar-IQ" smtClean="0"/>
              <a:t>17/09/1442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FD135-D004-4030-BA78-A9AC4F0F9ADB}" type="datetimeFigureOut">
              <a:rPr lang="ar-IQ" smtClean="0"/>
              <a:t>17/09/1442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80FD135-D004-4030-BA78-A9AC4F0F9ADB}" type="datetimeFigureOut">
              <a:rPr lang="ar-IQ" smtClean="0"/>
              <a:t>17/09/1442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3A1A88D-69A8-40EA-B65E-3C24832E51A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80FD135-D004-4030-BA78-A9AC4F0F9ADB}" type="datetimeFigureOut">
              <a:rPr lang="ar-IQ" smtClean="0"/>
              <a:t>17/09/1442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E3A1A88D-69A8-40EA-B65E-3C24832E51A6}"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0FD135-D004-4030-BA78-A9AC4F0F9ADB}" type="datetimeFigureOut">
              <a:rPr lang="ar-IQ" smtClean="0"/>
              <a:t>17/09/1442</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3A1A88D-69A8-40EA-B65E-3C24832E51A6}"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cribbr.com/methodology/qualitative-resear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Discourse Analysis</a:t>
            </a:r>
            <a:endParaRPr lang="ar-IQ" dirty="0"/>
          </a:p>
        </p:txBody>
      </p:sp>
      <p:sp>
        <p:nvSpPr>
          <p:cNvPr id="3" name="عنوان فرعي 2"/>
          <p:cNvSpPr>
            <a:spLocks noGrp="1"/>
          </p:cNvSpPr>
          <p:nvPr>
            <p:ph type="subTitle" idx="1"/>
          </p:nvPr>
        </p:nvSpPr>
        <p:spPr/>
        <p:txBody>
          <a:bodyPr/>
          <a:lstStyle/>
          <a:p>
            <a:r>
              <a:rPr lang="en-US" dirty="0" smtClean="0"/>
              <a:t>An introductory lecture</a:t>
            </a:r>
            <a:endParaRPr lang="ar-IQ" dirty="0"/>
          </a:p>
        </p:txBody>
      </p:sp>
    </p:spTree>
    <p:extLst>
      <p:ext uri="{BB962C8B-B14F-4D97-AF65-F5344CB8AC3E}">
        <p14:creationId xmlns:p14="http://schemas.microsoft.com/office/powerpoint/2010/main" val="3180724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a:buNone/>
            </a:pPr>
            <a:r>
              <a:rPr lang="en-US" dirty="0" smtClean="0">
                <a:effectLst/>
                <a:latin typeface="g_d0_f2"/>
              </a:rPr>
              <a:t>Discourse analysis, therefore, studies the relationship between language (written, spoken </a:t>
            </a:r>
            <a:r>
              <a:rPr lang="en-US" dirty="0" smtClean="0">
                <a:effectLst/>
                <a:latin typeface="g_d0_f5"/>
              </a:rPr>
              <a:t>–</a:t>
            </a:r>
            <a:r>
              <a:rPr lang="en-US" dirty="0" smtClean="0">
                <a:effectLst/>
                <a:latin typeface="g_d0_f2"/>
              </a:rPr>
              <a:t> conversation, institutionalized forms of talk) and the contexts in which it is used. What matters is that the text is felt to be coherent. </a:t>
            </a:r>
            <a:r>
              <a:rPr lang="en-US" dirty="0" smtClean="0"/>
              <a:t/>
            </a:r>
            <a:br>
              <a:rPr lang="en-US" dirty="0" smtClean="0"/>
            </a:br>
            <a:endParaRPr lang="ar-IQ" dirty="0"/>
          </a:p>
        </p:txBody>
      </p:sp>
    </p:spTree>
    <p:extLst>
      <p:ext uri="{BB962C8B-B14F-4D97-AF65-F5344CB8AC3E}">
        <p14:creationId xmlns:p14="http://schemas.microsoft.com/office/powerpoint/2010/main" val="1442744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a:buNone/>
            </a:pPr>
            <a:r>
              <a:rPr lang="en-US" dirty="0" smtClean="0">
                <a:effectLst/>
                <a:latin typeface="g_d0_f2"/>
              </a:rPr>
              <a:t>Guy Cook (1989:6-7) describes discourse as language in use or language used to communicate something felt to be coherent which may, or may not correspond to a correct sentence or series of correct sentences. Discourse analysis, therefore, according to him, is the search for what gives discourse coherence. </a:t>
            </a:r>
            <a:r>
              <a:rPr lang="en-US" dirty="0" smtClean="0"/>
              <a:t/>
            </a:r>
            <a:br>
              <a:rPr lang="en-US" dirty="0" smtClean="0"/>
            </a:br>
            <a:endParaRPr lang="ar-IQ" dirty="0"/>
          </a:p>
        </p:txBody>
      </p:sp>
    </p:spTree>
    <p:extLst>
      <p:ext uri="{BB962C8B-B14F-4D97-AF65-F5344CB8AC3E}">
        <p14:creationId xmlns:p14="http://schemas.microsoft.com/office/powerpoint/2010/main" val="1725938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just">
              <a:buNone/>
            </a:pPr>
            <a:r>
              <a:rPr lang="en-US" dirty="0" smtClean="0">
                <a:effectLst/>
                <a:latin typeface="g_d0_f2"/>
              </a:rPr>
              <a:t>He suggests that discourse does not have to be grammatically correct, can be anything from a grunt or simple expletive, through short conversations and scribbled notes, a novel or a lengthy legal case. What matters is not its conformity to rules, but the fact that it communicates and is recognized by its receivers as coherent.</a:t>
            </a:r>
            <a:r>
              <a:rPr lang="en-US" dirty="0" smtClean="0"/>
              <a:t> </a:t>
            </a:r>
            <a:br>
              <a:rPr lang="en-US" dirty="0" smtClean="0"/>
            </a:br>
            <a:endParaRPr lang="ar-IQ" dirty="0"/>
          </a:p>
        </p:txBody>
      </p:sp>
    </p:spTree>
    <p:extLst>
      <p:ext uri="{BB962C8B-B14F-4D97-AF65-F5344CB8AC3E}">
        <p14:creationId xmlns:p14="http://schemas.microsoft.com/office/powerpoint/2010/main" val="363641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just">
              <a:buNone/>
            </a:pPr>
            <a:r>
              <a:rPr lang="en-US" dirty="0" smtClean="0">
                <a:effectLst/>
                <a:latin typeface="g_d0_f2"/>
              </a:rPr>
              <a:t>Similarly, Stubbs (1983:1) perceives discourse analysis as </a:t>
            </a:r>
            <a:r>
              <a:rPr lang="en-US" dirty="0" smtClean="0">
                <a:effectLst/>
                <a:latin typeface="g_d0_f5"/>
              </a:rPr>
              <a:t>‘a conglomeration of </a:t>
            </a:r>
            <a:r>
              <a:rPr lang="en-US" dirty="0" smtClean="0">
                <a:effectLst/>
                <a:latin typeface="g_d0_f2"/>
              </a:rPr>
              <a:t>attempts to study the organization of language and therefore to study larger linguistic units, such as conversational exchanges or written text.</a:t>
            </a:r>
            <a:r>
              <a:rPr lang="en-US" dirty="0" smtClean="0">
                <a:effectLst/>
                <a:latin typeface="g_d0_f5"/>
              </a:rPr>
              <a:t>’</a:t>
            </a:r>
            <a:r>
              <a:rPr lang="en-US" dirty="0" smtClean="0">
                <a:effectLst/>
                <a:latin typeface="g_d0_f2"/>
              </a:rPr>
              <a:t> </a:t>
            </a:r>
            <a:r>
              <a:rPr lang="en-US" dirty="0" smtClean="0"/>
              <a:t/>
            </a:r>
            <a:br>
              <a:rPr lang="en-US" dirty="0" smtClean="0"/>
            </a:br>
            <a:endParaRPr lang="ar-IQ" dirty="0"/>
          </a:p>
        </p:txBody>
      </p:sp>
    </p:spTree>
    <p:extLst>
      <p:ext uri="{BB962C8B-B14F-4D97-AF65-F5344CB8AC3E}">
        <p14:creationId xmlns:p14="http://schemas.microsoft.com/office/powerpoint/2010/main" val="928081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a:buNone/>
            </a:pPr>
            <a:r>
              <a:rPr lang="en-US" dirty="0" smtClean="0">
                <a:effectLst/>
                <a:latin typeface="g_d0_f2"/>
              </a:rPr>
              <a:t>Again, we affirm that what matters in the study of discourse, whether as language in use or as language beyond the clause, is that language is organized in a coherent manner such that it communicates something to its receivers.</a:t>
            </a:r>
            <a:r>
              <a:rPr lang="en-US" dirty="0" smtClean="0"/>
              <a:t> </a:t>
            </a:r>
            <a:br>
              <a:rPr lang="en-US" dirty="0" smtClean="0"/>
            </a:br>
            <a:endParaRPr lang="ar-IQ" dirty="0"/>
          </a:p>
        </p:txBody>
      </p:sp>
    </p:spTree>
    <p:extLst>
      <p:ext uri="{BB962C8B-B14F-4D97-AF65-F5344CB8AC3E}">
        <p14:creationId xmlns:p14="http://schemas.microsoft.com/office/powerpoint/2010/main" val="1846457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a:buNone/>
            </a:pPr>
            <a:r>
              <a:rPr lang="en-US" dirty="0" smtClean="0">
                <a:effectLst/>
                <a:latin typeface="g_d0_f2"/>
              </a:rPr>
              <a:t>some of the different approaches to the linguistic analysis of discourse: speech act theory, interactional sociolinguistics, ethnography of communication, pragmatics, conversation analysis, and variation analysis.</a:t>
            </a:r>
            <a:r>
              <a:rPr lang="en-US" dirty="0" smtClean="0"/>
              <a:t> </a:t>
            </a:r>
            <a:r>
              <a:rPr lang="en-US" i="1" dirty="0" smtClean="0"/>
              <a:t>(</a:t>
            </a:r>
            <a:endParaRPr lang="ar-IQ" dirty="0"/>
          </a:p>
        </p:txBody>
      </p:sp>
    </p:spTree>
    <p:extLst>
      <p:ext uri="{BB962C8B-B14F-4D97-AF65-F5344CB8AC3E}">
        <p14:creationId xmlns:p14="http://schemas.microsoft.com/office/powerpoint/2010/main" val="2391699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0" i="0" dirty="0" smtClean="0">
                <a:solidFill>
                  <a:srgbClr val="202124"/>
                </a:solidFill>
                <a:effectLst/>
                <a:latin typeface="Helvetica Neue"/>
              </a:rPr>
              <a:t>What are the four types of discourse?</a:t>
            </a:r>
            <a:endParaRPr lang="ar-IQ" dirty="0"/>
          </a:p>
        </p:txBody>
      </p:sp>
      <p:sp>
        <p:nvSpPr>
          <p:cNvPr id="3" name="عنصر نائب للمحتوى 2"/>
          <p:cNvSpPr>
            <a:spLocks noGrp="1"/>
          </p:cNvSpPr>
          <p:nvPr>
            <p:ph idx="1"/>
          </p:nvPr>
        </p:nvSpPr>
        <p:spPr/>
        <p:txBody>
          <a:bodyPr/>
          <a:lstStyle/>
          <a:p>
            <a:pPr marL="0" indent="0" algn="l">
              <a:buNone/>
            </a:pPr>
            <a:r>
              <a:rPr lang="en-US" dirty="0" smtClean="0"/>
              <a:t/>
            </a:r>
            <a:br>
              <a:rPr lang="en-US" dirty="0" smtClean="0"/>
            </a:br>
            <a:r>
              <a:rPr lang="en-US" b="0" i="0" dirty="0" smtClean="0">
                <a:solidFill>
                  <a:srgbClr val="202124"/>
                </a:solidFill>
                <a:effectLst/>
                <a:latin typeface="Helvetica Neue"/>
              </a:rPr>
              <a:t>Description, Narration, Exposition, and Argumentation</a:t>
            </a:r>
            <a:endParaRPr lang="ar-IQ" dirty="0"/>
          </a:p>
        </p:txBody>
      </p:sp>
    </p:spTree>
    <p:extLst>
      <p:ext uri="{BB962C8B-B14F-4D97-AF65-F5344CB8AC3E}">
        <p14:creationId xmlns:p14="http://schemas.microsoft.com/office/powerpoint/2010/main" val="357768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i="0" dirty="0" smtClean="0">
                <a:solidFill>
                  <a:srgbClr val="1B2B68"/>
                </a:solidFill>
                <a:effectLst/>
                <a:latin typeface="Circular-Bold"/>
              </a:rPr>
              <a:t>What is discourse analysis used for?</a:t>
            </a:r>
            <a:br>
              <a:rPr lang="en-US" b="1" i="0" dirty="0" smtClean="0">
                <a:solidFill>
                  <a:srgbClr val="1B2B68"/>
                </a:solidFill>
                <a:effectLst/>
                <a:latin typeface="Circular-Bold"/>
              </a:rPr>
            </a:br>
            <a:endParaRPr lang="ar-IQ" dirty="0"/>
          </a:p>
        </p:txBody>
      </p:sp>
      <p:sp>
        <p:nvSpPr>
          <p:cNvPr id="3" name="عنصر نائب للمحتوى 2"/>
          <p:cNvSpPr>
            <a:spLocks noGrp="1"/>
          </p:cNvSpPr>
          <p:nvPr>
            <p:ph idx="1"/>
          </p:nvPr>
        </p:nvSpPr>
        <p:spPr/>
        <p:txBody>
          <a:bodyPr/>
          <a:lstStyle/>
          <a:p>
            <a:pPr marL="0" indent="0" algn="l" rtl="0">
              <a:buNone/>
            </a:pPr>
            <a:r>
              <a:rPr lang="en-US" b="0" i="0" dirty="0" smtClean="0">
                <a:solidFill>
                  <a:srgbClr val="0D405F"/>
                </a:solidFill>
                <a:effectLst/>
                <a:latin typeface="Noto Sans"/>
              </a:rPr>
              <a:t>Conducting discourse analysis means examining how language functions and how meaning is created in different social contexts. It can be applied to any instance of written or oral language, as well as non-verbal aspects of communication such as tone and gestures.</a:t>
            </a:r>
            <a:endParaRPr lang="ar-IQ" dirty="0"/>
          </a:p>
        </p:txBody>
      </p:sp>
    </p:spTree>
    <p:extLst>
      <p:ext uri="{BB962C8B-B14F-4D97-AF65-F5344CB8AC3E}">
        <p14:creationId xmlns:p14="http://schemas.microsoft.com/office/powerpoint/2010/main" val="2217531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0" i="0" dirty="0" smtClean="0">
                <a:solidFill>
                  <a:srgbClr val="0D405F"/>
                </a:solidFill>
                <a:effectLst/>
                <a:latin typeface="Noto Sans"/>
              </a:rPr>
              <a:t>Materials that are suitable for discourse analysis include:</a:t>
            </a:r>
            <a:endParaRPr lang="ar-IQ" dirty="0"/>
          </a:p>
        </p:txBody>
      </p:sp>
      <p:sp>
        <p:nvSpPr>
          <p:cNvPr id="3" name="عنصر نائب للمحتوى 2"/>
          <p:cNvSpPr>
            <a:spLocks noGrp="1"/>
          </p:cNvSpPr>
          <p:nvPr>
            <p:ph idx="1"/>
          </p:nvPr>
        </p:nvSpPr>
        <p:spPr/>
        <p:txBody>
          <a:bodyPr/>
          <a:lstStyle/>
          <a:p>
            <a:pPr algn="l">
              <a:buFont typeface="Arial"/>
              <a:buChar char="•"/>
            </a:pPr>
            <a:r>
              <a:rPr lang="en-US" b="0" i="0" dirty="0" smtClean="0">
                <a:solidFill>
                  <a:srgbClr val="0D405F"/>
                </a:solidFill>
                <a:effectLst/>
                <a:latin typeface="Noto Sans"/>
              </a:rPr>
              <a:t>Books, newspapers and periodicals</a:t>
            </a:r>
          </a:p>
          <a:p>
            <a:pPr algn="l">
              <a:buFont typeface="Arial"/>
              <a:buChar char="•"/>
            </a:pPr>
            <a:r>
              <a:rPr lang="en-US" b="0" i="0" dirty="0" smtClean="0">
                <a:solidFill>
                  <a:srgbClr val="0D405F"/>
                </a:solidFill>
                <a:effectLst/>
                <a:latin typeface="Noto Sans"/>
              </a:rPr>
              <a:t>Marketing material, such as brochures and advertisements</a:t>
            </a:r>
          </a:p>
          <a:p>
            <a:pPr algn="l">
              <a:buFont typeface="Arial"/>
              <a:buChar char="•"/>
            </a:pPr>
            <a:r>
              <a:rPr lang="en-US" b="0" i="0" dirty="0" smtClean="0">
                <a:solidFill>
                  <a:srgbClr val="0D405F"/>
                </a:solidFill>
                <a:effectLst/>
                <a:latin typeface="Noto Sans"/>
              </a:rPr>
              <a:t>Business and government documents</a:t>
            </a:r>
          </a:p>
          <a:p>
            <a:pPr algn="l">
              <a:buFont typeface="Arial"/>
              <a:buChar char="•"/>
            </a:pPr>
            <a:r>
              <a:rPr lang="en-US" b="0" i="0" dirty="0" smtClean="0">
                <a:solidFill>
                  <a:srgbClr val="0D405F"/>
                </a:solidFill>
                <a:effectLst/>
                <a:latin typeface="Noto Sans"/>
              </a:rPr>
              <a:t>Websites, forums, social media posts and comments</a:t>
            </a:r>
          </a:p>
          <a:p>
            <a:pPr algn="l">
              <a:buFont typeface="Arial"/>
              <a:buChar char="•"/>
            </a:pPr>
            <a:r>
              <a:rPr lang="en-US" b="0" i="0" dirty="0" smtClean="0">
                <a:solidFill>
                  <a:srgbClr val="0D405F"/>
                </a:solidFill>
                <a:effectLst/>
                <a:latin typeface="Noto Sans"/>
              </a:rPr>
              <a:t>Interviews and conversations</a:t>
            </a:r>
          </a:p>
          <a:p>
            <a:pPr marL="0" indent="0" algn="l" rtl="0">
              <a:buNone/>
            </a:pPr>
            <a:endParaRPr lang="ar-IQ" dirty="0"/>
          </a:p>
        </p:txBody>
      </p:sp>
    </p:spTree>
    <p:extLst>
      <p:ext uri="{BB962C8B-B14F-4D97-AF65-F5344CB8AC3E}">
        <p14:creationId xmlns:p14="http://schemas.microsoft.com/office/powerpoint/2010/main" val="4018701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just">
              <a:buNone/>
            </a:pPr>
            <a:r>
              <a:rPr lang="en-US" b="0" i="0" dirty="0" smtClean="0">
                <a:solidFill>
                  <a:srgbClr val="0D405F"/>
                </a:solidFill>
                <a:effectLst/>
                <a:latin typeface="Noto Sans"/>
              </a:rPr>
              <a:t>By analyzing these types of discourse, researchers aim to gain an understanding of social groups and how they communicate.</a:t>
            </a:r>
            <a:endParaRPr lang="ar-IQ" dirty="0"/>
          </a:p>
        </p:txBody>
      </p:sp>
    </p:spTree>
    <p:extLst>
      <p:ext uri="{BB962C8B-B14F-4D97-AF65-F5344CB8AC3E}">
        <p14:creationId xmlns:p14="http://schemas.microsoft.com/office/powerpoint/2010/main" val="115957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0" i="0" dirty="0" smtClean="0">
                <a:effectLst/>
                <a:latin typeface="g_d0_f3"/>
              </a:rPr>
              <a:t>What is Discourse Analysis? </a:t>
            </a:r>
            <a:endParaRPr lang="ar-IQ" dirty="0"/>
          </a:p>
        </p:txBody>
      </p:sp>
      <p:sp>
        <p:nvSpPr>
          <p:cNvPr id="3" name="عنصر نائب للمحتوى 2"/>
          <p:cNvSpPr>
            <a:spLocks noGrp="1"/>
          </p:cNvSpPr>
          <p:nvPr>
            <p:ph idx="1"/>
          </p:nvPr>
        </p:nvSpPr>
        <p:spPr/>
        <p:txBody>
          <a:bodyPr>
            <a:normAutofit/>
          </a:bodyPr>
          <a:lstStyle/>
          <a:p>
            <a:pPr marL="0" indent="0" algn="l">
              <a:buNone/>
            </a:pPr>
            <a:r>
              <a:rPr lang="en-US" dirty="0" smtClean="0">
                <a:effectLst/>
                <a:latin typeface="g_d0_f5"/>
              </a:rPr>
              <a:t>The term ‘discourse analysis’</a:t>
            </a:r>
            <a:r>
              <a:rPr lang="en-US" dirty="0" smtClean="0">
                <a:effectLst/>
                <a:latin typeface="g_d0_f2"/>
              </a:rPr>
              <a:t> was first used by the sentence linguist, </a:t>
            </a:r>
            <a:r>
              <a:rPr lang="en-US" dirty="0" err="1" smtClean="0">
                <a:effectLst/>
                <a:latin typeface="g_d0_f2"/>
              </a:rPr>
              <a:t>Zellig</a:t>
            </a:r>
            <a:r>
              <a:rPr lang="en-US" dirty="0" smtClean="0">
                <a:effectLst/>
                <a:latin typeface="g_d0_f2"/>
              </a:rPr>
              <a:t> Harris in his 1952 article entitled </a:t>
            </a:r>
            <a:r>
              <a:rPr lang="en-US" dirty="0" smtClean="0">
                <a:effectLst/>
                <a:latin typeface="g_d0_f5"/>
              </a:rPr>
              <a:t>‘</a:t>
            </a:r>
            <a:r>
              <a:rPr lang="en-US" dirty="0" smtClean="0">
                <a:effectLst/>
                <a:latin typeface="g_d0_f2"/>
              </a:rPr>
              <a:t>Discourse Analysis</a:t>
            </a:r>
            <a:r>
              <a:rPr lang="en-US" dirty="0" smtClean="0">
                <a:effectLst/>
                <a:latin typeface="g_d0_f5"/>
              </a:rPr>
              <a:t>’</a:t>
            </a:r>
            <a:r>
              <a:rPr lang="en-US" dirty="0" smtClean="0">
                <a:effectLst/>
                <a:latin typeface="g_d0_f2"/>
              </a:rPr>
              <a:t>. According to him, discourse analysis is a method for the analysis of connected speech or writing, for continuing descriptive linguistics beyond the limit of a simple sentence at a time (Harris 1952).</a:t>
            </a:r>
            <a:r>
              <a:rPr lang="en-US" dirty="0" smtClean="0"/>
              <a:t> </a:t>
            </a:r>
            <a:br>
              <a:rPr lang="en-US" dirty="0" smtClean="0"/>
            </a:br>
            <a:r>
              <a:rPr lang="en-US" dirty="0" smtClean="0"/>
              <a:t>.</a:t>
            </a:r>
            <a:endParaRPr lang="ar-IQ" dirty="0"/>
          </a:p>
        </p:txBody>
      </p:sp>
    </p:spTree>
    <p:extLst>
      <p:ext uri="{BB962C8B-B14F-4D97-AF65-F5344CB8AC3E}">
        <p14:creationId xmlns:p14="http://schemas.microsoft.com/office/powerpoint/2010/main" val="3303320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i="0" dirty="0" smtClean="0">
                <a:solidFill>
                  <a:srgbClr val="1B2B68"/>
                </a:solidFill>
                <a:effectLst/>
                <a:latin typeface="Circular-Bold"/>
              </a:rPr>
              <a:t>How is discourse analysis different from other methods?</a:t>
            </a:r>
            <a:br>
              <a:rPr lang="en-US" b="1" i="0" dirty="0" smtClean="0">
                <a:solidFill>
                  <a:srgbClr val="1B2B68"/>
                </a:solidFill>
                <a:effectLst/>
                <a:latin typeface="Circular-Bold"/>
              </a:rPr>
            </a:br>
            <a:endParaRPr lang="ar-IQ" dirty="0"/>
          </a:p>
        </p:txBody>
      </p:sp>
      <p:sp>
        <p:nvSpPr>
          <p:cNvPr id="3" name="عنصر نائب للمحتوى 2"/>
          <p:cNvSpPr>
            <a:spLocks noGrp="1"/>
          </p:cNvSpPr>
          <p:nvPr>
            <p:ph idx="1"/>
          </p:nvPr>
        </p:nvSpPr>
        <p:spPr/>
        <p:txBody>
          <a:bodyPr>
            <a:normAutofit/>
          </a:bodyPr>
          <a:lstStyle/>
          <a:p>
            <a:pPr algn="l"/>
            <a:r>
              <a:rPr lang="en-US" b="0" i="0" dirty="0" smtClean="0">
                <a:solidFill>
                  <a:srgbClr val="0D405F"/>
                </a:solidFill>
                <a:effectLst/>
                <a:latin typeface="Noto Sans"/>
              </a:rPr>
              <a:t>Unlike linguistic approaches that focus only on the rules of language use, discourse analysis emphasizes the contextual meaning of language.</a:t>
            </a:r>
          </a:p>
          <a:p>
            <a:pPr algn="l"/>
            <a:r>
              <a:rPr lang="en-US" b="0" i="0" dirty="0" smtClean="0">
                <a:solidFill>
                  <a:srgbClr val="0D405F"/>
                </a:solidFill>
                <a:effectLst/>
                <a:latin typeface="Noto Sans"/>
              </a:rPr>
              <a:t>It focuses on the social aspects of communication and the ways people use language to achieve specific effects (e.g. to build trust, to create doubt, to evoke emotions, or to manage conflict).</a:t>
            </a:r>
          </a:p>
          <a:p>
            <a:pPr marL="0" indent="0" algn="l" rtl="0">
              <a:buNone/>
            </a:pPr>
            <a:endParaRPr lang="ar-IQ" dirty="0"/>
          </a:p>
        </p:txBody>
      </p:sp>
    </p:spTree>
    <p:extLst>
      <p:ext uri="{BB962C8B-B14F-4D97-AF65-F5344CB8AC3E}">
        <p14:creationId xmlns:p14="http://schemas.microsoft.com/office/powerpoint/2010/main" val="2580509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just" rtl="0">
              <a:buNone/>
            </a:pPr>
            <a:r>
              <a:rPr lang="en-US" b="0" i="0" dirty="0" smtClean="0">
                <a:solidFill>
                  <a:srgbClr val="0D405F"/>
                </a:solidFill>
                <a:effectLst/>
                <a:latin typeface="Noto Sans"/>
              </a:rPr>
              <a:t>Instead of focusing on smaller units of language, such as sounds, words or phrases, discourse analysis is used to study larger chunks of language, such as entire conversations, texts, or collections of texts. The selected sources can be analyzed on multiple levels.</a:t>
            </a:r>
            <a:endParaRPr lang="ar-IQ" dirty="0"/>
          </a:p>
        </p:txBody>
      </p:sp>
    </p:spTree>
    <p:extLst>
      <p:ext uri="{BB962C8B-B14F-4D97-AF65-F5344CB8AC3E}">
        <p14:creationId xmlns:p14="http://schemas.microsoft.com/office/powerpoint/2010/main" val="1938018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What is an example of discourse?</a:t>
            </a:r>
            <a:endParaRPr lang="ar-IQ" dirty="0"/>
          </a:p>
        </p:txBody>
      </p:sp>
      <p:sp>
        <p:nvSpPr>
          <p:cNvPr id="3" name="عنصر نائب للمحتوى 2"/>
          <p:cNvSpPr>
            <a:spLocks noGrp="1"/>
          </p:cNvSpPr>
          <p:nvPr>
            <p:ph idx="1"/>
          </p:nvPr>
        </p:nvSpPr>
        <p:spPr/>
        <p:txBody>
          <a:bodyPr/>
          <a:lstStyle/>
          <a:p>
            <a:pPr marL="0" indent="0" algn="l">
              <a:buNone/>
            </a:pPr>
            <a:r>
              <a:rPr lang="en-US" b="0" i="0" dirty="0" smtClean="0">
                <a:solidFill>
                  <a:srgbClr val="202124"/>
                </a:solidFill>
                <a:effectLst/>
                <a:latin typeface="Helvetica Neue"/>
              </a:rPr>
              <a:t>The definition of </a:t>
            </a:r>
            <a:r>
              <a:rPr lang="en-US" b="1" i="0" dirty="0" smtClean="0">
                <a:solidFill>
                  <a:srgbClr val="202124"/>
                </a:solidFill>
                <a:effectLst/>
                <a:latin typeface="Helvetica Neue"/>
              </a:rPr>
              <a:t>discourse</a:t>
            </a:r>
            <a:r>
              <a:rPr lang="en-US" b="0" i="0" dirty="0" smtClean="0">
                <a:solidFill>
                  <a:srgbClr val="202124"/>
                </a:solidFill>
                <a:effectLst/>
                <a:latin typeface="Helvetica Neue"/>
              </a:rPr>
              <a:t> is a discussion about a topic either in writing or face to face. An </a:t>
            </a:r>
            <a:r>
              <a:rPr lang="en-US" b="1" i="0" dirty="0" smtClean="0">
                <a:solidFill>
                  <a:srgbClr val="202124"/>
                </a:solidFill>
                <a:effectLst/>
                <a:latin typeface="Helvetica Neue"/>
              </a:rPr>
              <a:t>example of discourse</a:t>
            </a:r>
            <a:r>
              <a:rPr lang="en-US" b="0" i="0" dirty="0" smtClean="0">
                <a:solidFill>
                  <a:srgbClr val="202124"/>
                </a:solidFill>
                <a:effectLst/>
                <a:latin typeface="Helvetica Neue"/>
              </a:rPr>
              <a:t> is a professor meeting with a student to discuss a book. </a:t>
            </a:r>
            <a:r>
              <a:rPr lang="en-US" b="1" i="0" dirty="0" smtClean="0">
                <a:solidFill>
                  <a:srgbClr val="202124"/>
                </a:solidFill>
                <a:effectLst/>
                <a:latin typeface="Helvetica Neue"/>
              </a:rPr>
              <a:t>Discourse</a:t>
            </a:r>
            <a:r>
              <a:rPr lang="en-US" b="0" i="0" dirty="0" smtClean="0">
                <a:solidFill>
                  <a:srgbClr val="202124"/>
                </a:solidFill>
                <a:effectLst/>
                <a:latin typeface="Helvetica Neue"/>
              </a:rPr>
              <a:t> is defined as to talk about a subject. An </a:t>
            </a:r>
            <a:r>
              <a:rPr lang="en-US" b="1" i="0" dirty="0" smtClean="0">
                <a:solidFill>
                  <a:srgbClr val="202124"/>
                </a:solidFill>
                <a:effectLst/>
                <a:latin typeface="Helvetica Neue"/>
              </a:rPr>
              <a:t>example of discourse</a:t>
            </a:r>
            <a:r>
              <a:rPr lang="en-US" b="0" i="0" dirty="0" smtClean="0">
                <a:solidFill>
                  <a:srgbClr val="202124"/>
                </a:solidFill>
                <a:effectLst/>
                <a:latin typeface="Helvetica Neue"/>
              </a:rPr>
              <a:t> is two politicians talking about current events.</a:t>
            </a:r>
            <a:endParaRPr lang="ar-IQ" dirty="0"/>
          </a:p>
        </p:txBody>
      </p:sp>
    </p:spTree>
    <p:extLst>
      <p:ext uri="{BB962C8B-B14F-4D97-AF65-F5344CB8AC3E}">
        <p14:creationId xmlns:p14="http://schemas.microsoft.com/office/powerpoint/2010/main" val="3122858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a:buNone/>
            </a:pPr>
            <a:r>
              <a:rPr lang="en-US" b="0" i="0" dirty="0" smtClean="0">
                <a:effectLst/>
                <a:latin typeface="g_d0_f2"/>
              </a:rPr>
              <a:t>Meanwhile, scholars have attested to the difficulty in coming up with a comprehensive and acceptable definition for discourse analysis. </a:t>
            </a:r>
            <a:endParaRPr lang="ar-IQ" dirty="0"/>
          </a:p>
        </p:txBody>
      </p:sp>
    </p:spTree>
    <p:extLst>
      <p:ext uri="{BB962C8B-B14F-4D97-AF65-F5344CB8AC3E}">
        <p14:creationId xmlns:p14="http://schemas.microsoft.com/office/powerpoint/2010/main" val="2951929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a:buNone/>
            </a:pPr>
            <a:r>
              <a:rPr lang="en-US" dirty="0" smtClean="0">
                <a:effectLst/>
                <a:latin typeface="g_d0_f2"/>
              </a:rPr>
              <a:t>However, a way to simplify the attempt to define discourse analysis is to say that discourse analysis is </a:t>
            </a:r>
            <a:r>
              <a:rPr lang="en-US" dirty="0" smtClean="0">
                <a:effectLst/>
                <a:latin typeface="g_d0_f5"/>
              </a:rPr>
              <a:t>‘</a:t>
            </a:r>
            <a:r>
              <a:rPr lang="en-US" dirty="0" smtClean="0">
                <a:effectLst/>
                <a:latin typeface="g_d0_f2"/>
              </a:rPr>
              <a:t>the analysis of discourse</a:t>
            </a:r>
            <a:r>
              <a:rPr lang="en-US" dirty="0" smtClean="0">
                <a:effectLst/>
                <a:latin typeface="g_d0_f5"/>
              </a:rPr>
              <a:t>’</a:t>
            </a:r>
            <a:r>
              <a:rPr lang="en-US" dirty="0" smtClean="0">
                <a:effectLst/>
                <a:latin typeface="g_d0_f2"/>
              </a:rPr>
              <a:t>. </a:t>
            </a:r>
          </a:p>
          <a:p>
            <a:pPr marL="0" indent="0" algn="l">
              <a:buNone/>
            </a:pPr>
            <a:r>
              <a:rPr lang="en-US" dirty="0" smtClean="0">
                <a:effectLst/>
                <a:latin typeface="g_d0_f2"/>
              </a:rPr>
              <a:t>The next question, therefore, would be </a:t>
            </a:r>
            <a:r>
              <a:rPr lang="en-US" dirty="0" smtClean="0">
                <a:effectLst/>
                <a:latin typeface="g_d0_f5"/>
              </a:rPr>
              <a:t>‘</a:t>
            </a:r>
            <a:r>
              <a:rPr lang="en-US" dirty="0" smtClean="0">
                <a:effectLst/>
                <a:latin typeface="g_d0_f2"/>
              </a:rPr>
              <a:t>what is discourse?</a:t>
            </a:r>
            <a:r>
              <a:rPr lang="en-US" dirty="0" smtClean="0">
                <a:effectLst/>
                <a:latin typeface="g_d0_f5"/>
              </a:rPr>
              <a:t>’</a:t>
            </a:r>
            <a:r>
              <a:rPr lang="en-US" dirty="0" smtClean="0"/>
              <a:t> </a:t>
            </a:r>
            <a:br>
              <a:rPr lang="en-US" dirty="0" smtClean="0"/>
            </a:br>
            <a:endParaRPr lang="ar-IQ" dirty="0"/>
          </a:p>
        </p:txBody>
      </p:sp>
    </p:spTree>
    <p:extLst>
      <p:ext uri="{BB962C8B-B14F-4D97-AF65-F5344CB8AC3E}">
        <p14:creationId xmlns:p14="http://schemas.microsoft.com/office/powerpoint/2010/main" val="2676137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a:buNone/>
            </a:pPr>
            <a:r>
              <a:rPr lang="en-US" dirty="0" smtClean="0">
                <a:effectLst/>
                <a:latin typeface="g_d0_f2"/>
              </a:rPr>
              <a:t>Discourse can simply be seen as language in use (Brown &amp; Yule 1983; Cook 1989). It therefore follows that discourse analysis is the analysis of language in use. By </a:t>
            </a:r>
            <a:r>
              <a:rPr lang="en-US" dirty="0" smtClean="0">
                <a:effectLst/>
                <a:latin typeface="g_d0_f5"/>
              </a:rPr>
              <a:t>‘</a:t>
            </a:r>
            <a:r>
              <a:rPr lang="en-US" dirty="0" smtClean="0">
                <a:effectLst/>
                <a:latin typeface="g_d0_f2"/>
              </a:rPr>
              <a:t>language in use</a:t>
            </a:r>
            <a:r>
              <a:rPr lang="en-US" dirty="0" smtClean="0">
                <a:effectLst/>
                <a:latin typeface="g_d0_f5"/>
              </a:rPr>
              <a:t>’</a:t>
            </a:r>
            <a:r>
              <a:rPr lang="en-US" dirty="0" smtClean="0">
                <a:effectLst/>
                <a:latin typeface="g_d0_f2"/>
              </a:rPr>
              <a:t>, we mean the set of norms, preferences and expectations which relate language to context. Discourse analysis can also be seen as the organization of language above </a:t>
            </a:r>
            <a:r>
              <a:rPr lang="en-US" dirty="0" smtClean="0">
                <a:effectLst/>
                <a:latin typeface="g_d0_f5"/>
              </a:rPr>
              <a:t>the sentence level. The term ‘text’ is, sometimes, used in place of</a:t>
            </a:r>
            <a:r>
              <a:rPr lang="en-US" dirty="0" smtClean="0">
                <a:effectLst/>
                <a:latin typeface="g_d0_f2"/>
              </a:rPr>
              <a:t> </a:t>
            </a:r>
            <a:r>
              <a:rPr lang="en-US" dirty="0" smtClean="0">
                <a:effectLst/>
                <a:latin typeface="g_d0_f5"/>
              </a:rPr>
              <a:t>‘discourse’. </a:t>
            </a:r>
            <a:r>
              <a:rPr lang="en-US" dirty="0" smtClean="0"/>
              <a:t/>
            </a:r>
            <a:br>
              <a:rPr lang="en-US" dirty="0" smtClean="0"/>
            </a:br>
            <a:r>
              <a:rPr lang="en-US" i="1" dirty="0" smtClean="0"/>
              <a:t>(</a:t>
            </a:r>
            <a:endParaRPr lang="ar-IQ" dirty="0"/>
          </a:p>
        </p:txBody>
      </p:sp>
    </p:spTree>
    <p:extLst>
      <p:ext uri="{BB962C8B-B14F-4D97-AF65-F5344CB8AC3E}">
        <p14:creationId xmlns:p14="http://schemas.microsoft.com/office/powerpoint/2010/main" val="3616149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i="0" dirty="0" smtClean="0">
                <a:solidFill>
                  <a:srgbClr val="1B2B68"/>
                </a:solidFill>
                <a:effectLst/>
                <a:latin typeface="Circular-Bold"/>
              </a:rPr>
              <a:t>What is discourse analysis?</a:t>
            </a:r>
            <a:br>
              <a:rPr lang="en-US" b="1" i="0" dirty="0" smtClean="0">
                <a:solidFill>
                  <a:srgbClr val="1B2B68"/>
                </a:solidFill>
                <a:effectLst/>
                <a:latin typeface="Circular-Bold"/>
              </a:rPr>
            </a:br>
            <a:endParaRPr lang="ar-IQ" dirty="0"/>
          </a:p>
        </p:txBody>
      </p:sp>
      <p:sp>
        <p:nvSpPr>
          <p:cNvPr id="3" name="عنصر نائب للمحتوى 2"/>
          <p:cNvSpPr>
            <a:spLocks noGrp="1"/>
          </p:cNvSpPr>
          <p:nvPr>
            <p:ph idx="1"/>
          </p:nvPr>
        </p:nvSpPr>
        <p:spPr/>
        <p:txBody>
          <a:bodyPr/>
          <a:lstStyle/>
          <a:p>
            <a:pPr marL="0" indent="0" algn="just" rtl="0">
              <a:buNone/>
            </a:pPr>
            <a:r>
              <a:rPr lang="en-US" b="0" i="0" dirty="0" smtClean="0">
                <a:solidFill>
                  <a:srgbClr val="0D405F"/>
                </a:solidFill>
                <a:effectLst/>
                <a:latin typeface="Noto Sans"/>
              </a:rPr>
              <a:t>Discourse analysis is a research method for studying written or spoken language in relation to its social context. It aims to understand how language is used in real life situations.</a:t>
            </a:r>
            <a:endParaRPr lang="ar-IQ" dirty="0"/>
          </a:p>
        </p:txBody>
      </p:sp>
    </p:spTree>
    <p:extLst>
      <p:ext uri="{BB962C8B-B14F-4D97-AF65-F5344CB8AC3E}">
        <p14:creationId xmlns:p14="http://schemas.microsoft.com/office/powerpoint/2010/main" val="881820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0" i="0" dirty="0" smtClean="0">
                <a:solidFill>
                  <a:srgbClr val="0D405F"/>
                </a:solidFill>
                <a:effectLst/>
                <a:latin typeface="Noto Sans"/>
              </a:rPr>
              <a:t>When you do discourse analysis, you might focus on:</a:t>
            </a:r>
            <a:endParaRPr lang="ar-IQ" dirty="0"/>
          </a:p>
        </p:txBody>
      </p:sp>
      <p:sp>
        <p:nvSpPr>
          <p:cNvPr id="3" name="عنصر نائب للمحتوى 2"/>
          <p:cNvSpPr>
            <a:spLocks noGrp="1"/>
          </p:cNvSpPr>
          <p:nvPr>
            <p:ph idx="1"/>
          </p:nvPr>
        </p:nvSpPr>
        <p:spPr/>
        <p:txBody>
          <a:bodyPr/>
          <a:lstStyle/>
          <a:p>
            <a:pPr algn="l">
              <a:buFont typeface="Arial"/>
              <a:buChar char="•"/>
            </a:pPr>
            <a:r>
              <a:rPr lang="en-US" b="0" i="0" dirty="0" smtClean="0">
                <a:solidFill>
                  <a:srgbClr val="0D405F"/>
                </a:solidFill>
                <a:effectLst/>
                <a:latin typeface="Noto Sans"/>
              </a:rPr>
              <a:t>The purposes and effects of different types of language</a:t>
            </a:r>
          </a:p>
          <a:p>
            <a:pPr algn="l">
              <a:buFont typeface="Arial"/>
              <a:buChar char="•"/>
            </a:pPr>
            <a:r>
              <a:rPr lang="en-US" b="0" i="0" dirty="0" smtClean="0">
                <a:solidFill>
                  <a:srgbClr val="0D405F"/>
                </a:solidFill>
                <a:effectLst/>
                <a:latin typeface="Noto Sans"/>
              </a:rPr>
              <a:t>Cultural rules and conventions in communication</a:t>
            </a:r>
          </a:p>
          <a:p>
            <a:pPr algn="l">
              <a:buFont typeface="Arial"/>
              <a:buChar char="•"/>
            </a:pPr>
            <a:r>
              <a:rPr lang="en-US" b="0" i="0" dirty="0" smtClean="0">
                <a:solidFill>
                  <a:srgbClr val="0D405F"/>
                </a:solidFill>
                <a:effectLst/>
                <a:latin typeface="Noto Sans"/>
              </a:rPr>
              <a:t>How values, beliefs and assumptions are communicated</a:t>
            </a:r>
          </a:p>
          <a:p>
            <a:pPr algn="l">
              <a:buFont typeface="Arial"/>
              <a:buChar char="•"/>
            </a:pPr>
            <a:r>
              <a:rPr lang="en-US" b="0" i="0" dirty="0" smtClean="0">
                <a:solidFill>
                  <a:srgbClr val="0D405F"/>
                </a:solidFill>
                <a:effectLst/>
                <a:latin typeface="Noto Sans"/>
              </a:rPr>
              <a:t>How language use relates to its social, political and historical context</a:t>
            </a:r>
          </a:p>
          <a:p>
            <a:pPr algn="l" rtl="0">
              <a:buFont typeface="Wingdings" pitchFamily="2" charset="2"/>
              <a:buChar char="v"/>
            </a:pPr>
            <a:endParaRPr lang="ar-IQ" dirty="0"/>
          </a:p>
        </p:txBody>
      </p:sp>
    </p:spTree>
    <p:extLst>
      <p:ext uri="{BB962C8B-B14F-4D97-AF65-F5344CB8AC3E}">
        <p14:creationId xmlns:p14="http://schemas.microsoft.com/office/powerpoint/2010/main" val="1969288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 rtl="0"/>
            <a:r>
              <a:rPr lang="en-US" b="0" i="0" dirty="0" smtClean="0">
                <a:solidFill>
                  <a:srgbClr val="0D405F"/>
                </a:solidFill>
                <a:effectLst/>
                <a:latin typeface="Noto Sans"/>
              </a:rPr>
              <a:t>Discourse analysis is a common </a:t>
            </a:r>
            <a:r>
              <a:rPr lang="en-US" b="0" i="0" u="none" strike="noStrike" dirty="0" smtClean="0">
                <a:solidFill>
                  <a:srgbClr val="1F80E8"/>
                </a:solidFill>
                <a:effectLst/>
                <a:latin typeface="Noto Sans"/>
                <a:hlinkClick r:id="rId2"/>
              </a:rPr>
              <a:t>qualitative research method</a:t>
            </a:r>
            <a:r>
              <a:rPr lang="en-US" b="0" i="0" dirty="0" smtClean="0">
                <a:solidFill>
                  <a:srgbClr val="0D405F"/>
                </a:solidFill>
                <a:effectLst/>
                <a:latin typeface="Noto Sans"/>
              </a:rPr>
              <a:t> in many humanities and social science disciplines, including linguistics, sociology, anthropology, psychology and cultural studies.</a:t>
            </a:r>
            <a:endParaRPr lang="en-US" b="1" i="0" dirty="0" smtClean="0">
              <a:solidFill>
                <a:srgbClr val="1B2B68"/>
              </a:solidFill>
              <a:effectLst/>
              <a:latin typeface="Circular-Bold"/>
            </a:endParaRPr>
          </a:p>
          <a:p>
            <a:pPr marL="0" indent="0" algn="l" rtl="0">
              <a:buNone/>
            </a:pPr>
            <a:endParaRPr lang="ar-IQ" dirty="0"/>
          </a:p>
        </p:txBody>
      </p:sp>
    </p:spTree>
    <p:extLst>
      <p:ext uri="{BB962C8B-B14F-4D97-AF65-F5344CB8AC3E}">
        <p14:creationId xmlns:p14="http://schemas.microsoft.com/office/powerpoint/2010/main" val="3787168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a:buNone/>
            </a:pPr>
            <a:r>
              <a:rPr lang="en-US" dirty="0" smtClean="0">
                <a:effectLst/>
                <a:latin typeface="g_d0_f5"/>
              </a:rPr>
              <a:t>The concern of </a:t>
            </a:r>
            <a:r>
              <a:rPr lang="en-US" dirty="0" smtClean="0">
                <a:effectLst/>
                <a:latin typeface="g_d0_f2"/>
              </a:rPr>
              <a:t>discourse analysis is not restricted to the study of formal properties of language; it also takes into consideration what language is used for in social and cultural contexts. </a:t>
            </a:r>
            <a:r>
              <a:rPr lang="en-US" dirty="0" smtClean="0"/>
              <a:t/>
            </a:r>
            <a:br>
              <a:rPr lang="en-US" dirty="0" smtClean="0"/>
            </a:br>
            <a:endParaRPr lang="ar-IQ" dirty="0"/>
          </a:p>
        </p:txBody>
      </p:sp>
    </p:spTree>
    <p:extLst>
      <p:ext uri="{BB962C8B-B14F-4D97-AF65-F5344CB8AC3E}">
        <p14:creationId xmlns:p14="http://schemas.microsoft.com/office/powerpoint/2010/main" val="27023528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1926</TotalTime>
  <Words>857</Words>
  <Application>Microsoft Office PowerPoint</Application>
  <PresentationFormat>عرض على الشاشة (3:4)‏</PresentationFormat>
  <Paragraphs>40</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تدفق</vt:lpstr>
      <vt:lpstr>Discourse Analysis</vt:lpstr>
      <vt:lpstr>What is Discourse Analysis? </vt:lpstr>
      <vt:lpstr>عرض تقديمي في PowerPoint</vt:lpstr>
      <vt:lpstr>عرض تقديمي في PowerPoint</vt:lpstr>
      <vt:lpstr>عرض تقديمي في PowerPoint</vt:lpstr>
      <vt:lpstr>What is discourse analysis? </vt:lpstr>
      <vt:lpstr>When you do discourse analysis, you might focus on: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What are the four types of discourse?</vt:lpstr>
      <vt:lpstr>What is discourse analysis used for? </vt:lpstr>
      <vt:lpstr>Materials that are suitable for discourse analysis include:</vt:lpstr>
      <vt:lpstr>عرض تقديمي في PowerPoint</vt:lpstr>
      <vt:lpstr>How is discourse analysis different from other methods? </vt:lpstr>
      <vt:lpstr>عرض تقديمي في PowerPoint</vt:lpstr>
      <vt:lpstr>What is an example of discourse?</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Analysis</dc:title>
  <dc:creator>Windows User</dc:creator>
  <cp:lastModifiedBy>Windows User</cp:lastModifiedBy>
  <cp:revision>4</cp:revision>
  <dcterms:created xsi:type="dcterms:W3CDTF">2021-04-28T05:02:26Z</dcterms:created>
  <dcterms:modified xsi:type="dcterms:W3CDTF">2021-04-29T13:09:15Z</dcterms:modified>
</cp:coreProperties>
</file>