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677F8BA-11E5-4C94-A669-A753081DE2A3}" type="datetimeFigureOut">
              <a:rPr lang="ar-IQ" smtClean="0"/>
              <a:t>9/28/1441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D07A2EC-F7F5-4AF5-8C30-7671CC1E83FD}"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77F8BA-11E5-4C94-A669-A753081DE2A3}" type="datetimeFigureOut">
              <a:rPr lang="ar-IQ" smtClean="0"/>
              <a:t>9/28/1441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07A2EC-F7F5-4AF5-8C30-7671CC1E83F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77F8BA-11E5-4C94-A669-A753081DE2A3}" type="datetimeFigureOut">
              <a:rPr lang="ar-IQ" smtClean="0"/>
              <a:t>9/28/1441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07A2EC-F7F5-4AF5-8C30-7671CC1E83F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677F8BA-11E5-4C94-A669-A753081DE2A3}" type="datetimeFigureOut">
              <a:rPr lang="ar-IQ" smtClean="0"/>
              <a:t>9/28/1441</a:t>
            </a:fld>
            <a:endParaRPr lang="ar-IQ"/>
          </a:p>
        </p:txBody>
      </p:sp>
      <p:sp>
        <p:nvSpPr>
          <p:cNvPr id="9" name="Slide Number Placeholder 8"/>
          <p:cNvSpPr>
            <a:spLocks noGrp="1"/>
          </p:cNvSpPr>
          <p:nvPr>
            <p:ph type="sldNum" sz="quarter" idx="15"/>
          </p:nvPr>
        </p:nvSpPr>
        <p:spPr/>
        <p:txBody>
          <a:bodyPr rtlCol="0"/>
          <a:lstStyle/>
          <a:p>
            <a:fld id="{3D07A2EC-F7F5-4AF5-8C30-7671CC1E83FD}"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677F8BA-11E5-4C94-A669-A753081DE2A3}" type="datetimeFigureOut">
              <a:rPr lang="ar-IQ" smtClean="0"/>
              <a:t>9/28/1441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D07A2EC-F7F5-4AF5-8C30-7671CC1E83F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677F8BA-11E5-4C94-A669-A753081DE2A3}" type="datetimeFigureOut">
              <a:rPr lang="ar-IQ" smtClean="0"/>
              <a:t>9/28/1441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07A2EC-F7F5-4AF5-8C30-7671CC1E83FD}"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677F8BA-11E5-4C94-A669-A753081DE2A3}" type="datetimeFigureOut">
              <a:rPr lang="ar-IQ" smtClean="0"/>
              <a:t>9/28/1441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D07A2EC-F7F5-4AF5-8C30-7671CC1E83FD}"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677F8BA-11E5-4C94-A669-A753081DE2A3}" type="datetimeFigureOut">
              <a:rPr lang="ar-IQ" smtClean="0"/>
              <a:t>9/28/1441</a:t>
            </a:fld>
            <a:endParaRPr lang="ar-IQ"/>
          </a:p>
        </p:txBody>
      </p:sp>
      <p:sp>
        <p:nvSpPr>
          <p:cNvPr id="7" name="Slide Number Placeholder 6"/>
          <p:cNvSpPr>
            <a:spLocks noGrp="1"/>
          </p:cNvSpPr>
          <p:nvPr>
            <p:ph type="sldNum" sz="quarter" idx="11"/>
          </p:nvPr>
        </p:nvSpPr>
        <p:spPr/>
        <p:txBody>
          <a:bodyPr rtlCol="0"/>
          <a:lstStyle/>
          <a:p>
            <a:fld id="{3D07A2EC-F7F5-4AF5-8C30-7671CC1E83FD}"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7F8BA-11E5-4C94-A669-A753081DE2A3}" type="datetimeFigureOut">
              <a:rPr lang="ar-IQ" smtClean="0"/>
              <a:t>9/28/1441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D07A2EC-F7F5-4AF5-8C30-7671CC1E83F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677F8BA-11E5-4C94-A669-A753081DE2A3}" type="datetimeFigureOut">
              <a:rPr lang="ar-IQ" smtClean="0"/>
              <a:t>9/28/1441</a:t>
            </a:fld>
            <a:endParaRPr lang="ar-IQ"/>
          </a:p>
        </p:txBody>
      </p:sp>
      <p:sp>
        <p:nvSpPr>
          <p:cNvPr id="22" name="Slide Number Placeholder 21"/>
          <p:cNvSpPr>
            <a:spLocks noGrp="1"/>
          </p:cNvSpPr>
          <p:nvPr>
            <p:ph type="sldNum" sz="quarter" idx="15"/>
          </p:nvPr>
        </p:nvSpPr>
        <p:spPr/>
        <p:txBody>
          <a:bodyPr rtlCol="0"/>
          <a:lstStyle/>
          <a:p>
            <a:fld id="{3D07A2EC-F7F5-4AF5-8C30-7671CC1E83FD}"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677F8BA-11E5-4C94-A669-A753081DE2A3}" type="datetimeFigureOut">
              <a:rPr lang="ar-IQ" smtClean="0"/>
              <a:t>9/28/1441</a:t>
            </a:fld>
            <a:endParaRPr lang="ar-IQ"/>
          </a:p>
        </p:txBody>
      </p:sp>
      <p:sp>
        <p:nvSpPr>
          <p:cNvPr id="18" name="Slide Number Placeholder 17"/>
          <p:cNvSpPr>
            <a:spLocks noGrp="1"/>
          </p:cNvSpPr>
          <p:nvPr>
            <p:ph type="sldNum" sz="quarter" idx="11"/>
          </p:nvPr>
        </p:nvSpPr>
        <p:spPr/>
        <p:txBody>
          <a:bodyPr rtlCol="0"/>
          <a:lstStyle/>
          <a:p>
            <a:fld id="{3D07A2EC-F7F5-4AF5-8C30-7671CC1E83FD}"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677F8BA-11E5-4C94-A669-A753081DE2A3}" type="datetimeFigureOut">
              <a:rPr lang="ar-IQ" smtClean="0"/>
              <a:t>9/28/1441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D07A2EC-F7F5-4AF5-8C30-7671CC1E83FD}"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692696"/>
            <a:ext cx="6172200" cy="1944216"/>
          </a:xfrm>
        </p:spPr>
        <p:txBody>
          <a:bodyPr>
            <a:normAutofit/>
          </a:bodyPr>
          <a:lstStyle/>
          <a:p>
            <a:pPr algn="ctr"/>
            <a:r>
              <a:rPr lang="ar-IQ" sz="6000" dirty="0"/>
              <a:t>مادة تقنيات الاتصال</a:t>
            </a:r>
          </a:p>
        </p:txBody>
      </p:sp>
      <p:sp>
        <p:nvSpPr>
          <p:cNvPr id="3" name="Subtitle 2"/>
          <p:cNvSpPr>
            <a:spLocks noGrp="1"/>
          </p:cNvSpPr>
          <p:nvPr>
            <p:ph type="subTitle" idx="1"/>
          </p:nvPr>
        </p:nvSpPr>
        <p:spPr>
          <a:xfrm>
            <a:off x="2286000" y="2996952"/>
            <a:ext cx="6172200" cy="2520280"/>
          </a:xfrm>
        </p:spPr>
        <p:txBody>
          <a:bodyPr>
            <a:normAutofit lnSpcReduction="10000"/>
          </a:bodyPr>
          <a:lstStyle/>
          <a:p>
            <a:pPr algn="ctr"/>
            <a:r>
              <a:rPr lang="ar-IQ" sz="2800" dirty="0"/>
              <a:t>المرحلة الثالثه انثروبولوجي / </a:t>
            </a:r>
            <a:r>
              <a:rPr lang="ar-IQ" sz="2800" dirty="0" smtClean="0"/>
              <a:t>مسائي / صباحي</a:t>
            </a:r>
            <a:endParaRPr lang="ar-IQ" sz="2800" dirty="0"/>
          </a:p>
          <a:p>
            <a:pPr algn="ctr"/>
            <a:r>
              <a:rPr lang="ar-IQ" sz="2800" dirty="0"/>
              <a:t>اعداد : </a:t>
            </a:r>
            <a:endParaRPr lang="ar-IQ" sz="2800" dirty="0" smtClean="0"/>
          </a:p>
          <a:p>
            <a:pPr algn="ctr"/>
            <a:r>
              <a:rPr lang="ar-IQ" sz="2800" dirty="0" smtClean="0"/>
              <a:t>د. ذكرى جميل البناء</a:t>
            </a:r>
            <a:endParaRPr lang="ar-IQ" sz="2800" dirty="0" smtClean="0"/>
          </a:p>
          <a:p>
            <a:pPr algn="ctr"/>
            <a:r>
              <a:rPr lang="ar-IQ" sz="2800" dirty="0" smtClean="0"/>
              <a:t>م.م </a:t>
            </a:r>
            <a:r>
              <a:rPr lang="ar-IQ" sz="2800" dirty="0"/>
              <a:t>ياسمين اسام</a:t>
            </a:r>
          </a:p>
          <a:p>
            <a:pPr algn="ctr"/>
            <a:r>
              <a:rPr lang="ar-IQ" sz="2800" dirty="0"/>
              <a:t>المحاضرة </a:t>
            </a:r>
            <a:r>
              <a:rPr lang="ar-IQ" sz="2800" dirty="0" smtClean="0"/>
              <a:t>الرابعه</a:t>
            </a:r>
            <a:endParaRPr lang="ar-IQ" sz="2800" dirty="0"/>
          </a:p>
          <a:p>
            <a:endParaRPr lang="ar-IQ" dirty="0"/>
          </a:p>
          <a:p>
            <a:endParaRPr lang="ar-IQ" dirty="0"/>
          </a:p>
        </p:txBody>
      </p:sp>
    </p:spTree>
    <p:extLst>
      <p:ext uri="{BB962C8B-B14F-4D97-AF65-F5344CB8AC3E}">
        <p14:creationId xmlns:p14="http://schemas.microsoft.com/office/powerpoint/2010/main" val="1202427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467600" cy="720080"/>
          </a:xfrm>
        </p:spPr>
        <p:txBody>
          <a:bodyPr>
            <a:normAutofit/>
          </a:bodyPr>
          <a:lstStyle/>
          <a:p>
            <a:pPr algn="ctr"/>
            <a:r>
              <a:rPr lang="ar-IQ" sz="4000" b="1" dirty="0"/>
              <a:t>مزايا وخصائص تقنيات الاتصال</a:t>
            </a:r>
          </a:p>
        </p:txBody>
      </p:sp>
      <p:sp>
        <p:nvSpPr>
          <p:cNvPr id="3" name="Content Placeholder 2"/>
          <p:cNvSpPr>
            <a:spLocks noGrp="1"/>
          </p:cNvSpPr>
          <p:nvPr>
            <p:ph sz="quarter" idx="1"/>
          </p:nvPr>
        </p:nvSpPr>
        <p:spPr>
          <a:xfrm>
            <a:off x="467544" y="980728"/>
            <a:ext cx="7848872" cy="5472608"/>
          </a:xfrm>
        </p:spPr>
        <p:txBody>
          <a:bodyPr>
            <a:noAutofit/>
          </a:bodyPr>
          <a:lstStyle/>
          <a:p>
            <a:pPr algn="just"/>
            <a:r>
              <a:rPr lang="ar-IQ" sz="2800" dirty="0"/>
              <a:t>اتاحت التكنولوجيا الجديدة ظهور خدمات عديدة ومتنوعه لتلبية حاجات الافراد الى المعلومات والترفيه مثل الحاسبات الشخصية المتنقلة والاقمار الصناعية والاتصال الكابلي والمايكروويف والالياف الضوئية والاتصالات الرقمية ، وكل هذه التقنيات لديها خصائص ومميزات مختلفه عملت على تغيير المجتمعات الصناعية في الربع الاخير من القرن العشرين وهذه الخصائص هي :</a:t>
            </a:r>
            <a:endParaRPr lang="en-US" sz="2800" dirty="0"/>
          </a:p>
          <a:p>
            <a:pPr algn="just"/>
            <a:r>
              <a:rPr lang="ar-IQ" sz="2800" dirty="0"/>
              <a:t>1- بروز مجتمع اعلامي .</a:t>
            </a:r>
            <a:endParaRPr lang="en-US" sz="2800" dirty="0"/>
          </a:p>
          <a:p>
            <a:pPr algn="just"/>
            <a:r>
              <a:rPr lang="ar-IQ" sz="2800" dirty="0"/>
              <a:t>2- تقارب اشكال الاجهزة والتقاؤها في عدة نقاط مشتركه .</a:t>
            </a:r>
            <a:endParaRPr lang="en-US" sz="2800" dirty="0"/>
          </a:p>
          <a:p>
            <a:pPr algn="just"/>
            <a:r>
              <a:rPr lang="ar-IQ" sz="2800" dirty="0"/>
              <a:t>3- عدم تاثر التكاليف بالمسافات ، اي اثبات التكلفه وانخفاضها لا يتاثر بالرغم من تباعد المسافات وكثافة الاتصالات .</a:t>
            </a:r>
            <a:endParaRPr lang="en-US" sz="2800" dirty="0"/>
          </a:p>
          <a:p>
            <a:pPr algn="just"/>
            <a:r>
              <a:rPr lang="ar-IQ" sz="2800" dirty="0"/>
              <a:t>4- ندرة الاتساع الفلمي و وفرته معا .</a:t>
            </a:r>
          </a:p>
        </p:txBody>
      </p:sp>
    </p:spTree>
    <p:extLst>
      <p:ext uri="{BB962C8B-B14F-4D97-AF65-F5344CB8AC3E}">
        <p14:creationId xmlns:p14="http://schemas.microsoft.com/office/powerpoint/2010/main" val="3404624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715200" cy="6336704"/>
          </a:xfrm>
        </p:spPr>
        <p:txBody>
          <a:bodyPr>
            <a:normAutofit/>
          </a:bodyPr>
          <a:lstStyle/>
          <a:p>
            <a:pPr algn="just"/>
            <a:r>
              <a:rPr lang="ar-IQ" sz="2800" dirty="0"/>
              <a:t>ولسهولة توفر شبكة الاتصال (الانترنت) الذي اصبح واقعا ملموسا فرض نفسه في عصر اتسم بسرعة توفير المعلومه فلا يمكن لاحد تجاهله او انكار تاثيره على الدول والمجتمعات والافراد الذين سعوا الى الاسراع في استغلاله افادة واستفادة ، حيث حظي برواج لم يحظ به نظراؤه من وسائل الاتصال ، ففي دراسة لمؤسسه (مورجان ستانلي </a:t>
            </a:r>
            <a:r>
              <a:rPr lang="en-US" sz="2800" dirty="0"/>
              <a:t>Morgan Stanly</a:t>
            </a:r>
            <a:r>
              <a:rPr lang="ar-IQ" sz="2800" dirty="0"/>
              <a:t>) للابحاث عام 1997م في الولايات المتحده الامريكيه اتضح ان شبكة الانترنت استقطبت ما يقارب (50 مليون مستخدم) في اقل من اربع سنوات العدد الذي استقطبه جهاز التلفاز في 13 سنة وجهاز المذياع في 30 سنة </a:t>
            </a:r>
            <a:r>
              <a:rPr lang="ar-IQ" sz="2800" dirty="0" smtClean="0"/>
              <a:t>.</a:t>
            </a:r>
          </a:p>
          <a:p>
            <a:pPr algn="just"/>
            <a:r>
              <a:rPr lang="ar-IQ" sz="2800" dirty="0"/>
              <a:t>واهم ما يميز شبكة الانترنت تركيزها على تقديم نوعين من الامكانات :</a:t>
            </a:r>
            <a:endParaRPr lang="en-US" sz="2800" dirty="0"/>
          </a:p>
          <a:p>
            <a:pPr algn="just"/>
            <a:r>
              <a:rPr lang="ar-IQ" sz="2800" dirty="0"/>
              <a:t>1- استرجاع البيانات .</a:t>
            </a:r>
            <a:endParaRPr lang="en-US" sz="2800" dirty="0"/>
          </a:p>
          <a:p>
            <a:pPr algn="just"/>
            <a:r>
              <a:rPr lang="ar-IQ" sz="2800" dirty="0"/>
              <a:t>2- الاتصالات على نطاق واسع من العالم .</a:t>
            </a:r>
            <a:endParaRPr lang="en-US" sz="2800" dirty="0"/>
          </a:p>
          <a:p>
            <a:endParaRPr lang="ar-IQ" sz="2800" dirty="0"/>
          </a:p>
        </p:txBody>
      </p:sp>
    </p:spTree>
    <p:extLst>
      <p:ext uri="{BB962C8B-B14F-4D97-AF65-F5344CB8AC3E}">
        <p14:creationId xmlns:p14="http://schemas.microsoft.com/office/powerpoint/2010/main" val="3396917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715200" cy="5925272"/>
          </a:xfrm>
        </p:spPr>
        <p:txBody>
          <a:bodyPr>
            <a:normAutofit/>
          </a:bodyPr>
          <a:lstStyle/>
          <a:p>
            <a:pPr algn="just"/>
            <a:r>
              <a:rPr lang="ar-IQ" sz="2800" dirty="0"/>
              <a:t>وهنالك الاتصالات الرقمية والتي تتميز بالعديد من المزايا وهي :</a:t>
            </a:r>
            <a:endParaRPr lang="en-US" sz="2800" dirty="0"/>
          </a:p>
          <a:p>
            <a:pPr algn="just"/>
            <a:r>
              <a:rPr lang="ar-IQ" sz="2800" dirty="0"/>
              <a:t>1- لا تسمح هذه الشبكة الرقمية بأي قدر من التشويش او التداخل بين الموجات .</a:t>
            </a:r>
            <a:endParaRPr lang="en-US" sz="2800" dirty="0"/>
          </a:p>
          <a:p>
            <a:pPr algn="just"/>
            <a:r>
              <a:rPr lang="ar-IQ" sz="2800" dirty="0"/>
              <a:t>2- يتسم نظام الاتصال الرقمي بالنشاط  والقوه .</a:t>
            </a:r>
            <a:endParaRPr lang="en-US" sz="2800" dirty="0"/>
          </a:p>
          <a:p>
            <a:pPr algn="just"/>
            <a:r>
              <a:rPr lang="ar-IQ" sz="2800" dirty="0"/>
              <a:t>3- تتسم الشبكة الرقمية بقدر عالي من الذكاء .</a:t>
            </a:r>
            <a:endParaRPr lang="en-US" sz="2800" dirty="0"/>
          </a:p>
          <a:p>
            <a:pPr algn="just"/>
            <a:r>
              <a:rPr lang="ar-IQ" sz="2800" dirty="0"/>
              <a:t>4- تتسم الشبكة الرقمية بالمرونه .</a:t>
            </a:r>
            <a:endParaRPr lang="en-US" sz="2800" dirty="0"/>
          </a:p>
          <a:p>
            <a:pPr algn="just"/>
            <a:r>
              <a:rPr lang="ar-IQ" sz="2800" dirty="0"/>
              <a:t>5- يتسم الاتصال الرقمي بالشمول حيث ينقل البيانات بشكل نصوص وصوت وصورة و رسوم .</a:t>
            </a:r>
            <a:endParaRPr lang="en-US" sz="2800" dirty="0"/>
          </a:p>
          <a:p>
            <a:pPr algn="just"/>
            <a:r>
              <a:rPr lang="ar-IQ" sz="2800" dirty="0"/>
              <a:t>6- يتسم الاتصال الرقمي بتحقيق قدرا عالي من تامين الاتصال حيث استخدم الاتصال الرقمي للاغراض العسكرية ونقل البيانات السرية للحكومات .</a:t>
            </a:r>
            <a:endParaRPr lang="en-US" sz="2800" dirty="0"/>
          </a:p>
          <a:p>
            <a:pPr algn="just"/>
            <a:endParaRPr lang="ar-IQ" sz="2800" dirty="0"/>
          </a:p>
        </p:txBody>
      </p:sp>
    </p:spTree>
    <p:extLst>
      <p:ext uri="{BB962C8B-B14F-4D97-AF65-F5344CB8AC3E}">
        <p14:creationId xmlns:p14="http://schemas.microsoft.com/office/powerpoint/2010/main" val="3902577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141296"/>
          </a:xfrm>
        </p:spPr>
        <p:txBody>
          <a:bodyPr>
            <a:normAutofit/>
          </a:bodyPr>
          <a:lstStyle/>
          <a:p>
            <a:pPr algn="just"/>
            <a:r>
              <a:rPr lang="ar-IQ" sz="2800" dirty="0"/>
              <a:t>ومن المميزات الاخرى ، استطاعتنا عقد المؤتمرات والاجتماعات عن بعد باستخدام الاتصال الالكتروني بين ثلاثة اشخاص او اكثر وفي مكانين مختلفين او اكثر . وتمتد المعلومات التي يقدمها المشتركون في المؤتمر او الاجتماع عبر المسافات البعيدة بحيث لا يحتاجون الى اجتماع وجها لوجه لتحقيق اهداف الاجتماع .</a:t>
            </a:r>
            <a:endParaRPr lang="en-US" sz="2800" dirty="0"/>
          </a:p>
          <a:p>
            <a:pPr algn="just"/>
            <a:r>
              <a:rPr lang="ar-IQ" sz="2800" dirty="0"/>
              <a:t>واتسع عمل تقنيات الاتصال ليشمل قطاعات حكومية تتطلب مراجعة الدوائر الحكومية والشركات العامه لانجاز الاعمال ، لذلك تم انشاء الحكومة الالكترونية . </a:t>
            </a:r>
            <a:endParaRPr lang="ar-IQ" sz="2800" dirty="0" smtClean="0"/>
          </a:p>
          <a:p>
            <a:pPr algn="just"/>
            <a:r>
              <a:rPr lang="ar-IQ" sz="2800" dirty="0"/>
              <a:t>الحكومة الالكترونية : وهي قدرة القطاعات الحكومية على تبادل المعلومات وتقديم الخدمات بينها وبين المواطن بسرعة ودقه عالية ، وبأقل تكلفه عبر شبكات الانترنت مع ضمان سرية وأمن المعلومات المتناقله في اي زمان ومكان.</a:t>
            </a:r>
          </a:p>
        </p:txBody>
      </p:sp>
    </p:spTree>
    <p:extLst>
      <p:ext uri="{BB962C8B-B14F-4D97-AF65-F5344CB8AC3E}">
        <p14:creationId xmlns:p14="http://schemas.microsoft.com/office/powerpoint/2010/main" val="2771041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141296"/>
          </a:xfrm>
        </p:spPr>
        <p:txBody>
          <a:bodyPr/>
          <a:lstStyle/>
          <a:p>
            <a:pPr algn="just"/>
            <a:r>
              <a:rPr lang="ar-IQ" sz="2800" dirty="0"/>
              <a:t>وللحكومه الالكترونية خصائص وهي :</a:t>
            </a:r>
            <a:endParaRPr lang="en-US" sz="2800" dirty="0"/>
          </a:p>
          <a:p>
            <a:pPr algn="just"/>
            <a:r>
              <a:rPr lang="ar-IQ" sz="2800" dirty="0"/>
              <a:t>1- تسهيل طريقة الحصول على الخدمات والمعلومات الحكومية في اي وقت بعيدا عن الاجراءات الروتينيه التي تستغرق الكثير من الوقت.</a:t>
            </a:r>
            <a:endParaRPr lang="en-US" sz="2800" dirty="0"/>
          </a:p>
          <a:p>
            <a:pPr algn="just"/>
            <a:r>
              <a:rPr lang="ar-IQ" sz="2800" dirty="0"/>
              <a:t>2- السرعة والدقة في انجاز الخدمات والمعاملات الحكومية.</a:t>
            </a:r>
            <a:endParaRPr lang="en-US" sz="2800" dirty="0"/>
          </a:p>
          <a:p>
            <a:pPr algn="just"/>
            <a:r>
              <a:rPr lang="ar-IQ" sz="2800" dirty="0"/>
              <a:t>3- تطوير نمط الحكومه في اجراء المعاملات.</a:t>
            </a:r>
            <a:endParaRPr lang="en-US" sz="2800" dirty="0"/>
          </a:p>
          <a:p>
            <a:pPr algn="just"/>
            <a:r>
              <a:rPr lang="ar-IQ" sz="2800" dirty="0"/>
              <a:t>4- القضاء على الفساد الاداري كالرشوة والتزوير والوساطه.</a:t>
            </a:r>
            <a:endParaRPr lang="en-US" sz="2800" dirty="0"/>
          </a:p>
          <a:p>
            <a:pPr algn="just"/>
            <a:r>
              <a:rPr lang="ar-IQ" sz="2800" dirty="0"/>
              <a:t>5- تقليص حجم الانفاق الحكومي ، وخاصة فيما يتعلق باستهلاك الورق وبناء وتجهيز استقبال الجمهور ومواقف السيارات اللازمه.</a:t>
            </a:r>
            <a:endParaRPr lang="en-US" sz="2800" dirty="0"/>
          </a:p>
          <a:p>
            <a:pPr algn="just"/>
            <a:r>
              <a:rPr lang="ar-IQ" sz="2800" dirty="0"/>
              <a:t>6- العمل وفق مبدأ الشفافية بين الحكومه والمواطنين.</a:t>
            </a:r>
            <a:endParaRPr lang="en-US" sz="2800" dirty="0"/>
          </a:p>
          <a:p>
            <a:pPr algn="just"/>
            <a:r>
              <a:rPr lang="ar-IQ" sz="2800" dirty="0"/>
              <a:t>7- اسهام المواطنين </a:t>
            </a:r>
            <a:r>
              <a:rPr lang="ar-IQ" sz="2800"/>
              <a:t>في </a:t>
            </a:r>
            <a:r>
              <a:rPr lang="ar-IQ" sz="2800" smtClean="0"/>
              <a:t>تقليص </a:t>
            </a:r>
            <a:r>
              <a:rPr lang="ar-IQ" sz="2800" dirty="0"/>
              <a:t>اعباء العمل الحكومي.</a:t>
            </a:r>
            <a:endParaRPr lang="en-US" sz="2800" dirty="0"/>
          </a:p>
          <a:p>
            <a:pPr algn="just"/>
            <a:r>
              <a:rPr lang="ar-IQ" sz="2800" dirty="0"/>
              <a:t>8- اتاحة فرص عمل جديدة.</a:t>
            </a:r>
            <a:endParaRPr lang="en-US" sz="2800" dirty="0"/>
          </a:p>
          <a:p>
            <a:endParaRPr lang="ar-IQ" dirty="0"/>
          </a:p>
        </p:txBody>
      </p:sp>
    </p:spTree>
    <p:extLst>
      <p:ext uri="{BB962C8B-B14F-4D97-AF65-F5344CB8AC3E}">
        <p14:creationId xmlns:p14="http://schemas.microsoft.com/office/powerpoint/2010/main" val="116043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15200" cy="6069288"/>
          </a:xfrm>
        </p:spPr>
        <p:txBody>
          <a:bodyPr>
            <a:normAutofit/>
          </a:bodyPr>
          <a:lstStyle/>
          <a:p>
            <a:pPr algn="just"/>
            <a:r>
              <a:rPr lang="ar-IQ" sz="2800" dirty="0"/>
              <a:t>ولا نستطيع ان نغفل عن مميزات مواقع التواصل الاجتماعي وقدرتها على التأثير في المجتمعات ، والفوائد التي حصل الناس عليها على اختلاف مستوياتهم من خدمات هذه المواقع الاجتماعية حيث انها تتميز بخصائص متعدده جعلت منها وسيلة ذات ايجابية مفضلة عن غيرها ، وتتمتع بجاذبية مرتفعة وهي مرونة استخدامها وسهولة الدخول الى اي موقع من المواقع المتنوعه بسهولة </a:t>
            </a:r>
            <a:r>
              <a:rPr lang="ar-IQ" sz="2800" dirty="0" smtClean="0"/>
              <a:t>ويسر </a:t>
            </a:r>
            <a:r>
              <a:rPr lang="ar-IQ" sz="2800" dirty="0"/>
              <a:t>ودون دفع عائد مادي. ومن هذه المميزات </a:t>
            </a:r>
            <a:r>
              <a:rPr lang="ar-IQ" sz="2800" dirty="0" smtClean="0"/>
              <a:t>:</a:t>
            </a:r>
          </a:p>
          <a:p>
            <a:pPr algn="just"/>
            <a:r>
              <a:rPr lang="ar-IQ" sz="2800" dirty="0" smtClean="0"/>
              <a:t>1- </a:t>
            </a:r>
            <a:r>
              <a:rPr lang="ar-IQ" sz="2800" dirty="0"/>
              <a:t>لقد ساعدت مواقع التواصل الاجتماعي على توسيع شبكة علاقات الفرد الاجتماعية مع الاخرين ، سواء على المستوى المحلي او الاقليمي او الدولي ، بصرف النظر عن خلفياتها السياسية والاقتصادية والاجتماعية والعرقية والجنسية .</a:t>
            </a:r>
          </a:p>
        </p:txBody>
      </p:sp>
    </p:spTree>
    <p:extLst>
      <p:ext uri="{BB962C8B-B14F-4D97-AF65-F5344CB8AC3E}">
        <p14:creationId xmlns:p14="http://schemas.microsoft.com/office/powerpoint/2010/main" val="971123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264696"/>
          </a:xfrm>
        </p:spPr>
        <p:txBody>
          <a:bodyPr>
            <a:normAutofit/>
          </a:bodyPr>
          <a:lstStyle/>
          <a:p>
            <a:pPr algn="just"/>
            <a:r>
              <a:rPr lang="ar-IQ" dirty="0"/>
              <a:t>2</a:t>
            </a:r>
            <a:r>
              <a:rPr lang="ar-IQ" sz="2800" dirty="0"/>
              <a:t>- التقنية المرتبطه ويظهر ذلك من خلال قيام المستخدم سواء العربي او الغربي بمنهجية الانتقاء التي تعتمد على الانفتاح على العالم ، وانتقاء ما يتناسب مع الجانب الوظيفي والقيمي.</a:t>
            </a:r>
            <a:endParaRPr lang="en-US" sz="2800" dirty="0"/>
          </a:p>
          <a:p>
            <a:pPr algn="just"/>
            <a:r>
              <a:rPr lang="ar-IQ" sz="2800" dirty="0"/>
              <a:t>3- قدمت مواقع التواصل الاجتماعي خدمات جمه وفي شتى المجالات السياسية والاجتماعية والاقتصادية.</a:t>
            </a:r>
            <a:endParaRPr lang="en-US" sz="2800" dirty="0"/>
          </a:p>
          <a:p>
            <a:pPr algn="just"/>
            <a:r>
              <a:rPr lang="ar-IQ" sz="2800" dirty="0"/>
              <a:t>4- سهولة الحصول على المعلومات من المكتبات العالمية.</a:t>
            </a:r>
            <a:endParaRPr lang="en-US" sz="2800" dirty="0"/>
          </a:p>
          <a:p>
            <a:pPr algn="just"/>
            <a:r>
              <a:rPr lang="ar-IQ" sz="2800" dirty="0"/>
              <a:t>5- سهولة الاتصال بمراكز البحوث العالمية.</a:t>
            </a:r>
            <a:endParaRPr lang="en-US" sz="2800" dirty="0"/>
          </a:p>
          <a:p>
            <a:pPr algn="just"/>
            <a:r>
              <a:rPr lang="ar-IQ" sz="2800" dirty="0"/>
              <a:t>6- سهولة ارسال واستقبال المعلومات بسرعه هائلة موثقه بالصوت والصورة.</a:t>
            </a:r>
            <a:endParaRPr lang="en-US" sz="2800" dirty="0"/>
          </a:p>
          <a:p>
            <a:pPr algn="just"/>
            <a:r>
              <a:rPr lang="ar-IQ" sz="2800" dirty="0"/>
              <a:t>7- ساهمت بانخفاض اسعار المكالمات فالكثير من المستخدمين في العالم يستفيدون منها في الاتصال باقاربهم واصدقائهم</a:t>
            </a:r>
            <a:r>
              <a:rPr lang="ar-IQ" sz="2800" dirty="0" smtClean="0"/>
              <a:t>.</a:t>
            </a:r>
            <a:endParaRPr lang="en-US" sz="2800" dirty="0"/>
          </a:p>
        </p:txBody>
      </p:sp>
    </p:spTree>
    <p:extLst>
      <p:ext uri="{BB962C8B-B14F-4D97-AF65-F5344CB8AC3E}">
        <p14:creationId xmlns:p14="http://schemas.microsoft.com/office/powerpoint/2010/main" val="4106218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lstStyle/>
          <a:p>
            <a:pPr algn="just"/>
            <a:r>
              <a:rPr lang="ar-IQ" dirty="0" smtClean="0"/>
              <a:t>8</a:t>
            </a:r>
            <a:r>
              <a:rPr lang="ar-IQ" sz="2800" dirty="0" smtClean="0"/>
              <a:t>- </a:t>
            </a:r>
            <a:r>
              <a:rPr lang="ar-IQ" sz="2800" dirty="0"/>
              <a:t>ساهمت في نشر الثقافات المحلية والتفاعلية ، مع الثقافات العلمية الاخرى ومكنت المستخدم المحلي من تنويع مدارك عقله وثقافته ، وتوسيع نطاقه العلمي والمعرفي.</a:t>
            </a:r>
            <a:endParaRPr lang="en-US" sz="2800" dirty="0"/>
          </a:p>
          <a:p>
            <a:pPr algn="just"/>
            <a:r>
              <a:rPr lang="ar-IQ" sz="2800" dirty="0"/>
              <a:t>9- ساهمت في سهولة الحصول على الاستشارات العلمية من قبل مختصين يديرون مواقع خاصة بهم على مواقع التواصل الاجتماعي.</a:t>
            </a:r>
            <a:endParaRPr lang="en-US" sz="2800" dirty="0"/>
          </a:p>
          <a:p>
            <a:pPr algn="just"/>
            <a:r>
              <a:rPr lang="ar-IQ" sz="2800" dirty="0"/>
              <a:t>10- ساعدت على انتشار التجارة عبر الانترنت ، والشراء السهل على المواقع المختصه بالبيع ، فيمكن الشراء والتسويق واستعراض السلع بسهولة والاطلاع عليها كالكتب وغيرها وانت في منزلك.</a:t>
            </a:r>
            <a:endParaRPr lang="en-US" sz="2800" dirty="0"/>
          </a:p>
          <a:p>
            <a:pPr algn="just"/>
            <a:r>
              <a:rPr lang="ar-IQ" sz="2800" dirty="0"/>
              <a:t>11- ساهمت في تسريع التطور التقني وكثرت الاختراعات نتيجة الانتشار المعرفي ، وتبادل الخبرات والاستفادة من تجارب الاخرين.  </a:t>
            </a:r>
            <a:endParaRPr lang="en-US" sz="2800" dirty="0"/>
          </a:p>
          <a:p>
            <a:pPr algn="just"/>
            <a:endParaRPr lang="ar-IQ" sz="2800" dirty="0"/>
          </a:p>
        </p:txBody>
      </p:sp>
    </p:spTree>
    <p:extLst>
      <p:ext uri="{BB962C8B-B14F-4D97-AF65-F5344CB8AC3E}">
        <p14:creationId xmlns:p14="http://schemas.microsoft.com/office/powerpoint/2010/main" val="15371172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TotalTime>
  <Words>804</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مادة تقنيات الاتصال</vt:lpstr>
      <vt:lpstr>مزايا وخصائص تقنيات الاتصال</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تقنيات الاتصال</dc:title>
  <dc:creator>DR.Ahmed Saker 2o1O</dc:creator>
  <cp:lastModifiedBy>DR.Ahmed Saker 2o1O</cp:lastModifiedBy>
  <cp:revision>6</cp:revision>
  <dcterms:created xsi:type="dcterms:W3CDTF">2020-05-12T21:03:03Z</dcterms:created>
  <dcterms:modified xsi:type="dcterms:W3CDTF">2020-05-19T23:56:43Z</dcterms:modified>
</cp:coreProperties>
</file>