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01CEC8D-FA2B-46AB-933E-36AF07361727}" type="datetimeFigureOut">
              <a:rPr lang="ar-IQ" smtClean="0"/>
              <a:t>10/8/1441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E7376E0-1AF6-4E70-A4AB-B39A60FA8F52}"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1CEC8D-FA2B-46AB-933E-36AF07361727}" type="datetimeFigureOut">
              <a:rPr lang="ar-IQ" smtClean="0"/>
              <a:t>10/8/1441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E7376E0-1AF6-4E70-A4AB-B39A60FA8F5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1CEC8D-FA2B-46AB-933E-36AF07361727}" type="datetimeFigureOut">
              <a:rPr lang="ar-IQ" smtClean="0"/>
              <a:t>10/8/1441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E7376E0-1AF6-4E70-A4AB-B39A60FA8F5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01CEC8D-FA2B-46AB-933E-36AF07361727}" type="datetimeFigureOut">
              <a:rPr lang="ar-IQ" smtClean="0"/>
              <a:t>10/8/1441</a:t>
            </a:fld>
            <a:endParaRPr lang="ar-IQ"/>
          </a:p>
        </p:txBody>
      </p:sp>
      <p:sp>
        <p:nvSpPr>
          <p:cNvPr id="9" name="Slide Number Placeholder 8"/>
          <p:cNvSpPr>
            <a:spLocks noGrp="1"/>
          </p:cNvSpPr>
          <p:nvPr>
            <p:ph type="sldNum" sz="quarter" idx="15"/>
          </p:nvPr>
        </p:nvSpPr>
        <p:spPr/>
        <p:txBody>
          <a:bodyPr rtlCol="0"/>
          <a:lstStyle/>
          <a:p>
            <a:fld id="{BE7376E0-1AF6-4E70-A4AB-B39A60FA8F52}"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01CEC8D-FA2B-46AB-933E-36AF07361727}" type="datetimeFigureOut">
              <a:rPr lang="ar-IQ" smtClean="0"/>
              <a:t>10/8/1441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E7376E0-1AF6-4E70-A4AB-B39A60FA8F52}"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01CEC8D-FA2B-46AB-933E-36AF07361727}" type="datetimeFigureOut">
              <a:rPr lang="ar-IQ" smtClean="0"/>
              <a:t>10/8/1441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E7376E0-1AF6-4E70-A4AB-B39A60FA8F52}"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01CEC8D-FA2B-46AB-933E-36AF07361727}" type="datetimeFigureOut">
              <a:rPr lang="ar-IQ" smtClean="0"/>
              <a:t>10/8/1441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E7376E0-1AF6-4E70-A4AB-B39A60FA8F52}"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01CEC8D-FA2B-46AB-933E-36AF07361727}" type="datetimeFigureOut">
              <a:rPr lang="ar-IQ" smtClean="0"/>
              <a:t>10/8/1441</a:t>
            </a:fld>
            <a:endParaRPr lang="ar-IQ"/>
          </a:p>
        </p:txBody>
      </p:sp>
      <p:sp>
        <p:nvSpPr>
          <p:cNvPr id="7" name="Slide Number Placeholder 6"/>
          <p:cNvSpPr>
            <a:spLocks noGrp="1"/>
          </p:cNvSpPr>
          <p:nvPr>
            <p:ph type="sldNum" sz="quarter" idx="11"/>
          </p:nvPr>
        </p:nvSpPr>
        <p:spPr/>
        <p:txBody>
          <a:bodyPr rtlCol="0"/>
          <a:lstStyle/>
          <a:p>
            <a:fld id="{BE7376E0-1AF6-4E70-A4AB-B39A60FA8F52}"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CEC8D-FA2B-46AB-933E-36AF07361727}" type="datetimeFigureOut">
              <a:rPr lang="ar-IQ" smtClean="0"/>
              <a:t>10/8/1441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E7376E0-1AF6-4E70-A4AB-B39A60FA8F5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01CEC8D-FA2B-46AB-933E-36AF07361727}" type="datetimeFigureOut">
              <a:rPr lang="ar-IQ" smtClean="0"/>
              <a:t>10/8/1441</a:t>
            </a:fld>
            <a:endParaRPr lang="ar-IQ"/>
          </a:p>
        </p:txBody>
      </p:sp>
      <p:sp>
        <p:nvSpPr>
          <p:cNvPr id="22" name="Slide Number Placeholder 21"/>
          <p:cNvSpPr>
            <a:spLocks noGrp="1"/>
          </p:cNvSpPr>
          <p:nvPr>
            <p:ph type="sldNum" sz="quarter" idx="15"/>
          </p:nvPr>
        </p:nvSpPr>
        <p:spPr/>
        <p:txBody>
          <a:bodyPr rtlCol="0"/>
          <a:lstStyle/>
          <a:p>
            <a:fld id="{BE7376E0-1AF6-4E70-A4AB-B39A60FA8F52}"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01CEC8D-FA2B-46AB-933E-36AF07361727}" type="datetimeFigureOut">
              <a:rPr lang="ar-IQ" smtClean="0"/>
              <a:t>10/8/1441</a:t>
            </a:fld>
            <a:endParaRPr lang="ar-IQ"/>
          </a:p>
        </p:txBody>
      </p:sp>
      <p:sp>
        <p:nvSpPr>
          <p:cNvPr id="18" name="Slide Number Placeholder 17"/>
          <p:cNvSpPr>
            <a:spLocks noGrp="1"/>
          </p:cNvSpPr>
          <p:nvPr>
            <p:ph type="sldNum" sz="quarter" idx="11"/>
          </p:nvPr>
        </p:nvSpPr>
        <p:spPr/>
        <p:txBody>
          <a:bodyPr rtlCol="0"/>
          <a:lstStyle/>
          <a:p>
            <a:fld id="{BE7376E0-1AF6-4E70-A4AB-B39A60FA8F52}"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01CEC8D-FA2B-46AB-933E-36AF07361727}" type="datetimeFigureOut">
              <a:rPr lang="ar-IQ" smtClean="0"/>
              <a:t>10/8/1441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E7376E0-1AF6-4E70-A4AB-B39A60FA8F5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412776"/>
            <a:ext cx="6172200" cy="2088232"/>
          </a:xfrm>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2286000" y="3645024"/>
            <a:ext cx="6678488" cy="2880320"/>
          </a:xfrm>
        </p:spPr>
        <p:txBody>
          <a:bodyPr>
            <a:normAutofit/>
          </a:bodyPr>
          <a:lstStyle/>
          <a:p>
            <a:pPr algn="ctr"/>
            <a:r>
              <a:rPr lang="ar-IQ" sz="3200" dirty="0"/>
              <a:t>المرحلة الثالثه انثروبولوجي / مسائي </a:t>
            </a:r>
            <a:r>
              <a:rPr lang="ar-IQ" sz="3200" dirty="0" smtClean="0"/>
              <a:t>/ صباحي</a:t>
            </a:r>
            <a:endParaRPr lang="ar-IQ" sz="3200" dirty="0"/>
          </a:p>
          <a:p>
            <a:pPr algn="ctr"/>
            <a:r>
              <a:rPr lang="ar-IQ" sz="3200" dirty="0"/>
              <a:t>اعداد </a:t>
            </a:r>
            <a:r>
              <a:rPr lang="ar-IQ" sz="3200" dirty="0" smtClean="0"/>
              <a:t>:</a:t>
            </a:r>
          </a:p>
          <a:p>
            <a:pPr algn="ctr"/>
            <a:r>
              <a:rPr lang="ar-IQ" sz="3200" dirty="0" smtClean="0"/>
              <a:t>د.ذكرى جميل البناء</a:t>
            </a:r>
            <a:r>
              <a:rPr lang="ar-IQ" sz="3200" dirty="0" smtClean="0"/>
              <a:t> </a:t>
            </a:r>
          </a:p>
          <a:p>
            <a:pPr algn="ctr"/>
            <a:r>
              <a:rPr lang="ar-IQ" sz="3200" dirty="0" smtClean="0"/>
              <a:t>م.م </a:t>
            </a:r>
            <a:r>
              <a:rPr lang="ar-IQ" sz="3200" dirty="0"/>
              <a:t>ياسمين اسام</a:t>
            </a:r>
          </a:p>
          <a:p>
            <a:pPr algn="ctr"/>
            <a:r>
              <a:rPr lang="ar-IQ" sz="3200" dirty="0"/>
              <a:t>المحاضرة </a:t>
            </a:r>
            <a:r>
              <a:rPr lang="ar-IQ" sz="3200" dirty="0" smtClean="0"/>
              <a:t>السابعه</a:t>
            </a:r>
            <a:endParaRPr lang="ar-IQ" sz="3200" dirty="0"/>
          </a:p>
          <a:p>
            <a:endParaRPr lang="ar-IQ" dirty="0"/>
          </a:p>
        </p:txBody>
      </p:sp>
    </p:spTree>
    <p:extLst>
      <p:ext uri="{BB962C8B-B14F-4D97-AF65-F5344CB8AC3E}">
        <p14:creationId xmlns:p14="http://schemas.microsoft.com/office/powerpoint/2010/main" val="90578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260648"/>
            <a:ext cx="8064896" cy="6213304"/>
          </a:xfrm>
        </p:spPr>
        <p:txBody>
          <a:bodyPr>
            <a:noAutofit/>
          </a:bodyPr>
          <a:lstStyle/>
          <a:p>
            <a:pPr algn="just"/>
            <a:r>
              <a:rPr lang="ar-IQ" sz="2800" dirty="0"/>
              <a:t>يترتب عن المتغيرات الثمانيه التي اشرنا اليها (مجموعه من العمليات) نوجزها بما ياتي : </a:t>
            </a:r>
            <a:endParaRPr lang="en-US" sz="2800" dirty="0"/>
          </a:p>
          <a:p>
            <a:pPr algn="just"/>
            <a:r>
              <a:rPr lang="ar-IQ" sz="2800" dirty="0"/>
              <a:t>1</a:t>
            </a:r>
            <a:r>
              <a:rPr lang="ar-IQ" sz="2800" b="1" dirty="0"/>
              <a:t>.الاستبدال :</a:t>
            </a:r>
            <a:r>
              <a:rPr lang="ar-IQ" sz="2800" dirty="0"/>
              <a:t> قد يجري تبني سمة او مركب سمات جديده تاخذ مكان السمات التقليديه او القديمه التي كانت موجوده لتؤدي الوظائف ذاتها نموذج في ذلك استبدال الطب الشعبي بالطب الاكاديمي . </a:t>
            </a:r>
            <a:endParaRPr lang="en-US" sz="2800" dirty="0"/>
          </a:p>
          <a:p>
            <a:pPr algn="just"/>
            <a:r>
              <a:rPr lang="ar-IQ" sz="2800" dirty="0"/>
              <a:t>2</a:t>
            </a:r>
            <a:r>
              <a:rPr lang="ar-IQ" sz="2800" b="1" dirty="0"/>
              <a:t>.الاضافه :</a:t>
            </a:r>
            <a:r>
              <a:rPr lang="ar-IQ" sz="2800" dirty="0"/>
              <a:t> قد لاتستبدل السمات القديمه سمات جديده ، بل يضاف اليها نموذج ذلك في الهند اللغه الهنديه لم تستبدل بل اضيف لها اللغه الانكليزيه او في ايران تشتهر بصناعة السجاد (يدويا) فهذه الصناعه اليدويه لم تستبدل لكن اضيف لها الصناعه الميكانيكيه . </a:t>
            </a:r>
            <a:endParaRPr lang="en-US" sz="2800" dirty="0"/>
          </a:p>
          <a:p>
            <a:pPr algn="just"/>
            <a:r>
              <a:rPr lang="ar-IQ" sz="2800" b="1" dirty="0"/>
              <a:t>3.التوفيقيه (المزاوجه) : </a:t>
            </a:r>
            <a:r>
              <a:rPr lang="ar-IQ" sz="2800" dirty="0"/>
              <a:t>قد تندمج سمات جديده مع سمات قديمه لتشكل نسقا او نسقا فرعيا جديدا . نموذج في ذلك الازياء لا سيما ازياء الرجال في المجتمع الاردني فهناك مزاوجه في الزي بين القديم والجديد ، اذ يرتدي الرجل البنطلون والجاكيت بمرافقة العقال في راسه . او الفنون المعماريه بوصفها مزج بين التقليد والمعاصره . </a:t>
            </a:r>
            <a:endParaRPr lang="en-US" sz="2800" dirty="0"/>
          </a:p>
          <a:p>
            <a:pPr algn="just"/>
            <a:endParaRPr lang="ar-IQ" sz="2800" dirty="0"/>
          </a:p>
        </p:txBody>
      </p:sp>
    </p:spTree>
    <p:extLst>
      <p:ext uri="{BB962C8B-B14F-4D97-AF65-F5344CB8AC3E}">
        <p14:creationId xmlns:p14="http://schemas.microsoft.com/office/powerpoint/2010/main" val="1890842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15200" cy="6264696"/>
          </a:xfrm>
        </p:spPr>
        <p:txBody>
          <a:bodyPr>
            <a:noAutofit/>
          </a:bodyPr>
          <a:lstStyle/>
          <a:p>
            <a:pPr algn="just"/>
            <a:r>
              <a:rPr lang="ar-IQ" sz="2800" dirty="0" smtClean="0"/>
              <a:t>4</a:t>
            </a:r>
            <a:r>
              <a:rPr lang="ar-IQ" sz="2800" b="1" dirty="0" smtClean="0"/>
              <a:t>.التفكك </a:t>
            </a:r>
            <a:r>
              <a:rPr lang="ar-IQ" sz="2800" b="1" dirty="0"/>
              <a:t>الثقافي : </a:t>
            </a:r>
            <a:r>
              <a:rPr lang="ar-IQ" sz="2800" dirty="0"/>
              <a:t>قد تترتب عن الاتصال الى فقدان جانب او جزء من الثقافه من دون ظهور جانب اخر يعوض عنه . نموذج في ذلك اندثار التكنولوجيا اليدويه القديمه لاسيما في البلدان الصناعيه المتقدمه . </a:t>
            </a:r>
            <a:endParaRPr lang="en-US" sz="2800" dirty="0"/>
          </a:p>
          <a:p>
            <a:pPr algn="just"/>
            <a:r>
              <a:rPr lang="ar-IQ" sz="2800" b="1" dirty="0"/>
              <a:t>5.التجديد :</a:t>
            </a:r>
            <a:r>
              <a:rPr lang="ar-IQ" sz="2800" dirty="0"/>
              <a:t> اذ يجري التواصل الى البناءات الجديده التي ليس لها اي جذور في اي ثقافه لمواجهة الاحتياجات المتغيره ، الكومبيوتر والموبايل والفضائيات . </a:t>
            </a:r>
            <a:endParaRPr lang="en-US" sz="2800" dirty="0"/>
          </a:p>
          <a:p>
            <a:pPr algn="just"/>
            <a:r>
              <a:rPr lang="ar-IQ" sz="2800" dirty="0"/>
              <a:t>6</a:t>
            </a:r>
            <a:r>
              <a:rPr lang="ar-IQ" sz="2800" b="1" dirty="0"/>
              <a:t>.الرفض :</a:t>
            </a:r>
            <a:r>
              <a:rPr lang="ar-IQ" sz="2800" dirty="0"/>
              <a:t> قد تكون التغيرات المراد حدوثها هائله وسريعه ، اذ لايتمكن الافراد (عدد كبير منهم) تقبلها وفي مثل هذه الحاله تبذل جهود لمقاومة التغير نموذج في ذلك الانتفاضات و الحركات الدينيه . </a:t>
            </a:r>
            <a:endParaRPr lang="en-US" sz="2800" dirty="0"/>
          </a:p>
          <a:p>
            <a:pPr algn="just"/>
            <a:r>
              <a:rPr lang="ar-IQ" sz="2800" dirty="0"/>
              <a:t>ان هذه العمليات تحدث كاستجابه للاختراعات والتغيرات والتجديدات التي تنشأ في الداخل فضلا عن تلك التي تنجم عن الاحتكاك بثقافه مختلفه . </a:t>
            </a:r>
          </a:p>
        </p:txBody>
      </p:sp>
    </p:spTree>
    <p:extLst>
      <p:ext uri="{BB962C8B-B14F-4D97-AF65-F5344CB8AC3E}">
        <p14:creationId xmlns:p14="http://schemas.microsoft.com/office/powerpoint/2010/main" val="453296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457200" y="620713"/>
            <a:ext cx="7467600" cy="5853112"/>
          </a:xfrm>
        </p:spPr>
        <p:txBody>
          <a:bodyPr/>
          <a:lstStyle/>
          <a:p>
            <a:pPr algn="just"/>
            <a:r>
              <a:rPr lang="ar-IQ" sz="2800" b="1" u="sng" dirty="0"/>
              <a:t>الاتصال السلمي :</a:t>
            </a:r>
            <a:r>
              <a:rPr lang="ar-IQ" sz="2800" b="1" dirty="0"/>
              <a:t> </a:t>
            </a:r>
            <a:r>
              <a:rPr lang="ar-IQ" sz="2800" dirty="0"/>
              <a:t>يتضمن اتصال تكنولوجي و اقتصادي وسياسي وفكري بين الجماعات الانسانية ذات الثقافات المختلفه ، اذ ان هناك العديد من العوامل التي ساعدت على تقوية الاتصال الثقافي (السلمي) سهولة السفر وتبني نموذج الثقافه العالمية اذ اصبحت تدفع الناس الى الاحتكاك بالمجتمعات الغربية والتعرف على حياتهم ولغاتهم . اذ وسائل السفر ولاسيما الجوية ، قلصت المسافات والاوقات بدرجه كبيرة ، اذ اصبح الشخص يتمكن الانتقال من قارة الى اخرى بزمن قصير . العامل الاخر الذي حفز الاتصال الثقافي الهجرة الواسعه ، فالبحث عن الفرص الاقتصادية او العلمية دفعت الناس الى السفر من مجتمعاتهم الى مجتمعات اخرى . تعد الهجرة من اشد المتغيرات بحدوث عملية الاتصال الثقافي ، اذ يصبح المجال واسعا للاختلاط بين مختلف الطوائف والقوميات .</a:t>
            </a:r>
            <a:r>
              <a:rPr lang="ar-IQ" dirty="0"/>
              <a:t> </a:t>
            </a:r>
          </a:p>
        </p:txBody>
      </p:sp>
    </p:spTree>
    <p:extLst>
      <p:ext uri="{BB962C8B-B14F-4D97-AF65-F5344CB8AC3E}">
        <p14:creationId xmlns:p14="http://schemas.microsoft.com/office/powerpoint/2010/main" val="2807387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836712"/>
          </a:xfrm>
        </p:spPr>
        <p:txBody>
          <a:bodyPr>
            <a:normAutofit/>
          </a:bodyPr>
          <a:lstStyle/>
          <a:p>
            <a:pPr algn="ctr"/>
            <a:r>
              <a:rPr lang="ar-IQ" sz="3600" b="1" dirty="0"/>
              <a:t>ثالثا / الاتصال الاولي والثانوي </a:t>
            </a:r>
          </a:p>
        </p:txBody>
      </p:sp>
      <p:sp>
        <p:nvSpPr>
          <p:cNvPr id="3" name="Content Placeholder 2"/>
          <p:cNvSpPr>
            <a:spLocks noGrp="1"/>
          </p:cNvSpPr>
          <p:nvPr>
            <p:ph sz="quarter" idx="1"/>
          </p:nvPr>
        </p:nvSpPr>
        <p:spPr>
          <a:xfrm>
            <a:off x="251520" y="1196752"/>
            <a:ext cx="7848872" cy="5400600"/>
          </a:xfrm>
        </p:spPr>
        <p:txBody>
          <a:bodyPr>
            <a:normAutofit lnSpcReduction="10000"/>
          </a:bodyPr>
          <a:lstStyle/>
          <a:p>
            <a:pPr algn="just"/>
            <a:r>
              <a:rPr lang="ar-IQ" sz="2800" b="1" u="sng" dirty="0"/>
              <a:t>الاتصال الاولي :</a:t>
            </a:r>
            <a:r>
              <a:rPr lang="ar-IQ" sz="2800" b="1" dirty="0"/>
              <a:t> </a:t>
            </a:r>
            <a:r>
              <a:rPr lang="ar-IQ" sz="2800" dirty="0"/>
              <a:t>اذا كان الاتصال يجري بين جماعات متجانسة ، وتكون سرعة التبدل فيها بطيئة ، فأن الاتصال يسمى اوليا ، يظهر الاتصال الاولي في الجماعات العشائرية والقروية ، التي تمثل كل منها وحدة اقتصادية ونفسية وتتميز بدرجه عالية من لاالانسجام والثبات والاستقرار في عناصرها الثقافية . </a:t>
            </a:r>
            <a:endParaRPr lang="en-US" sz="2800" dirty="0"/>
          </a:p>
          <a:p>
            <a:pPr algn="just"/>
            <a:r>
              <a:rPr lang="ar-IQ" sz="2800" b="1" u="sng" dirty="0"/>
              <a:t>الاتصال </a:t>
            </a:r>
            <a:r>
              <a:rPr lang="ar-IQ" sz="2800" b="1" u="sng" dirty="0" smtClean="0"/>
              <a:t>الثانوي: </a:t>
            </a:r>
            <a:r>
              <a:rPr lang="ar-IQ" sz="2800" dirty="0" smtClean="0"/>
              <a:t>اذا </a:t>
            </a:r>
            <a:r>
              <a:rPr lang="ar-IQ" sz="2800" dirty="0"/>
              <a:t>كان الاتصال يجري في المجتمعات المعاصرة التي تتكون من جماعات مهاجرة اعتادت الاحتكاك الثقافي مع الغير وقبلت التغير السريع يسمى اتصالا ثانويا .</a:t>
            </a:r>
            <a:endParaRPr lang="en-US" sz="2800" dirty="0"/>
          </a:p>
          <a:p>
            <a:pPr algn="just"/>
            <a:r>
              <a:rPr lang="ar-IQ" sz="2800" dirty="0"/>
              <a:t>نموذج في ذلك احتكاك الجماعات الاثنولوجيه الاوربية المتعددة التي يتكون منها المجتمع الامريكي والارجنتيني والبرازيلي والفنزويلي وغيرها من المجتمعات المتناقضه ثقافيا . ويمكن القول ان تأثير الاتصال الثقافي الثانوي في شخصية الفرد اعمق واقوى بفعل الاختلافات الثقافية بين الجماعات المتفاعلة .</a:t>
            </a:r>
            <a:endParaRPr lang="en-US" sz="2800" dirty="0"/>
          </a:p>
          <a:p>
            <a:endParaRPr lang="ar-IQ" dirty="0"/>
          </a:p>
        </p:txBody>
      </p:sp>
    </p:spTree>
    <p:extLst>
      <p:ext uri="{BB962C8B-B14F-4D97-AF65-F5344CB8AC3E}">
        <p14:creationId xmlns:p14="http://schemas.microsoft.com/office/powerpoint/2010/main" val="4260240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467600" cy="576064"/>
          </a:xfrm>
        </p:spPr>
        <p:txBody>
          <a:bodyPr/>
          <a:lstStyle/>
          <a:p>
            <a:pPr algn="ctr"/>
            <a:r>
              <a:rPr lang="ar-IQ" b="1" dirty="0"/>
              <a:t>العوامل او المتغيرات التي تتحكم في عملية الاتصال الثقافي</a:t>
            </a:r>
          </a:p>
        </p:txBody>
      </p:sp>
      <p:sp>
        <p:nvSpPr>
          <p:cNvPr id="3" name="Content Placeholder 2"/>
          <p:cNvSpPr>
            <a:spLocks noGrp="1"/>
          </p:cNvSpPr>
          <p:nvPr>
            <p:ph sz="quarter" idx="1"/>
          </p:nvPr>
        </p:nvSpPr>
        <p:spPr>
          <a:xfrm>
            <a:off x="323528" y="1052736"/>
            <a:ext cx="7920880" cy="5544616"/>
          </a:xfrm>
        </p:spPr>
        <p:txBody>
          <a:bodyPr>
            <a:noAutofit/>
          </a:bodyPr>
          <a:lstStyle/>
          <a:p>
            <a:pPr algn="just"/>
            <a:r>
              <a:rPr lang="ar-IQ" sz="2800" b="1" dirty="0"/>
              <a:t>اولا / درجه التباين الثقافي</a:t>
            </a:r>
            <a:endParaRPr lang="en-US" sz="2800" b="1" dirty="0"/>
          </a:p>
          <a:p>
            <a:pPr algn="just"/>
            <a:r>
              <a:rPr lang="ar-IQ" sz="2800" dirty="0"/>
              <a:t>ان درجة التباين بين الثقافات المتفاعلة ، وما يتعلق بالتكنولوجيا او الافكار او القيم او البناء الاجتماعي ، تأثر تأثيرا هاما في عملية التثاقف ، فضلا عن ان طبيعة العناصر الثقافية تتحكم في السرعه التي تنتشر فيها خارج نطاق المجتمعات التي اخترعتها ، اذ ان الادوات والسلع واساليب الانتاج والنقل والاتصال الاعلامي لا تصطدم بمقاومه كبيرة حينما تدفعها عملية الانتشار من المجتمع المخترع الى المجتمعات (الاجنبية) الاخرى التي انتقلت اليها . وعلى العكس فأن العناصر المعنوية مثل القيم الاخلاقية والذوقية والعقيده الدينية والطقوس غالبا  ما تصطدم بمقاومه كبيرة حينما تنشرها تيارات الاتصال الى المجتمعات الاخرى وتزداد المقاومه حينما تتضمن عملية التثاقف تبادل العقائد الدينية ، اذ ان الاخيرة تمثل اقوى واشد المواقف واكثرها استقرارا في نظام الشخصية . </a:t>
            </a:r>
          </a:p>
        </p:txBody>
      </p:sp>
    </p:spTree>
    <p:extLst>
      <p:ext uri="{BB962C8B-B14F-4D97-AF65-F5344CB8AC3E}">
        <p14:creationId xmlns:p14="http://schemas.microsoft.com/office/powerpoint/2010/main" val="2798729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6120680"/>
          </a:xfrm>
        </p:spPr>
        <p:txBody>
          <a:bodyPr>
            <a:noAutofit/>
          </a:bodyPr>
          <a:lstStyle/>
          <a:p>
            <a:pPr algn="just"/>
            <a:r>
              <a:rPr lang="ar-IQ" sz="2800" b="1" dirty="0"/>
              <a:t>ثانيا / الوسيط في الاتصال </a:t>
            </a:r>
            <a:endParaRPr lang="en-US" sz="2800" b="1" dirty="0"/>
          </a:p>
          <a:p>
            <a:pPr algn="just"/>
            <a:r>
              <a:rPr lang="ar-IQ" sz="2800" dirty="0"/>
              <a:t>ان عملية الاتصال الثقافي تتأثر بدرجة بمكانة الاشخاص الاجتماعية (جاه ، سلطه ، ثروة) الذين ينشرون العنصر الثقافي الجديد الى جماعتهم الاجتماعية ، اذ ان هناك علاقة عكسية بين مكانة الشخص الاجتماعية الناقل للعنصر الثقافي وبين درجة قبول العنصر او رفضه من قبل الجماعة الاجتماعية ، فأذا كان الشخص يتمتع بمكانة اجتماعية عالية داخل جماعته الاجتماعية (الشخص الناقل للعنصر الثقافي) كما ساعد على سرعة انتشاره وقبوله والعكس صحيح . فقد يتقبل الناس العنصر الثقافي بدافع من التقليد او محاكاة من هم اعلى مكانة اجتماعية كنوع من الميل او الرغبة في تحسين مكانتهم الاجتماعية . </a:t>
            </a:r>
            <a:endParaRPr lang="en-US" sz="2800" dirty="0"/>
          </a:p>
          <a:p>
            <a:pPr marL="0" indent="0">
              <a:buNone/>
            </a:pPr>
            <a:endParaRPr lang="ar-IQ" sz="2800" dirty="0"/>
          </a:p>
        </p:txBody>
      </p:sp>
    </p:spTree>
    <p:extLst>
      <p:ext uri="{BB962C8B-B14F-4D97-AF65-F5344CB8AC3E}">
        <p14:creationId xmlns:p14="http://schemas.microsoft.com/office/powerpoint/2010/main" val="979032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643192" cy="6069288"/>
          </a:xfrm>
        </p:spPr>
        <p:txBody>
          <a:bodyPr>
            <a:noAutofit/>
          </a:bodyPr>
          <a:lstStyle/>
          <a:p>
            <a:pPr algn="just"/>
            <a:r>
              <a:rPr lang="ar-IQ" sz="2800" b="1" dirty="0"/>
              <a:t>ثالثا / ظروف الاتصال وقوته</a:t>
            </a:r>
            <a:endParaRPr lang="en-US" sz="2800" b="1" dirty="0"/>
          </a:p>
          <a:p>
            <a:pPr algn="just"/>
            <a:r>
              <a:rPr lang="ar-IQ" sz="2800" dirty="0"/>
              <a:t>ان الاتصال وانتشار الثقافات يتأثر بنمط الاتصال الثقافي ، بمعنى النمط المستخدم في عملية نقل العناصر الثقافية من جماعة الى اخرى ، فأذا كان النمط في الاتصال الثقافي (حربي) بمعنى من خلال غزو الجماعات لجماعات اخرى ، اذ يكون التفاعل والاتصال مباشرا بين الجماعتين مما ينتج في ظهور ثقافات جديدة ناتجه عن تداخل او تقاطع بين اعراف الغزاة واعراف الجماعات الاصلية ، اذ ان انتقال العناصر الثقافية للغزاة لا يجري بصورة عشوائية . فالغزاة اكثر ما يستهدفون التأثير في الدين واللغة والالبسة ، لذا يهتمون بنقل اللغه والدين والالبسة الى المغزو . ويمكن القول ان استخدام القوة والقهر لا ينفع احيانا في نقل ثقافة الغزاة الى المغزو ، فاليابان نموذج في ذلك فحينما تعرضت للغزو الامريكي اقتبست منهم العلم والتكنولوجيا فحسب ولكنها قاومت وبعنف القواعد الاخلاقية </a:t>
            </a:r>
            <a:r>
              <a:rPr lang="ar-IQ" sz="2800" dirty="0" smtClean="0"/>
              <a:t>الغربية .</a:t>
            </a:r>
            <a:endParaRPr lang="ar-IQ" sz="2800" dirty="0"/>
          </a:p>
        </p:txBody>
      </p:sp>
    </p:spTree>
    <p:extLst>
      <p:ext uri="{BB962C8B-B14F-4D97-AF65-F5344CB8AC3E}">
        <p14:creationId xmlns:p14="http://schemas.microsoft.com/office/powerpoint/2010/main" val="529384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332656"/>
            <a:ext cx="7992888" cy="6336704"/>
          </a:xfrm>
        </p:spPr>
        <p:txBody>
          <a:bodyPr>
            <a:normAutofit lnSpcReduction="10000"/>
          </a:bodyPr>
          <a:lstStyle/>
          <a:p>
            <a:pPr algn="just"/>
            <a:r>
              <a:rPr lang="ar-IQ" sz="2800" b="1" dirty="0"/>
              <a:t>رابعا / فترة الاتصال </a:t>
            </a:r>
            <a:endParaRPr lang="en-US" sz="2800" b="1" dirty="0"/>
          </a:p>
          <a:p>
            <a:pPr algn="just"/>
            <a:r>
              <a:rPr lang="ar-IQ" sz="2800" dirty="0"/>
              <a:t>ان للزمن فعاليته وتأثيره في عملية الانتشار والتثاقف ، فالعلاقة واضحه فكلما طالت الفترة الزمنية في عملية الاتصال بين الجماعات كلما كانت التأثيرات الثقافية اعمق واشد والعكس صحيح . الغزو العثماني نموذج في ذلك او الفرنسي لدول المغرب العربي </a:t>
            </a:r>
            <a:r>
              <a:rPr lang="ar-IQ" sz="2800" dirty="0" smtClean="0"/>
              <a:t>.</a:t>
            </a:r>
            <a:r>
              <a:rPr lang="ar-IQ" sz="2800" dirty="0"/>
              <a:t> </a:t>
            </a:r>
            <a:endParaRPr lang="en-US" sz="2800" dirty="0"/>
          </a:p>
          <a:p>
            <a:pPr algn="just"/>
            <a:r>
              <a:rPr lang="ar-IQ" sz="2800" b="1" dirty="0"/>
              <a:t>خامسا / درجة بساطة العنصر الثقافي </a:t>
            </a:r>
            <a:endParaRPr lang="en-US" sz="2800" b="1" dirty="0"/>
          </a:p>
          <a:p>
            <a:pPr algn="just"/>
            <a:r>
              <a:rPr lang="ar-IQ" sz="2800" dirty="0"/>
              <a:t>مما لا شك فيه ان سرعة الاقتباس الثقافي ترتبط وبدرجة كبيرة ببساطة العنصر الثقافي المستعار . فالعناصر البسيطه غالبا ما تقتبس بسرعة اكبر بالمقارنة مع العناصر المعقده ، فالعناصر المعقدة تتطلب جهدا ذهنيا اكبر من جانب المقتبس من تغلغل في خصائصها واتقان كيفية استخدامها من العناصر السهلة . نموذج في ذلك النظريات العلمية الجديدة تنتشر بسرعه اقل من انتشار الامور الفنية الحية بالنظر الى التعقيدات الذهنية الحية التي تميز الاولى عن الثانية فضلا عن ان انتشار القضاية الميكانيكية اسرع من انتشار الافكار الفلسفية بالنظر الى صعوبة الاخيرة وبساطة الاولى .</a:t>
            </a:r>
            <a:endParaRPr lang="en-US" sz="2800" dirty="0"/>
          </a:p>
          <a:p>
            <a:endParaRPr lang="ar-IQ" dirty="0"/>
          </a:p>
        </p:txBody>
      </p:sp>
    </p:spTree>
    <p:extLst>
      <p:ext uri="{BB962C8B-B14F-4D97-AF65-F5344CB8AC3E}">
        <p14:creationId xmlns:p14="http://schemas.microsoft.com/office/powerpoint/2010/main" val="381716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4704"/>
            <a:ext cx="7859216" cy="5709248"/>
          </a:xfrm>
        </p:spPr>
        <p:txBody>
          <a:bodyPr>
            <a:normAutofit/>
          </a:bodyPr>
          <a:lstStyle/>
          <a:p>
            <a:pPr algn="just"/>
            <a:r>
              <a:rPr lang="ar-IQ" sz="2800" b="1" dirty="0"/>
              <a:t>سادسا / المنافع </a:t>
            </a:r>
            <a:endParaRPr lang="en-US" sz="2800" b="1" dirty="0"/>
          </a:p>
          <a:p>
            <a:pPr algn="just"/>
            <a:r>
              <a:rPr lang="ar-IQ" sz="2800" dirty="0"/>
              <a:t>ما يبدو بصوره واضحه ان الانسان يفضل اقتباس الاشياء التي تحقق مصالحه. لذا ان منفعة الشيء او العنصر المقتبس ترتبط بسرعة انتشاره . فاذا كانت العناصر الثقافيه المقتبسه تحقق او تشبع مصالح الناس فانها سرعان ما تنتشر والعكس صحيح .لكن اذا ذلك ارتبط ايضا بنمط المجتمع من حيث كونه متجانس او غير متجانس ، ففي المجتمع البدائي او التقليدي تتجانس المنافع لذا فان استجابة الجماعه للعنصر الثقافي الجديد من حيث الرفض او القبول تكون على مستوى عال من التجانس او التشابه . لكن اختلاف المنافع في المجتمع المعقد بسبب التنوع الطبقي والثقافي غالبا ما يسبب اختلاف في استجابات الافراد للتاثيرات الثقافيه الخارجيه اذ ياخذ بعضها شكل القبول والبعض الاخر الرفض .</a:t>
            </a:r>
          </a:p>
        </p:txBody>
      </p:sp>
    </p:spTree>
    <p:extLst>
      <p:ext uri="{BB962C8B-B14F-4D97-AF65-F5344CB8AC3E}">
        <p14:creationId xmlns:p14="http://schemas.microsoft.com/office/powerpoint/2010/main" val="2451084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260648"/>
            <a:ext cx="8208912" cy="6408712"/>
          </a:xfrm>
        </p:spPr>
        <p:txBody>
          <a:bodyPr>
            <a:normAutofit fontScale="92500" lnSpcReduction="10000"/>
          </a:bodyPr>
          <a:lstStyle/>
          <a:p>
            <a:pPr algn="just"/>
            <a:r>
              <a:rPr lang="ar-IQ" sz="2800" b="1" dirty="0"/>
              <a:t>سابعا / التشابه الثقافي </a:t>
            </a:r>
            <a:endParaRPr lang="en-US" sz="2800" b="1" dirty="0"/>
          </a:p>
          <a:p>
            <a:pPr algn="just"/>
            <a:r>
              <a:rPr lang="ar-IQ" sz="2800" dirty="0"/>
              <a:t>في حالة وقوع الاتصال الثقافي بين جماعتين تتشابهان في عناصرهما الثقافيه فان ذلك يؤثر وبدرجه في عملية الاستجابه للعناصر الثقافيه بين الجماعتين المتفاعلتين ، والعكس صحيح . اذ ان تناقض العناصر الثقافيه بين الجماعتين يزيد من الرفض والمقاومه وبالتالي عدم الاستجابه للعناصر الثقافيه . </a:t>
            </a:r>
            <a:endParaRPr lang="en-US" sz="2800" dirty="0"/>
          </a:p>
          <a:p>
            <a:pPr algn="just"/>
            <a:r>
              <a:rPr lang="ar-IQ" sz="2800" b="1" dirty="0"/>
              <a:t>ثامنا / التكامل الثقافي </a:t>
            </a:r>
            <a:endParaRPr lang="en-US" sz="2800" b="1" dirty="0"/>
          </a:p>
          <a:p>
            <a:pPr algn="just"/>
            <a:r>
              <a:rPr lang="ar-IQ" sz="2800" dirty="0"/>
              <a:t>على الرغم من صعوبة قياس التكامل الثقافي في الانظمه الانسانيه ، الا ان الانثروبولوجيون عدوا المجتمعات البدائيه تمثل درجه من التكامل الثقافي، آخذين بنظر الاعتبار درجه استقرارها . ومع ذلك ليس هناك مجتمع يتمكن من تحقيق التكامل الثقافي نظرا لعدم خلو نظامه الثقافي من نواقص (هنات) فالمجتمع الذي يتعرض للازمات الاقتصاديه بسبب خلل في نظامه الاقتصادي ، لايتمكن من الاعتماد على ثقافته في مجابهة المشكله ، لذا يكون مستعدا للاستجابه للمخترعات الاجنبيه او النماذج النظريه التي تتمكن او لها القدره في مواجهة عوائقه . لذا هناك علاقه بين حجم الاستجابه للاقتباس الثقافي وبين شدة الحاجه الى ذاك الاقتباس </a:t>
            </a:r>
            <a:r>
              <a:rPr lang="ar-IQ" dirty="0"/>
              <a:t>. </a:t>
            </a:r>
            <a:endParaRPr lang="en-US" dirty="0"/>
          </a:p>
          <a:p>
            <a:endParaRPr lang="ar-IQ" dirty="0"/>
          </a:p>
        </p:txBody>
      </p:sp>
    </p:spTree>
    <p:extLst>
      <p:ext uri="{BB962C8B-B14F-4D97-AF65-F5344CB8AC3E}">
        <p14:creationId xmlns:p14="http://schemas.microsoft.com/office/powerpoint/2010/main" val="27638650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TotalTime>
  <Words>1212</Words>
  <Application>Microsoft Office PowerPoint</Application>
  <PresentationFormat>On-screen Show (4:3)</PresentationFormat>
  <Paragraphs>36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مادة تقنيات الاتصال</vt:lpstr>
      <vt:lpstr>PowerPoint Presentation</vt:lpstr>
      <vt:lpstr>ثالثا / الاتصال الاولي والثانوي </vt:lpstr>
      <vt:lpstr>العوامل او المتغيرات التي تتحكم في عملية الاتصال الثقافي</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5</cp:revision>
  <dcterms:created xsi:type="dcterms:W3CDTF">2020-05-30T10:47:55Z</dcterms:created>
  <dcterms:modified xsi:type="dcterms:W3CDTF">2020-05-30T11:28:21Z</dcterms:modified>
</cp:coreProperties>
</file>