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29F8EB31-02FA-4EF4-B13F-02136B5DD35F}"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F8EB31-02FA-4EF4-B13F-02136B5DD35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F8EB31-02FA-4EF4-B13F-02136B5DD35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F8EB31-02FA-4EF4-B13F-02136B5DD35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9F8EB31-02FA-4EF4-B13F-02136B5DD35F}"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9F8EB31-02FA-4EF4-B13F-02136B5DD35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29F8EB31-02FA-4EF4-B13F-02136B5DD35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29F8EB31-02FA-4EF4-B13F-02136B5DD35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29F8EB31-02FA-4EF4-B13F-02136B5DD35F}"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9F8EB31-02FA-4EF4-B13F-02136B5DD35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7E6C05F-8C31-4826-83AC-D35DEAFC50E0}"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9F8EB31-02FA-4EF4-B13F-02136B5DD35F}"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7E6C05F-8C31-4826-83AC-D35DEAFC50E0}" type="datetimeFigureOut">
              <a:rPr lang="ar-IQ" smtClean="0"/>
              <a:t>10/26/1441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9F8EB31-02FA-4EF4-B13F-02136B5DD35F}"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1432560" y="2348880"/>
            <a:ext cx="7406640" cy="2232248"/>
          </a:xfrm>
        </p:spPr>
        <p:txBody>
          <a:bodyPr>
            <a:normAutofit fontScale="92500" lnSpcReduction="10000"/>
          </a:bodyPr>
          <a:lstStyle/>
          <a:p>
            <a:pPr algn="ctr"/>
            <a:r>
              <a:rPr lang="ar-IQ" sz="2800" b="1" dirty="0"/>
              <a:t>المرحلة الثالثه انثروبولوجي / </a:t>
            </a:r>
            <a:r>
              <a:rPr lang="ar-IQ" sz="2800" b="1" dirty="0" smtClean="0"/>
              <a:t>مسائي / صباحي </a:t>
            </a:r>
            <a:endParaRPr lang="ar-IQ" sz="2800" b="1" dirty="0"/>
          </a:p>
          <a:p>
            <a:pPr algn="ctr"/>
            <a:r>
              <a:rPr lang="ar-IQ" sz="2800" b="1" dirty="0"/>
              <a:t>اعداد </a:t>
            </a:r>
            <a:r>
              <a:rPr lang="ar-IQ" sz="2800" b="1" dirty="0" smtClean="0"/>
              <a:t>:</a:t>
            </a:r>
          </a:p>
          <a:p>
            <a:pPr algn="ctr"/>
            <a:r>
              <a:rPr lang="ar-IQ" sz="2800" b="1" dirty="0" smtClean="0"/>
              <a:t>د. </a:t>
            </a:r>
            <a:r>
              <a:rPr lang="ar-IQ" sz="2800" b="1" smtClean="0"/>
              <a:t>ذكرى جميل البناء</a:t>
            </a:r>
            <a:r>
              <a:rPr lang="ar-IQ" sz="2800" b="1" smtClean="0"/>
              <a:t> </a:t>
            </a:r>
          </a:p>
          <a:p>
            <a:pPr algn="ctr"/>
            <a:r>
              <a:rPr lang="ar-IQ" sz="2800" b="1" dirty="0" smtClean="0"/>
              <a:t>م.م </a:t>
            </a:r>
            <a:r>
              <a:rPr lang="ar-IQ" sz="2800" b="1" dirty="0"/>
              <a:t>ياسمين اسام</a:t>
            </a:r>
          </a:p>
          <a:p>
            <a:pPr algn="ctr"/>
            <a:r>
              <a:rPr lang="ar-IQ" sz="2800" b="1" dirty="0"/>
              <a:t>المحاضرة </a:t>
            </a:r>
            <a:r>
              <a:rPr lang="ar-IQ" sz="2800" b="1" dirty="0" smtClean="0"/>
              <a:t>الثامنه</a:t>
            </a:r>
            <a:endParaRPr lang="ar-IQ" sz="2800" b="1" dirty="0"/>
          </a:p>
          <a:p>
            <a:endParaRPr lang="ar-IQ" dirty="0"/>
          </a:p>
        </p:txBody>
      </p:sp>
    </p:spTree>
    <p:extLst>
      <p:ext uri="{BB962C8B-B14F-4D97-AF65-F5344CB8AC3E}">
        <p14:creationId xmlns:p14="http://schemas.microsoft.com/office/powerpoint/2010/main" val="907061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76672"/>
            <a:ext cx="7498080" cy="1008112"/>
          </a:xfrm>
        </p:spPr>
        <p:txBody>
          <a:bodyPr>
            <a:normAutofit/>
          </a:bodyPr>
          <a:lstStyle/>
          <a:p>
            <a:pPr algn="ctr"/>
            <a:r>
              <a:rPr lang="ar-IQ" sz="4000" b="1" dirty="0">
                <a:effectLst/>
              </a:rPr>
              <a:t>النتائج المترتبه عن الاتصال الثقافي </a:t>
            </a:r>
            <a:endParaRPr lang="ar-IQ" sz="4000" dirty="0"/>
          </a:p>
        </p:txBody>
      </p:sp>
      <p:sp>
        <p:nvSpPr>
          <p:cNvPr id="3" name="Content Placeholder 2"/>
          <p:cNvSpPr>
            <a:spLocks noGrp="1"/>
          </p:cNvSpPr>
          <p:nvPr>
            <p:ph idx="1"/>
          </p:nvPr>
        </p:nvSpPr>
        <p:spPr>
          <a:xfrm>
            <a:off x="1435608" y="1988840"/>
            <a:ext cx="7498080" cy="3744416"/>
          </a:xfrm>
        </p:spPr>
        <p:txBody>
          <a:bodyPr>
            <a:normAutofit/>
          </a:bodyPr>
          <a:lstStyle/>
          <a:p>
            <a:pPr algn="just"/>
            <a:r>
              <a:rPr lang="ar-IQ" sz="2800" dirty="0"/>
              <a:t>ان عالمية الاتصال الثقافي لا تعني تماثل الاثار والنتائج المترتبه عن الاتصال الثقافي في المواقف المختلفه ، بل ان هذه الاثار تتفاوت في اثارها النفسيه والاجتماعيه ولكن تذهب البحوث الانثروبولوجيه ان نتائج الاتصال الثقافي تنحصر في اربعة انواع . </a:t>
            </a:r>
            <a:endParaRPr lang="en-US" sz="2800" dirty="0"/>
          </a:p>
          <a:p>
            <a:pPr algn="just"/>
            <a:endParaRPr lang="ar-IQ" sz="2800" dirty="0"/>
          </a:p>
        </p:txBody>
      </p:sp>
    </p:spTree>
    <p:extLst>
      <p:ext uri="{BB962C8B-B14F-4D97-AF65-F5344CB8AC3E}">
        <p14:creationId xmlns:p14="http://schemas.microsoft.com/office/powerpoint/2010/main" val="1004881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3600" b="1" dirty="0">
                <a:effectLst/>
              </a:rPr>
              <a:t>اولا : الانصهار الثقافي </a:t>
            </a:r>
            <a:endParaRPr lang="ar-IQ" sz="3600" dirty="0"/>
          </a:p>
        </p:txBody>
      </p:sp>
      <p:sp>
        <p:nvSpPr>
          <p:cNvPr id="3" name="Content Placeholder 2"/>
          <p:cNvSpPr>
            <a:spLocks noGrp="1"/>
          </p:cNvSpPr>
          <p:nvPr>
            <p:ph idx="1"/>
          </p:nvPr>
        </p:nvSpPr>
        <p:spPr/>
        <p:txBody>
          <a:bodyPr>
            <a:normAutofit/>
          </a:bodyPr>
          <a:lstStyle/>
          <a:p>
            <a:pPr algn="just"/>
            <a:r>
              <a:rPr lang="ar-IQ" sz="2800" dirty="0"/>
              <a:t>لعل الغزو الاستعماري الاستيطاني الحربي والضغوط الاجتماعيه والاقتصاديه التي رافقته اقوى عمليات الاذابه الحضاريه ، التي تعرضت لها الجماعات البدائيه البسيطه في العالم منذ حركة الاستكشافات الجغرافيه والتوسع الاستعماري . </a:t>
            </a:r>
            <a:endParaRPr lang="en-US" sz="2800" dirty="0"/>
          </a:p>
          <a:p>
            <a:pPr algn="just"/>
            <a:r>
              <a:rPr lang="ar-IQ" sz="2800" dirty="0"/>
              <a:t>نموذج في ذلك الغزو البرتغالي عام 1500 لسواحل امريكا الجنوبيه التي كانت تسكنها جماعات هنديه تتمتع بالاستقلال عن بعضها البعض . ابتداء من ذاك التاريخ بدات عملية الاذابه تفرض نفسها على الجماعات الاصليه. </a:t>
            </a:r>
            <a:endParaRPr lang="en-US" sz="2800" dirty="0"/>
          </a:p>
          <a:p>
            <a:endParaRPr lang="ar-IQ" dirty="0"/>
          </a:p>
        </p:txBody>
      </p:sp>
    </p:spTree>
    <p:extLst>
      <p:ext uri="{BB962C8B-B14F-4D97-AF65-F5344CB8AC3E}">
        <p14:creationId xmlns:p14="http://schemas.microsoft.com/office/powerpoint/2010/main" val="3882688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60648"/>
            <a:ext cx="7674056" cy="6264696"/>
          </a:xfrm>
        </p:spPr>
        <p:txBody>
          <a:bodyPr>
            <a:normAutofit fontScale="92500" lnSpcReduction="20000"/>
          </a:bodyPr>
          <a:lstStyle/>
          <a:p>
            <a:pPr algn="just"/>
            <a:r>
              <a:rPr lang="ar-IQ" sz="3000" dirty="0"/>
              <a:t>وتدريجيا تزايد اعداد الجنود البرتغال ، اذ كانت الحكومه البرتغاليه ترسلهم الى البرازيل ، وصار الجنود البرتغال يسكنون في مستوطنات دائميه هناك . رغم احتقارهم لثقافات الهنود لكنهم لم يترددوا عن الزواج بالهنديات . اذ ترتب عن الزواج تاثيرات بايولوجيه ، اذ دخلت الصفات الوراثيه الى دماء السكان الاصليين وباستمرار الزواج لمئات السنين احدث تغييرا جوهريا في الذاتيه البايولوجيه للسكان الاصليين من الهنود الحمر وللزنوج المجلوبين من افريقيا . ومارس الغزاة نشاطا اخر كان له تاثيره في اضعاف السكان ، وهو الحملات التي شنوها على مستوطنات الهنود الحمر التي كانت تستهدف خطف الرجال والاطفال وبيعهم في سوق العبيد (في القرنين 16-17) ومما زاد في اهميه هذا النشاط مزارع السكر والقهوه التي انشاها الغزاة التي كانت تحتاج الايدي العامله . </a:t>
            </a:r>
            <a:endParaRPr lang="ar-IQ" sz="3000" dirty="0" smtClean="0"/>
          </a:p>
          <a:p>
            <a:pPr algn="just"/>
            <a:r>
              <a:rPr lang="ar-IQ" sz="3000" dirty="0"/>
              <a:t>لذا اصبح السكان الاصليين مستعبدين في مزارع الغزاة البيض . وهكذا اصبحت مستوطنات الهنود تتقلص اعدادها بشكل خطير بسبب اعمال الخطف التي حملت افرادها للعمل في المزارع البرتغاليه . </a:t>
            </a:r>
            <a:endParaRPr lang="en-US" sz="3000" dirty="0"/>
          </a:p>
          <a:p>
            <a:pPr algn="just"/>
            <a:endParaRPr lang="en-US" sz="3000" dirty="0"/>
          </a:p>
          <a:p>
            <a:endParaRPr lang="ar-IQ" dirty="0"/>
          </a:p>
        </p:txBody>
      </p:sp>
    </p:spTree>
    <p:extLst>
      <p:ext uri="{BB962C8B-B14F-4D97-AF65-F5344CB8AC3E}">
        <p14:creationId xmlns:p14="http://schemas.microsoft.com/office/powerpoint/2010/main" val="2383676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332656"/>
            <a:ext cx="7776864" cy="6192688"/>
          </a:xfrm>
        </p:spPr>
        <p:txBody>
          <a:bodyPr>
            <a:normAutofit/>
          </a:bodyPr>
          <a:lstStyle/>
          <a:p>
            <a:pPr algn="just"/>
            <a:r>
              <a:rPr lang="ar-IQ" sz="2800" dirty="0" smtClean="0"/>
              <a:t>لعل </a:t>
            </a:r>
            <a:r>
              <a:rPr lang="ar-IQ" sz="2800" dirty="0"/>
              <a:t>العامل في التعريه البايولوجيه التي تعرض لها الهنود في البرازيل هي الحروب التي شجعها الاستعماريون الفرنسيون والبرتغاليون بحكم تنافسهم على اراضي السكان ، فقد ازدادت الحروب البدائيه في اوقات الاستعمار البرتغالي والفرنسي في امريكا الجنوبيه اضعاف ما كانت عليه قبل قدومهم . ومما ساعد على توسيع حركة ابادة السكان هو انقسام الهنود الى حلفاء للغزاة والمناؤين لهم الامر الذي شجع بعض القبائل على مساعدة الغازي في الفتك بابناء وطنهم . عامل اخر ، الاوبئه الفتاكه التي جلبها البعض معهم للقاره الامريكيه الجنوبيه ، الجدري والحصبه التي لم يعرفها الهنود قبل ، مما ادى الى اندثار المئات من المستوطنات الهنديه من الوجود بحكم افتقار سكانها للمناعه ضدها وتشير التقارير الى ان 50% واكثر من السكان الاصليين قد ماتوا بالاوبئه خلال العشرين سنه الاولى من اتصالهم بالبرتغاليين . كان هذا على مستوى الاذابه البايولوجيه. </a:t>
            </a:r>
            <a:endParaRPr lang="en-US" sz="2800" dirty="0"/>
          </a:p>
          <a:p>
            <a:pPr algn="just"/>
            <a:endParaRPr lang="ar-IQ" sz="2800" dirty="0"/>
          </a:p>
        </p:txBody>
      </p:sp>
    </p:spTree>
    <p:extLst>
      <p:ext uri="{BB962C8B-B14F-4D97-AF65-F5344CB8AC3E}">
        <p14:creationId xmlns:p14="http://schemas.microsoft.com/office/powerpoint/2010/main" val="2705999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48680"/>
            <a:ext cx="7498080" cy="5699720"/>
          </a:xfrm>
        </p:spPr>
        <p:txBody>
          <a:bodyPr>
            <a:normAutofit/>
          </a:bodyPr>
          <a:lstStyle/>
          <a:p>
            <a:pPr algn="just"/>
            <a:r>
              <a:rPr lang="ar-IQ" sz="2800" dirty="0"/>
              <a:t>اما على مستوى الصهر الثقافي ، فقد نشطت الحملات التبشيرية في كل مكان ، فالبرتغاليون ارادوا من الهندي جسده لاعمال السخره بينما اراد المبشرون (روحه) وقد تنافس الجزويت والمبشرون والبرتغاليين فيما بينهم من اجل احتكار السيطرة على الهنود وتمخضت نشاطات الجزويت عن انشاء قرى تبشيريه هجروا اليها المستوطنات الهندية المتفرقه وصاروا يحمونها من حملات تجار العبيد وادت عملية التهجير الى اختلاط سكان القبائل ذات اللغات المتعددة والمختلفه ، مما اجبر المبشرين على استخدام اللغه الاكثر انتشارا فيما بينهم لتعليم سكان المستوطنات المذهب الكاثوليكي الذي انتشر فيما بينهم ، وهكذا استمرت عملية الجرف البايولوجي والثقافي </a:t>
            </a:r>
            <a:r>
              <a:rPr lang="ar-IQ" sz="2800" dirty="0" smtClean="0"/>
              <a:t>.</a:t>
            </a:r>
            <a:endParaRPr lang="en-US" sz="2800" dirty="0"/>
          </a:p>
        </p:txBody>
      </p:sp>
    </p:spTree>
    <p:extLst>
      <p:ext uri="{BB962C8B-B14F-4D97-AF65-F5344CB8AC3E}">
        <p14:creationId xmlns:p14="http://schemas.microsoft.com/office/powerpoint/2010/main" val="1385656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04664"/>
            <a:ext cx="7498080" cy="6048672"/>
          </a:xfrm>
        </p:spPr>
        <p:txBody>
          <a:bodyPr>
            <a:normAutofit fontScale="92500" lnSpcReduction="10000"/>
          </a:bodyPr>
          <a:lstStyle/>
          <a:p>
            <a:pPr algn="just"/>
            <a:r>
              <a:rPr lang="ar-IQ" sz="3000" dirty="0"/>
              <a:t>خلاصة القول ان البرازيل تمثل حالة من حالات الانصهار الثقافي نتيجة اتساع تأثير المعارضة البرتغالية الذي استمر منذ بداية اتصال الغزاة البيض بالسكان وحتى هذه اللحظه ويمكن القول ان الثقافه المحلية الهندية لم تعد تساعد على التكيف لاساليب الحياة الجديدة التي فرضها عليهم الغزاة . فضلا عن ان هناك فجوة اقتصادية كبيرة بين سكان القبائل وبين الافراد ذوي الاصل الاوروبي . ولا يزال الهنود يندمجون في الحضارة الاوروبية البرازيلية بصورة متزايدة ، فالهندي الذي يغادر قريته الى المدينه ويجيد اللغه البرتغالية ويتعلم اعراف المدينه ويعتنق الديانه الكاثوليكيه يصبح عضوا في المجتمع البرازيلي المعاصر في الوقت الذي تفقده جماعاته الهندية . وهكذا فالتيار لصالح انتشار الثقافه الاوربية وانكماش وتلاشي الثقافه الهندية في تلك البقعه من امريكا الجنوبية لقد اصبح الهنود اقلية في ارضهم بالنسبة للبيض المقيمين ولاشك ان قانون الصهر الثقافي عمل على اضعافهم لا العكس .</a:t>
            </a:r>
          </a:p>
          <a:p>
            <a:endParaRPr lang="ar-IQ" dirty="0"/>
          </a:p>
        </p:txBody>
      </p:sp>
    </p:spTree>
    <p:extLst>
      <p:ext uri="{BB962C8B-B14F-4D97-AF65-F5344CB8AC3E}">
        <p14:creationId xmlns:p14="http://schemas.microsoft.com/office/powerpoint/2010/main" val="2794697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48680"/>
            <a:ext cx="7498080" cy="1080120"/>
          </a:xfrm>
        </p:spPr>
        <p:txBody>
          <a:bodyPr>
            <a:normAutofit fontScale="90000"/>
          </a:bodyPr>
          <a:lstStyle/>
          <a:p>
            <a:pPr algn="r"/>
            <a:r>
              <a:rPr lang="ar-IQ" sz="4000" b="1" dirty="0">
                <a:effectLst/>
              </a:rPr>
              <a:t>وما يتمخض عن الصهر الثقافي</a:t>
            </a:r>
            <a:r>
              <a:rPr lang="en-US" dirty="0">
                <a:effectLst/>
              </a:rPr>
              <a:t/>
            </a:r>
            <a:br>
              <a:rPr lang="en-US" dirty="0">
                <a:effectLst/>
              </a:rPr>
            </a:br>
            <a:endParaRPr lang="ar-IQ" dirty="0"/>
          </a:p>
        </p:txBody>
      </p:sp>
      <p:sp>
        <p:nvSpPr>
          <p:cNvPr id="3" name="Content Placeholder 2"/>
          <p:cNvSpPr>
            <a:spLocks noGrp="1"/>
          </p:cNvSpPr>
          <p:nvPr>
            <p:ph idx="1"/>
          </p:nvPr>
        </p:nvSpPr>
        <p:spPr>
          <a:xfrm>
            <a:off x="1187624" y="1628800"/>
            <a:ext cx="7746064" cy="4619600"/>
          </a:xfrm>
        </p:spPr>
        <p:txBody>
          <a:bodyPr>
            <a:normAutofit/>
          </a:bodyPr>
          <a:lstStyle/>
          <a:p>
            <a:pPr algn="just"/>
            <a:r>
              <a:rPr lang="ar-IQ" sz="2800" dirty="0" smtClean="0"/>
              <a:t>1.التوحد </a:t>
            </a:r>
            <a:r>
              <a:rPr lang="ar-IQ" sz="2800" dirty="0"/>
              <a:t>_ التمثل .. يصبح من المتعذر الفصل بين الثقافتين وبمرور الزمن تشكلان ثقافه واحده .</a:t>
            </a:r>
            <a:endParaRPr lang="en-US" sz="2800" dirty="0"/>
          </a:p>
          <a:p>
            <a:pPr algn="just"/>
            <a:r>
              <a:rPr lang="ar-IQ" sz="2800" dirty="0"/>
              <a:t>2.الاندماج .. تفقد ثقافه معينه استقلالها لكنها تبقى قائمه كثقافه فرعية او تشكل طبقة مغلقه .</a:t>
            </a:r>
            <a:endParaRPr lang="en-US" sz="2800" dirty="0"/>
          </a:p>
          <a:p>
            <a:pPr algn="just"/>
            <a:r>
              <a:rPr lang="ar-IQ" sz="2800" dirty="0"/>
              <a:t>3.الانقراض .. تفقد ثقافه معينه افرادها بفعل الحروب والاوبئة او النقل وتهجير الافراد .</a:t>
            </a:r>
            <a:endParaRPr lang="en-US" sz="2800" dirty="0"/>
          </a:p>
          <a:p>
            <a:pPr algn="just"/>
            <a:r>
              <a:rPr lang="ar-IQ" sz="2800" dirty="0"/>
              <a:t>4.التكييف .. يتحقق توازن بنائي داخلي خارجي </a:t>
            </a:r>
            <a:r>
              <a:rPr lang="ar-IQ" sz="2800" dirty="0" smtClean="0"/>
              <a:t>جديد .</a:t>
            </a:r>
            <a:endParaRPr lang="en-US" sz="2800" dirty="0"/>
          </a:p>
        </p:txBody>
      </p:sp>
    </p:spTree>
    <p:extLst>
      <p:ext uri="{BB962C8B-B14F-4D97-AF65-F5344CB8AC3E}">
        <p14:creationId xmlns:p14="http://schemas.microsoft.com/office/powerpoint/2010/main" val="1912994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TotalTime>
  <Words>712</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مادة تقنيات الاتصال</vt:lpstr>
      <vt:lpstr>النتائج المترتبه عن الاتصال الثقافي </vt:lpstr>
      <vt:lpstr>اولا : الانصهار الثقافي </vt:lpstr>
      <vt:lpstr>PowerPoint Presentation</vt:lpstr>
      <vt:lpstr>PowerPoint Presentation</vt:lpstr>
      <vt:lpstr>PowerPoint Presentation</vt:lpstr>
      <vt:lpstr>PowerPoint Presentation</vt:lpstr>
      <vt:lpstr>وما يتمخض عن الصهر الثقافي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4</cp:revision>
  <dcterms:created xsi:type="dcterms:W3CDTF">2020-06-03T10:14:06Z</dcterms:created>
  <dcterms:modified xsi:type="dcterms:W3CDTF">2020-06-17T20:56:13Z</dcterms:modified>
</cp:coreProperties>
</file>