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9" d="100"/>
          <a:sy n="79" d="100"/>
        </p:scale>
        <p:origin x="-111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D2D6A938-5ABD-460E-BC55-F6EFA19D389E}" type="datetimeFigureOut">
              <a:rPr lang="ar-IQ" smtClean="0"/>
              <a:t>10/26/1441</a:t>
            </a:fld>
            <a:endParaRPr lang="ar-IQ"/>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ar-IQ"/>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2234FE50-989F-4C05-9623-22B0DFB9CEE3}"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D6A938-5ABD-460E-BC55-F6EFA19D389E}" type="datetimeFigureOut">
              <a:rPr lang="ar-IQ" smtClean="0"/>
              <a:t>10/26/1441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234FE50-989F-4C05-9623-22B0DFB9CEE3}"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D6A938-5ABD-460E-BC55-F6EFA19D389E}" type="datetimeFigureOut">
              <a:rPr lang="ar-IQ" smtClean="0"/>
              <a:t>10/26/1441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234FE50-989F-4C05-9623-22B0DFB9CEE3}"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D2D6A938-5ABD-460E-BC55-F6EFA19D389E}" type="datetimeFigureOut">
              <a:rPr lang="ar-IQ" smtClean="0"/>
              <a:t>10/26/1441</a:t>
            </a:fld>
            <a:endParaRPr lang="ar-IQ"/>
          </a:p>
        </p:txBody>
      </p:sp>
      <p:sp>
        <p:nvSpPr>
          <p:cNvPr id="9" name="Slide Number Placeholder 8"/>
          <p:cNvSpPr>
            <a:spLocks noGrp="1"/>
          </p:cNvSpPr>
          <p:nvPr>
            <p:ph type="sldNum" sz="quarter" idx="15"/>
          </p:nvPr>
        </p:nvSpPr>
        <p:spPr/>
        <p:txBody>
          <a:bodyPr rtlCol="0"/>
          <a:lstStyle/>
          <a:p>
            <a:fld id="{2234FE50-989F-4C05-9623-22B0DFB9CEE3}" type="slidenum">
              <a:rPr lang="ar-IQ" smtClean="0"/>
              <a:t>‹#›</a:t>
            </a:fld>
            <a:endParaRPr lang="ar-IQ"/>
          </a:p>
        </p:txBody>
      </p:sp>
      <p:sp>
        <p:nvSpPr>
          <p:cNvPr id="10" name="Footer Placeholder 9"/>
          <p:cNvSpPr>
            <a:spLocks noGrp="1"/>
          </p:cNvSpPr>
          <p:nvPr>
            <p:ph type="ftr" sz="quarter" idx="16"/>
          </p:nvPr>
        </p:nvSpPr>
        <p:spPr/>
        <p:txBody>
          <a:bodyPr rtlCol="0"/>
          <a:lstStyle/>
          <a:p>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2D6A938-5ABD-460E-BC55-F6EFA19D389E}" type="datetimeFigureOut">
              <a:rPr lang="ar-IQ" smtClean="0"/>
              <a:t>10/26/1441</a:t>
            </a:fld>
            <a:endParaRPr lang="ar-IQ"/>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ar-IQ"/>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2234FE50-989F-4C05-9623-22B0DFB9CEE3}"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2D6A938-5ABD-460E-BC55-F6EFA19D389E}" type="datetimeFigureOut">
              <a:rPr lang="ar-IQ" smtClean="0"/>
              <a:t>10/26/1441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234FE50-989F-4C05-9623-22B0DFB9CEE3}" type="slidenum">
              <a:rPr lang="ar-IQ" smtClean="0"/>
              <a:t>‹#›</a:t>
            </a:fld>
            <a:endParaRPr lang="ar-IQ"/>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D2D6A938-5ABD-460E-BC55-F6EFA19D389E}" type="datetimeFigureOut">
              <a:rPr lang="ar-IQ" smtClean="0"/>
              <a:t>10/26/1441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2234FE50-989F-4C05-9623-22B0DFB9CEE3}" type="slidenum">
              <a:rPr lang="ar-IQ" smtClean="0"/>
              <a:t>‹#›</a:t>
            </a:fld>
            <a:endParaRPr lang="ar-IQ"/>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D2D6A938-5ABD-460E-BC55-F6EFA19D389E}" type="datetimeFigureOut">
              <a:rPr lang="ar-IQ" smtClean="0"/>
              <a:t>10/26/1441</a:t>
            </a:fld>
            <a:endParaRPr lang="ar-IQ"/>
          </a:p>
        </p:txBody>
      </p:sp>
      <p:sp>
        <p:nvSpPr>
          <p:cNvPr id="7" name="Slide Number Placeholder 6"/>
          <p:cNvSpPr>
            <a:spLocks noGrp="1"/>
          </p:cNvSpPr>
          <p:nvPr>
            <p:ph type="sldNum" sz="quarter" idx="11"/>
          </p:nvPr>
        </p:nvSpPr>
        <p:spPr/>
        <p:txBody>
          <a:bodyPr rtlCol="0"/>
          <a:lstStyle/>
          <a:p>
            <a:fld id="{2234FE50-989F-4C05-9623-22B0DFB9CEE3}" type="slidenum">
              <a:rPr lang="ar-IQ" smtClean="0"/>
              <a:t>‹#›</a:t>
            </a:fld>
            <a:endParaRPr lang="ar-IQ"/>
          </a:p>
        </p:txBody>
      </p:sp>
      <p:sp>
        <p:nvSpPr>
          <p:cNvPr id="8" name="Footer Placeholder 7"/>
          <p:cNvSpPr>
            <a:spLocks noGrp="1"/>
          </p:cNvSpPr>
          <p:nvPr>
            <p:ph type="ftr" sz="quarter" idx="12"/>
          </p:nvPr>
        </p:nvSpPr>
        <p:spPr/>
        <p:txBody>
          <a:bodyPr rtlCol="0"/>
          <a:lstStyle/>
          <a:p>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D6A938-5ABD-460E-BC55-F6EFA19D389E}" type="datetimeFigureOut">
              <a:rPr lang="ar-IQ" smtClean="0"/>
              <a:t>10/26/1441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2234FE50-989F-4C05-9623-22B0DFB9CEE3}"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D2D6A938-5ABD-460E-BC55-F6EFA19D389E}" type="datetimeFigureOut">
              <a:rPr lang="ar-IQ" smtClean="0"/>
              <a:t>10/26/1441</a:t>
            </a:fld>
            <a:endParaRPr lang="ar-IQ"/>
          </a:p>
        </p:txBody>
      </p:sp>
      <p:sp>
        <p:nvSpPr>
          <p:cNvPr id="22" name="Slide Number Placeholder 21"/>
          <p:cNvSpPr>
            <a:spLocks noGrp="1"/>
          </p:cNvSpPr>
          <p:nvPr>
            <p:ph type="sldNum" sz="quarter" idx="15"/>
          </p:nvPr>
        </p:nvSpPr>
        <p:spPr/>
        <p:txBody>
          <a:bodyPr rtlCol="0"/>
          <a:lstStyle/>
          <a:p>
            <a:fld id="{2234FE50-989F-4C05-9623-22B0DFB9CEE3}" type="slidenum">
              <a:rPr lang="ar-IQ" smtClean="0"/>
              <a:t>‹#›</a:t>
            </a:fld>
            <a:endParaRPr lang="ar-IQ"/>
          </a:p>
        </p:txBody>
      </p:sp>
      <p:sp>
        <p:nvSpPr>
          <p:cNvPr id="23" name="Footer Placeholder 22"/>
          <p:cNvSpPr>
            <a:spLocks noGrp="1"/>
          </p:cNvSpPr>
          <p:nvPr>
            <p:ph type="ftr" sz="quarter" idx="16"/>
          </p:nvPr>
        </p:nvSpPr>
        <p:spPr/>
        <p:txBody>
          <a:bodyPr rtlCol="0"/>
          <a:lstStyle/>
          <a:p>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2D6A938-5ABD-460E-BC55-F6EFA19D389E}" type="datetimeFigureOut">
              <a:rPr lang="ar-IQ" smtClean="0"/>
              <a:t>10/26/1441</a:t>
            </a:fld>
            <a:endParaRPr lang="ar-IQ"/>
          </a:p>
        </p:txBody>
      </p:sp>
      <p:sp>
        <p:nvSpPr>
          <p:cNvPr id="18" name="Slide Number Placeholder 17"/>
          <p:cNvSpPr>
            <a:spLocks noGrp="1"/>
          </p:cNvSpPr>
          <p:nvPr>
            <p:ph type="sldNum" sz="quarter" idx="11"/>
          </p:nvPr>
        </p:nvSpPr>
        <p:spPr/>
        <p:txBody>
          <a:bodyPr rtlCol="0"/>
          <a:lstStyle/>
          <a:p>
            <a:fld id="{2234FE50-989F-4C05-9623-22B0DFB9CEE3}" type="slidenum">
              <a:rPr lang="ar-IQ" smtClean="0"/>
              <a:t>‹#›</a:t>
            </a:fld>
            <a:endParaRPr lang="ar-IQ"/>
          </a:p>
        </p:txBody>
      </p:sp>
      <p:sp>
        <p:nvSpPr>
          <p:cNvPr id="21" name="Footer Placeholder 20"/>
          <p:cNvSpPr>
            <a:spLocks noGrp="1"/>
          </p:cNvSpPr>
          <p:nvPr>
            <p:ph type="ftr" sz="quarter" idx="12"/>
          </p:nvPr>
        </p:nvSpPr>
        <p:spPr/>
        <p:txBody>
          <a:bodyPr rtlCol="0"/>
          <a:lstStyle/>
          <a:p>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2D6A938-5ABD-460E-BC55-F6EFA19D389E}" type="datetimeFigureOut">
              <a:rPr lang="ar-IQ" smtClean="0"/>
              <a:t>10/26/1441</a:t>
            </a:fld>
            <a:endParaRPr lang="ar-IQ"/>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IQ"/>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234FE50-989F-4C05-9623-22B0DFB9CEE3}"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2492896"/>
            <a:ext cx="6172200" cy="1584176"/>
          </a:xfrm>
        </p:spPr>
        <p:txBody>
          <a:bodyPr>
            <a:normAutofit/>
          </a:bodyPr>
          <a:lstStyle/>
          <a:p>
            <a:pPr algn="ctr"/>
            <a:r>
              <a:rPr lang="ar-IQ" sz="6600" dirty="0"/>
              <a:t>مادة تقنيات الاتصال</a:t>
            </a:r>
          </a:p>
        </p:txBody>
      </p:sp>
      <p:sp>
        <p:nvSpPr>
          <p:cNvPr id="3" name="Subtitle 2"/>
          <p:cNvSpPr>
            <a:spLocks noGrp="1"/>
          </p:cNvSpPr>
          <p:nvPr>
            <p:ph type="subTitle" idx="1"/>
          </p:nvPr>
        </p:nvSpPr>
        <p:spPr>
          <a:xfrm>
            <a:off x="2286000" y="4221088"/>
            <a:ext cx="6678488" cy="2153834"/>
          </a:xfrm>
        </p:spPr>
        <p:txBody>
          <a:bodyPr>
            <a:normAutofit fontScale="85000" lnSpcReduction="20000"/>
          </a:bodyPr>
          <a:lstStyle/>
          <a:p>
            <a:pPr algn="ctr"/>
            <a:r>
              <a:rPr lang="ar-IQ" sz="3200" dirty="0"/>
              <a:t>المرحلة الثالثه انثروبولوجي / مسائي </a:t>
            </a:r>
            <a:r>
              <a:rPr lang="ar-IQ" sz="3200" dirty="0" smtClean="0"/>
              <a:t>/ صباحي</a:t>
            </a:r>
            <a:endParaRPr lang="ar-IQ" sz="3200" dirty="0"/>
          </a:p>
          <a:p>
            <a:pPr algn="ctr"/>
            <a:r>
              <a:rPr lang="ar-IQ" sz="3200" dirty="0"/>
              <a:t>اعداد </a:t>
            </a:r>
            <a:r>
              <a:rPr lang="ar-IQ" sz="3200" dirty="0" smtClean="0"/>
              <a:t>:</a:t>
            </a:r>
          </a:p>
          <a:p>
            <a:pPr algn="ctr"/>
            <a:r>
              <a:rPr lang="ar-IQ" sz="3200" dirty="0" smtClean="0"/>
              <a:t>د. </a:t>
            </a:r>
            <a:r>
              <a:rPr lang="ar-IQ" sz="3200" smtClean="0"/>
              <a:t>ذكرى جميل البناء </a:t>
            </a:r>
            <a:r>
              <a:rPr lang="ar-IQ" sz="3200" smtClean="0"/>
              <a:t> </a:t>
            </a:r>
          </a:p>
          <a:p>
            <a:pPr algn="ctr"/>
            <a:r>
              <a:rPr lang="ar-IQ" sz="3200" dirty="0" smtClean="0"/>
              <a:t>م.م </a:t>
            </a:r>
            <a:r>
              <a:rPr lang="ar-IQ" sz="3200" dirty="0"/>
              <a:t>ياسمين اسام</a:t>
            </a:r>
          </a:p>
          <a:p>
            <a:pPr algn="ctr"/>
            <a:r>
              <a:rPr lang="ar-IQ" sz="3200" dirty="0"/>
              <a:t>المحاضرة </a:t>
            </a:r>
            <a:r>
              <a:rPr lang="ar-IQ" sz="3200" dirty="0" smtClean="0"/>
              <a:t>التاسعه</a:t>
            </a:r>
            <a:endParaRPr lang="ar-IQ" sz="3200" dirty="0"/>
          </a:p>
          <a:p>
            <a:pPr algn="ctr"/>
            <a:endParaRPr lang="ar-IQ" sz="3200" dirty="0"/>
          </a:p>
        </p:txBody>
      </p:sp>
    </p:spTree>
    <p:extLst>
      <p:ext uri="{BB962C8B-B14F-4D97-AF65-F5344CB8AC3E}">
        <p14:creationId xmlns:p14="http://schemas.microsoft.com/office/powerpoint/2010/main" val="3822749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994122"/>
          </a:xfrm>
        </p:spPr>
        <p:txBody>
          <a:bodyPr>
            <a:normAutofit/>
          </a:bodyPr>
          <a:lstStyle/>
          <a:p>
            <a:pPr algn="ctr"/>
            <a:r>
              <a:rPr lang="ar-IQ" sz="2800" b="1" dirty="0"/>
              <a:t>النتائج المترتبه عن الاتصال الثقافي </a:t>
            </a:r>
            <a:r>
              <a:rPr lang="en-US" dirty="0"/>
              <a:t/>
            </a:r>
            <a:br>
              <a:rPr lang="en-US" dirty="0"/>
            </a:br>
            <a:endParaRPr lang="ar-IQ" dirty="0"/>
          </a:p>
        </p:txBody>
      </p:sp>
      <p:sp>
        <p:nvSpPr>
          <p:cNvPr id="3" name="Content Placeholder 2"/>
          <p:cNvSpPr>
            <a:spLocks noGrp="1"/>
          </p:cNvSpPr>
          <p:nvPr>
            <p:ph sz="quarter" idx="1"/>
          </p:nvPr>
        </p:nvSpPr>
        <p:spPr>
          <a:xfrm>
            <a:off x="323528" y="1268760"/>
            <a:ext cx="7848872" cy="5328592"/>
          </a:xfrm>
        </p:spPr>
        <p:txBody>
          <a:bodyPr>
            <a:normAutofit/>
          </a:bodyPr>
          <a:lstStyle/>
          <a:p>
            <a:pPr algn="just"/>
            <a:r>
              <a:rPr lang="ar-IQ" sz="2800" b="1" dirty="0"/>
              <a:t>ثانيا / الاحتفاظ الثقافي </a:t>
            </a:r>
            <a:endParaRPr lang="en-US" sz="2800" dirty="0"/>
          </a:p>
          <a:p>
            <a:pPr algn="just"/>
            <a:r>
              <a:rPr lang="ar-IQ" sz="2800" dirty="0"/>
              <a:t>وضحنا ان الانصهار الثقافي يحدث عندما يقع اتصال ثقافي بين جماعتين الاولى (مجتمع صناعي) والاخر المغزو (مجتمع بدائي – بسيط – اقل تقدما من الاول). هناك شكل اخر تظهر به نتائج الاتصال الثقافي الا وهو الاحتفاظ الثقافي اذ تحتفظ كل من المجتمعات او الجماعات المختلفه ببعضها بجزء جوهري من ثقافتها مع اقتباسها لمركبات ثقافيه مختلفه من الخارج . تظهر هذه الحاله بين الجماعات الاثنولوجيه المتكافئه نسبيا التي تسمح ظروف احتكاكها ببعضها لكل منها ان تتعلم ما في اساليب حياة الجماعات الاخرى لغرض التعايش والتكيف معها من دون ان تفقد الواحده منها ذاتيتها الثقافيه المميزه لها عن غيرها . </a:t>
            </a:r>
            <a:endParaRPr lang="en-US" sz="2800" dirty="0"/>
          </a:p>
          <a:p>
            <a:pPr algn="just"/>
            <a:endParaRPr lang="ar-IQ" sz="2800" dirty="0"/>
          </a:p>
        </p:txBody>
      </p:sp>
    </p:spTree>
    <p:extLst>
      <p:ext uri="{BB962C8B-B14F-4D97-AF65-F5344CB8AC3E}">
        <p14:creationId xmlns:p14="http://schemas.microsoft.com/office/powerpoint/2010/main" val="824115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76672"/>
            <a:ext cx="7467600" cy="6048672"/>
          </a:xfrm>
        </p:spPr>
        <p:txBody>
          <a:bodyPr/>
          <a:lstStyle/>
          <a:p>
            <a:pPr algn="just"/>
            <a:r>
              <a:rPr lang="ar-IQ" sz="2800" dirty="0"/>
              <a:t>نموذج في ذلك "المجتمع السويسري" يتالف المجتمع بصوره رئيسه من جماعات اثنولوجيه مختلفه هي الفرنسيه والايطاليه والالمانيه . تتصف الحياة المشتركه بين هذه الجماعات بميلها للتعاون في نطاق الوحده الوطنيه على اساس المشاركه في الحياة الاقتصاديه والسياسيه والاداريه . واستمرت عملية الاقتباس الثقافي بين هذه الجماعات منذ نشوء الدوله السويسريه الى درجة اصبح فيها السويسريون كافه يجيدون اللغات الوطنيه المستخدمه في مجتمعهم فضلا عن لغة جماعاتهم الاثنولوجيه خلاصة القول ان لكل جماعه ثقافاتها المميزه لها (الخاصه بها) مع الاقتباس من ثقافة الجماعه الاخرى بهدف التعاون والتضامن وتحقيق اهداف جماعيه ولا تغليب لمصلحة جماعة على اخرى او ثقافة جماعه على اخرى (حياة مساواتيه</a:t>
            </a:r>
            <a:r>
              <a:rPr lang="ar-IQ" sz="2800" dirty="0" smtClean="0"/>
              <a:t>) . </a:t>
            </a:r>
            <a:endParaRPr lang="en-US" sz="2800" dirty="0"/>
          </a:p>
          <a:p>
            <a:endParaRPr lang="ar-IQ" dirty="0"/>
          </a:p>
        </p:txBody>
      </p:sp>
    </p:spTree>
    <p:extLst>
      <p:ext uri="{BB962C8B-B14F-4D97-AF65-F5344CB8AC3E}">
        <p14:creationId xmlns:p14="http://schemas.microsoft.com/office/powerpoint/2010/main" val="25390888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32656"/>
            <a:ext cx="7787208" cy="6336704"/>
          </a:xfrm>
        </p:spPr>
        <p:txBody>
          <a:bodyPr>
            <a:normAutofit lnSpcReduction="10000"/>
          </a:bodyPr>
          <a:lstStyle/>
          <a:p>
            <a:pPr algn="just"/>
            <a:r>
              <a:rPr lang="ar-IQ" sz="2800" b="1" dirty="0"/>
              <a:t>ثالثا / الانفصال الثقافي </a:t>
            </a:r>
            <a:endParaRPr lang="en-US" sz="2800" dirty="0"/>
          </a:p>
          <a:p>
            <a:pPr algn="just"/>
            <a:r>
              <a:rPr lang="ar-IQ" sz="2800" dirty="0"/>
              <a:t> في حالات الاتصال الثقافي يظهر نمط اخر في ميل بعض الجماعات الاثنولوجيه في ضعف التعاون – التضامن مع الجماعات التي تسكن معها في المجتمع نفسه . ان هذا الاتجاه الانفصالي غالبا ما يظهر في صورة الرغبه في الانفصال او المقاطعه ، اذ يضعف التعاون الوطني وتنكمش مجالات التبادل الثقافي . وتظهر النزعه الانفصاليه في المجتمعات القبليه التي حصلت على الاستقلال . اذ ما يحكم هذه المجتمعات النزعه القرابيه التي تسيطر على سلوك الجماعات التي تتكون منها مما يجعل ولاءات اعضائها تنحصر ضمن نطاق حدودها الاقليميه والاجتماعيه وتدفعهم الى الابتعاد عن الجماعات الاخرى في مجتمعهم هذا ، وقد تاخذ الانقسامات الدينيه والطائفيه المتطرفه على تغذية عوامل الانفصال كما جرى بين الجماعات الهندوسيه والاسلاميه في الهند ، وهناك القبائل النيجيريه التي تضم الواحده منها ملايين الافراد ، تفتقر الى التلاحم الوطني بسبب بقاء انقساماتها القائمه على القرابه ووحدة الدم في القبيله الواحده . </a:t>
            </a:r>
            <a:endParaRPr lang="en-US" sz="2800" dirty="0"/>
          </a:p>
          <a:p>
            <a:endParaRPr lang="ar-IQ" dirty="0"/>
          </a:p>
        </p:txBody>
      </p:sp>
    </p:spTree>
    <p:extLst>
      <p:ext uri="{BB962C8B-B14F-4D97-AF65-F5344CB8AC3E}">
        <p14:creationId xmlns:p14="http://schemas.microsoft.com/office/powerpoint/2010/main" val="3358080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60648"/>
            <a:ext cx="7859216" cy="6336704"/>
          </a:xfrm>
        </p:spPr>
        <p:txBody>
          <a:bodyPr>
            <a:noAutofit/>
          </a:bodyPr>
          <a:lstStyle/>
          <a:p>
            <a:pPr algn="just"/>
            <a:r>
              <a:rPr lang="ar-IQ" sz="2800" dirty="0"/>
              <a:t>ولاتقتصر نزعات الانفصال الثقافي في المجتمعات القبليه ، بل تظهر ايضا في المجتمعات الصناعيه المتقدمه . نموذج في ذلك "كندا" المتكونه من الفرنسيين والانكليزيين . اذ ان الاقليه الفرنسيه تبدي تاييدا واضحا لفكرة الانفصال على الاكثريه الانكليزيه المسيطره وتتسم علاقات الجماعتين بالتكتل الاقليمي ، اذ تتركز اكثرية الفرنسيين في الجنوب والجنوب الشرقي من كندا بينما يتركز الانكليز في الاقاليم الوسطى والغربيه . وتتصف علاقاتهم بالتنافر النفسي ، وهكذا فان شعور الجماعتين بفروقهما الثقافيه ظل قويا رغم مرور زمن طويل على عيشيهما في مجتمع سياسي موحد . ومن ظواهر الانفصال بين الجماعتين رفض الجماعه استخدام لغة الجماعه الاخرى وبعد المسافه الاجتماعيه وضعف التفاعل الاجتماعي بينهما ، لكن هذه الظواهر تخف حدتها في المدن الكبيره وتشتد في المدن الريفيه . ويبدو ان من معرقلات عملية التلاحم الوطني بين الجماعتين الفوارق الاقتصاديه لصالح الكنديين الانكليز والاختلافات اللغويه والمذهبيه . </a:t>
            </a:r>
          </a:p>
        </p:txBody>
      </p:sp>
    </p:spTree>
    <p:extLst>
      <p:ext uri="{BB962C8B-B14F-4D97-AF65-F5344CB8AC3E}">
        <p14:creationId xmlns:p14="http://schemas.microsoft.com/office/powerpoint/2010/main" val="6608960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23528" y="260648"/>
            <a:ext cx="7920880" cy="6336704"/>
          </a:xfrm>
        </p:spPr>
        <p:txBody>
          <a:bodyPr>
            <a:normAutofit lnSpcReduction="10000"/>
          </a:bodyPr>
          <a:lstStyle/>
          <a:p>
            <a:pPr algn="just"/>
            <a:r>
              <a:rPr lang="ar-IQ" sz="2800" b="1" dirty="0"/>
              <a:t>رابعا / الصراع والثورات </a:t>
            </a:r>
            <a:endParaRPr lang="en-US" sz="2800" dirty="0"/>
          </a:p>
          <a:p>
            <a:pPr algn="just"/>
            <a:r>
              <a:rPr lang="ar-IQ" sz="2800" dirty="0"/>
              <a:t>لقد نشأ عن احتكاك الغربيين التوسعيين بالجماعات الانسانيه البسيطه والمتخلفه خلال القرنين الثامن عشر والتاسع عشر ، حركات اخذت طابعا روحيا غيبيا ، فقد اشارت البحوث الانثروبولوجيه الى وجودها بين الهنود الحمر و بين جماعات بدائيه في غينيا وبين قبائل افريقيه ، يلاحظ ان الصفه المشتركه بين هذه الحركات تتبلور في شعور الجماعات المغزوه بعد احتكاكهم بالغزاة ، شعورهم بتدني مكانتهم الاجتماعيه والاقتصاديه والسياسيه بالمقارنه مع الغزاة . اذ ان الغزاة وبالقوى العسكريه فرضوا عليهم نفوذهم السياسي والاقتصادي ، اذ ان استغلال الزراعه ومختلف الموارد الطبيعيه لصالحهم ، وما ينتج عن ذلك شعور بالكراهيه والامتعاض في نفوس الجماعات المغزوه بوصفها صاحبة الحق والشرعيه في النفوذ السياسي والاجتماعي لكنها وبفعل تخلفها التكنولوجي – الحربي او بدائية الامكانيات الدفاعيه مقارنه مع تكنولوجية الحرب عند الغزاة ، فانها لاتتمكن من الانعتاق والخلاص الحقيقي بدحر الغازي وتحرير مجتمعهم . </a:t>
            </a:r>
            <a:endParaRPr lang="en-US" sz="2800" dirty="0"/>
          </a:p>
          <a:p>
            <a:endParaRPr lang="ar-IQ" dirty="0"/>
          </a:p>
        </p:txBody>
      </p:sp>
    </p:spTree>
    <p:extLst>
      <p:ext uri="{BB962C8B-B14F-4D97-AF65-F5344CB8AC3E}">
        <p14:creationId xmlns:p14="http://schemas.microsoft.com/office/powerpoint/2010/main" val="8973394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67544" y="620688"/>
            <a:ext cx="7848872" cy="5976664"/>
          </a:xfrm>
        </p:spPr>
        <p:txBody>
          <a:bodyPr>
            <a:normAutofit/>
          </a:bodyPr>
          <a:lstStyle/>
          <a:p>
            <a:pPr algn="just"/>
            <a:r>
              <a:rPr lang="ar-IQ" sz="2800" dirty="0"/>
              <a:t>لذلك وللتنفيس عن تلك المشاعر الصاخبه بالكره والامتعاض تلجا تلك الجماعات الى الحركات الروحيه الغيبيه و يتبنى هذه الحركات زعيم شخص ما , الذي ينشر نبوأته بين الجماعات بقرب انتهاء المحنه والتحرر وعودة الاجداد الموتى و رجوع الاراضي المسلوبه الى اهلها الاصليين و تستمر هذه المقاومه الروحيه الغيبيه مع اجراء طقوس خاصه بها ، نموذج في ذلك (رقصة الشبح عند الهنود الحمر) لقد اطلق هذا الاسم لاقتران طقوسها الاساسيه ببعض الحركات العنيفه المعبره عما يحتمل في نفوس الهنود من الشعور بالخيبه والالم والرغبه في الخلاص . </a:t>
            </a:r>
          </a:p>
        </p:txBody>
      </p:sp>
    </p:spTree>
    <p:extLst>
      <p:ext uri="{BB962C8B-B14F-4D97-AF65-F5344CB8AC3E}">
        <p14:creationId xmlns:p14="http://schemas.microsoft.com/office/powerpoint/2010/main" val="40012318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11</TotalTime>
  <Words>753</Words>
  <Application>Microsoft Office PowerPoint</Application>
  <PresentationFormat>On-screen Show (4:3)</PresentationFormat>
  <Paragraphs>16</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Oriel</vt:lpstr>
      <vt:lpstr>مادة تقنيات الاتصال</vt:lpstr>
      <vt:lpstr>النتائج المترتبه عن الاتصال الثقافي  </vt:lpstr>
      <vt:lpstr>PowerPoint Presentation</vt:lpstr>
      <vt:lpstr>PowerPoint Presentation</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مادة تقنيات الاتصال</dc:title>
  <dc:creator>DR.Ahmed Saker 2o1O</dc:creator>
  <cp:lastModifiedBy>DR.Ahmed Saker 2o1O</cp:lastModifiedBy>
  <cp:revision>3</cp:revision>
  <dcterms:created xsi:type="dcterms:W3CDTF">2020-06-06T10:28:23Z</dcterms:created>
  <dcterms:modified xsi:type="dcterms:W3CDTF">2020-06-17T20:56:55Z</dcterms:modified>
</cp:coreProperties>
</file>