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15E42C8-EB13-4AB3-B11C-40B718BBA470}" type="datetimeFigureOut">
              <a:rPr lang="ar-IQ" smtClean="0"/>
              <a:t>10/26/1441</a:t>
            </a:fld>
            <a:endParaRPr lang="ar-IQ"/>
          </a:p>
        </p:txBody>
      </p:sp>
      <p:sp>
        <p:nvSpPr>
          <p:cNvPr id="20" name="Footer Placeholder 19"/>
          <p:cNvSpPr>
            <a:spLocks noGrp="1"/>
          </p:cNvSpPr>
          <p:nvPr>
            <p:ph type="ftr" sz="quarter" idx="11"/>
          </p:nvPr>
        </p:nvSpPr>
        <p:spPr/>
        <p:txBody>
          <a:bodyPr/>
          <a:lstStyle>
            <a:extLst/>
          </a:lstStyle>
          <a:p>
            <a:endParaRPr lang="ar-IQ"/>
          </a:p>
        </p:txBody>
      </p:sp>
      <p:sp>
        <p:nvSpPr>
          <p:cNvPr id="10" name="Slide Number Placeholder 9"/>
          <p:cNvSpPr>
            <a:spLocks noGrp="1"/>
          </p:cNvSpPr>
          <p:nvPr>
            <p:ph type="sldNum" sz="quarter" idx="12"/>
          </p:nvPr>
        </p:nvSpPr>
        <p:spPr/>
        <p:txBody>
          <a:bodyPr/>
          <a:lstStyle>
            <a:extLst/>
          </a:lstStyle>
          <a:p>
            <a:fld id="{C175A239-6CDB-4E11-BC0A-0E0215246551}" type="slidenum">
              <a:rPr lang="ar-IQ" smtClean="0"/>
              <a:t>‹#›</a:t>
            </a:fld>
            <a:endParaRPr lang="ar-IQ"/>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5E42C8-EB13-4AB3-B11C-40B718BBA470}"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175A239-6CDB-4E11-BC0A-0E0215246551}"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5E42C8-EB13-4AB3-B11C-40B718BBA470}"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175A239-6CDB-4E11-BC0A-0E0215246551}"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5E42C8-EB13-4AB3-B11C-40B718BBA470}"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175A239-6CDB-4E11-BC0A-0E0215246551}"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15E42C8-EB13-4AB3-B11C-40B718BBA470}"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175A239-6CDB-4E11-BC0A-0E0215246551}" type="slidenum">
              <a:rPr lang="ar-IQ" smtClean="0"/>
              <a:t>‹#›</a:t>
            </a:fld>
            <a:endParaRPr lang="ar-IQ"/>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5E42C8-EB13-4AB3-B11C-40B718BBA470}" type="datetimeFigureOut">
              <a:rPr lang="ar-IQ" smtClean="0"/>
              <a:t>10/26/1441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C175A239-6CDB-4E11-BC0A-0E0215246551}"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15E42C8-EB13-4AB3-B11C-40B718BBA470}" type="datetimeFigureOut">
              <a:rPr lang="ar-IQ" smtClean="0"/>
              <a:t>10/26/1441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C175A239-6CDB-4E11-BC0A-0E0215246551}"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15E42C8-EB13-4AB3-B11C-40B718BBA470}" type="datetimeFigureOut">
              <a:rPr lang="ar-IQ" smtClean="0"/>
              <a:t>10/26/1441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C175A239-6CDB-4E11-BC0A-0E0215246551}"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15E42C8-EB13-4AB3-B11C-40B718BBA470}" type="datetimeFigureOut">
              <a:rPr lang="ar-IQ" smtClean="0"/>
              <a:t>10/26/1441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C175A239-6CDB-4E11-BC0A-0E0215246551}" type="slidenum">
              <a:rPr lang="ar-IQ" smtClean="0"/>
              <a:t>‹#›</a:t>
            </a:fld>
            <a:endParaRPr lang="ar-IQ"/>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5E42C8-EB13-4AB3-B11C-40B718BBA470}" type="datetimeFigureOut">
              <a:rPr lang="ar-IQ" smtClean="0"/>
              <a:t>10/26/1441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C175A239-6CDB-4E11-BC0A-0E0215246551}"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15E42C8-EB13-4AB3-B11C-40B718BBA470}" type="datetimeFigureOut">
              <a:rPr lang="ar-IQ" smtClean="0"/>
              <a:t>10/26/1441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C175A239-6CDB-4E11-BC0A-0E0215246551}" type="slidenum">
              <a:rPr lang="ar-IQ" smtClean="0"/>
              <a:t>‹#›</a:t>
            </a:fld>
            <a:endParaRPr lang="ar-IQ"/>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15E42C8-EB13-4AB3-B11C-40B718BBA470}" type="datetimeFigureOut">
              <a:rPr lang="ar-IQ" smtClean="0"/>
              <a:t>10/26/1441</a:t>
            </a:fld>
            <a:endParaRPr lang="ar-IQ"/>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175A239-6CDB-4E11-BC0A-0E0215246551}" type="slidenum">
              <a:rPr lang="ar-IQ" smtClean="0"/>
              <a:t>‹#›</a:t>
            </a:fld>
            <a:endParaRPr lang="ar-IQ"/>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6600" dirty="0"/>
              <a:t>مادة تقنيات الاتصال</a:t>
            </a:r>
          </a:p>
        </p:txBody>
      </p:sp>
      <p:sp>
        <p:nvSpPr>
          <p:cNvPr id="3" name="Subtitle 2"/>
          <p:cNvSpPr>
            <a:spLocks noGrp="1"/>
          </p:cNvSpPr>
          <p:nvPr>
            <p:ph type="subTitle" idx="1"/>
          </p:nvPr>
        </p:nvSpPr>
        <p:spPr>
          <a:xfrm>
            <a:off x="1432560" y="2132856"/>
            <a:ext cx="7406640" cy="2592288"/>
          </a:xfrm>
        </p:spPr>
        <p:txBody>
          <a:bodyPr>
            <a:normAutofit lnSpcReduction="10000"/>
          </a:bodyPr>
          <a:lstStyle/>
          <a:p>
            <a:pPr algn="ctr"/>
            <a:r>
              <a:rPr lang="ar-IQ" sz="3200" dirty="0"/>
              <a:t>المرحلة الثالثه انثروبولوجي / </a:t>
            </a:r>
            <a:r>
              <a:rPr lang="ar-IQ" sz="3200" dirty="0" smtClean="0"/>
              <a:t>مسائي / صباحي</a:t>
            </a:r>
            <a:endParaRPr lang="ar-IQ" sz="3200" dirty="0"/>
          </a:p>
          <a:p>
            <a:pPr algn="ctr"/>
            <a:r>
              <a:rPr lang="ar-IQ" sz="3200" dirty="0"/>
              <a:t>اعداد : </a:t>
            </a:r>
            <a:endParaRPr lang="ar-IQ" sz="3200" dirty="0" smtClean="0"/>
          </a:p>
          <a:p>
            <a:pPr algn="ctr"/>
            <a:r>
              <a:rPr lang="ar-IQ" sz="3200" dirty="0" smtClean="0"/>
              <a:t>د. </a:t>
            </a:r>
            <a:r>
              <a:rPr lang="ar-IQ" sz="3200" smtClean="0"/>
              <a:t>ذكرى جميل البناء </a:t>
            </a:r>
            <a:endParaRPr lang="ar-IQ" sz="3200" dirty="0" smtClean="0"/>
          </a:p>
          <a:p>
            <a:pPr algn="ctr"/>
            <a:r>
              <a:rPr lang="ar-IQ" sz="3200" dirty="0" smtClean="0"/>
              <a:t>م.م </a:t>
            </a:r>
            <a:r>
              <a:rPr lang="ar-IQ" sz="3200" dirty="0"/>
              <a:t>ياسمين اسام</a:t>
            </a:r>
          </a:p>
          <a:p>
            <a:pPr algn="ctr"/>
            <a:r>
              <a:rPr lang="ar-IQ" sz="3200" dirty="0"/>
              <a:t>المحاضرة </a:t>
            </a:r>
            <a:r>
              <a:rPr lang="ar-IQ" sz="3200" dirty="0" smtClean="0"/>
              <a:t>الحاديةعشر</a:t>
            </a:r>
            <a:endParaRPr lang="ar-IQ" sz="3200" dirty="0"/>
          </a:p>
          <a:p>
            <a:endParaRPr lang="ar-IQ" dirty="0"/>
          </a:p>
        </p:txBody>
      </p:sp>
    </p:spTree>
    <p:extLst>
      <p:ext uri="{BB962C8B-B14F-4D97-AF65-F5344CB8AC3E}">
        <p14:creationId xmlns:p14="http://schemas.microsoft.com/office/powerpoint/2010/main" val="30620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16632"/>
            <a:ext cx="7498080" cy="1080120"/>
          </a:xfrm>
        </p:spPr>
        <p:txBody>
          <a:bodyPr>
            <a:normAutofit/>
          </a:bodyPr>
          <a:lstStyle/>
          <a:p>
            <a:pPr algn="ctr"/>
            <a:r>
              <a:rPr lang="ar-IQ" sz="3200" b="1" dirty="0">
                <a:effectLst/>
              </a:rPr>
              <a:t>وسائل الاتصال الحديثة والتغير القيمي </a:t>
            </a:r>
            <a:endParaRPr lang="ar-IQ" sz="3200" dirty="0"/>
          </a:p>
        </p:txBody>
      </p:sp>
      <p:sp>
        <p:nvSpPr>
          <p:cNvPr id="3" name="Content Placeholder 2"/>
          <p:cNvSpPr>
            <a:spLocks noGrp="1"/>
          </p:cNvSpPr>
          <p:nvPr>
            <p:ph idx="1"/>
          </p:nvPr>
        </p:nvSpPr>
        <p:spPr>
          <a:xfrm>
            <a:off x="1435608" y="1196752"/>
            <a:ext cx="7498080" cy="5051648"/>
          </a:xfrm>
        </p:spPr>
        <p:txBody>
          <a:bodyPr>
            <a:normAutofit/>
          </a:bodyPr>
          <a:lstStyle/>
          <a:p>
            <a:r>
              <a:rPr lang="ar-IQ" sz="2400" b="1" dirty="0"/>
              <a:t>التغير القيمي </a:t>
            </a:r>
            <a:endParaRPr lang="en-US" sz="2400" dirty="0"/>
          </a:p>
          <a:p>
            <a:pPr algn="just"/>
            <a:r>
              <a:rPr lang="ar-IQ" sz="2400" dirty="0"/>
              <a:t>ان كل شيء في حياتنا هو عرضة للتغير ، فكل يوم في حياتنا هو يوم جديد ، وكل لحظه تمثل حدثا مستجدا في العمر ، وعلى حد تعبير الفيلسوف اليوناني " قليطس " ان المرء لايستحم في النهر مرتين ، لان النهر يتغير بجريان الماء فيه ، مثلما يتغير الشخص فور احساسه او ملامسته لماء النهر ، </a:t>
            </a:r>
            <a:r>
              <a:rPr lang="ar-IQ" sz="2400" b="1" dirty="0"/>
              <a:t>فالتغير</a:t>
            </a:r>
            <a:r>
              <a:rPr lang="ar-IQ" sz="2400" dirty="0"/>
              <a:t> اذن هو حقيقه تاريخيه تتناول كل مقومات الحياة الاجتماعيه وتصيب النظم والعلاقات الانسانيه التي تتفاعل وتترابط وتتكامل فيما بينها ، فمفهوم </a:t>
            </a:r>
            <a:r>
              <a:rPr lang="ar-IQ" sz="2400" b="1" dirty="0"/>
              <a:t>التغير</a:t>
            </a:r>
            <a:r>
              <a:rPr lang="ar-IQ" sz="2400" dirty="0"/>
              <a:t> هو كل تغير يطرأ على البناء الاجتماعي في الوظائف والقيم والادوار الاجتماعيه والاتجاهات والنظم والاعراف والعادات والتقاليد الاجتماعيه داخل المجتمع وذلك بهدف مواكبة التغير ، وايجاد الوسائل والبدائل المناسبه والمقبوله داخل المجتمع للتأقلم معه. </a:t>
            </a:r>
          </a:p>
        </p:txBody>
      </p:sp>
    </p:spTree>
    <p:extLst>
      <p:ext uri="{BB962C8B-B14F-4D97-AF65-F5344CB8AC3E}">
        <p14:creationId xmlns:p14="http://schemas.microsoft.com/office/powerpoint/2010/main" val="3722985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20688"/>
            <a:ext cx="7498080" cy="5328592"/>
          </a:xfrm>
        </p:spPr>
        <p:txBody>
          <a:bodyPr>
            <a:normAutofit fontScale="85000" lnSpcReduction="20000"/>
          </a:bodyPr>
          <a:lstStyle/>
          <a:p>
            <a:pPr algn="just"/>
            <a:r>
              <a:rPr lang="ar-IQ" sz="2800" dirty="0"/>
              <a:t>ان تعرض منظومتنا القيميه والاخلاقيه لسيل لاينقطع من المفاهيم والتصورات المضاده والقيم المتناقضه والثقافات الاخرى عبر مصادر معلومات متعدده، وفي مقدمتها (وسائل الاتصال الحديثه وشبكات الاتصال الدوليه الانترنت) هي التي احدثت الخلخله التي نراها في النظام الاخلاقي والقيمي والسلوك العام لمجتمعنا العربي. </a:t>
            </a:r>
            <a:endParaRPr lang="en-US" sz="2800" dirty="0"/>
          </a:p>
          <a:p>
            <a:pPr algn="just"/>
            <a:r>
              <a:rPr lang="ar-IQ" sz="2800" dirty="0"/>
              <a:t> ويستخدم الانثروبولوجيون عادة مصطلح (قيم) دون التوقف لتعريفه وتحديده والحقيقه ان هذا المصطلح يكاد يمتنع على التعريف ويتعذر تحديده بدقه ووضوح . فضلا عن كونه يرتبط بالعواطف والقواعد الاخلاقيه ومقاييس التفضيل ، وبحقيقة ان الانشطه البشريه تمثل مفاهيم شديدة الارتباط ببعضها الى درجة يصعب فصلها في صيغة تعريفات مستقله . ومع ذلك يمكن القول ان (القيم هي معتقدات ذات نبض عاطفي تدور حول المرغوب او المرفوض ، الصح او الخطأ ، اللائق وغير اللائق من المبادئ والاشياء) . اننا قد نظهر تنوعا واختلافا في القيم التي نتبناها او نحملها على صعيد الاسره او المجتمع ، حيث قد يبرز هذا التنوع حتى بين الاطفال ووالديهم او بين موظفي المؤسسه الواحده وبرغم هذا التنوع هناك قيم كثيره مشتركه نحملها جميعا في مجتمعنا . </a:t>
            </a:r>
            <a:endParaRPr lang="en-US" sz="2800" dirty="0"/>
          </a:p>
          <a:p>
            <a:endParaRPr lang="ar-IQ" dirty="0"/>
          </a:p>
        </p:txBody>
      </p:sp>
    </p:spTree>
    <p:extLst>
      <p:ext uri="{BB962C8B-B14F-4D97-AF65-F5344CB8AC3E}">
        <p14:creationId xmlns:p14="http://schemas.microsoft.com/office/powerpoint/2010/main" val="28379300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80728"/>
            <a:ext cx="7498080" cy="5267672"/>
          </a:xfrm>
        </p:spPr>
        <p:txBody>
          <a:bodyPr>
            <a:normAutofit/>
          </a:bodyPr>
          <a:lstStyle/>
          <a:p>
            <a:pPr algn="just"/>
            <a:r>
              <a:rPr lang="ar-IQ" sz="2400" dirty="0"/>
              <a:t>ويرى بعض المنظرين ان (القيمه هي مفهوم مركب ينطوي على عوامل معياريه غير متجانسه تجتمع تحت مظلته وتعمل بصوره شديدة الترابط) . ونظرا الى ان التراكيب المعياريه والتفضيليه تمارس في ميادين متفرقه للسلوك – سياسيه واقتصاديه وقانونيه ودينيه وجماليه – فأن الفئه التي تحتويها غالبا ما تكون غير متجانسه . ويهمنا هنا ان نشير الى طبيعة القيم من منظور معادلة الاستقرار والتغير ، فالقيم تتسم بدرجه عاليه من الثبوت ولكنها في الوقت نفسه تتعرض لقليل او كثير من التحول وفقا لعملية التحول الثقافي والاجتماعي والاقتصادي . فما جرى من تغير في مجتمعنا العربي نتيجة الانتقال من الحياة الزراعيه الى الحياة الصناعيه او الحرفيه قد اثر على القيم ولكنه لم يلغها او يستبدلها بقيم مختلفه عنها تماما بل عدلها لتكون اكثر انسجاما مع واقع المدينه . ان عامل الوقت مثلا قد ازدادت اهميته في المدن العربيه في ظل الثوره الصناعيه والحرفيه بعد ان كانت ضئيله في اريافنا . </a:t>
            </a:r>
            <a:endParaRPr lang="en-US" sz="2400" dirty="0"/>
          </a:p>
          <a:p>
            <a:pPr algn="just"/>
            <a:endParaRPr lang="ar-IQ" sz="2400" dirty="0"/>
          </a:p>
        </p:txBody>
      </p:sp>
    </p:spTree>
    <p:extLst>
      <p:ext uri="{BB962C8B-B14F-4D97-AF65-F5344CB8AC3E}">
        <p14:creationId xmlns:p14="http://schemas.microsoft.com/office/powerpoint/2010/main" val="2954142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16632"/>
            <a:ext cx="7920880" cy="6480720"/>
          </a:xfrm>
        </p:spPr>
        <p:txBody>
          <a:bodyPr>
            <a:noAutofit/>
          </a:bodyPr>
          <a:lstStyle/>
          <a:p>
            <a:pPr algn="just"/>
            <a:r>
              <a:rPr lang="ar-IQ" sz="2400" b="1" u="sng" dirty="0"/>
              <a:t>وظائف القيم :</a:t>
            </a:r>
            <a:endParaRPr lang="en-US" sz="2400" dirty="0"/>
          </a:p>
          <a:p>
            <a:pPr algn="just"/>
            <a:r>
              <a:rPr lang="ar-IQ" sz="2400" dirty="0"/>
              <a:t>ان الحياة مليئه بمجالات التعامل والتفاعل بين الناس ، لذلك فهي تشتمل على عديد من القيم البسيطه والمركبه المتداخله ، وللقيم وظائف متعدده منها : </a:t>
            </a:r>
            <a:endParaRPr lang="en-US" sz="2400" dirty="0"/>
          </a:p>
          <a:p>
            <a:pPr algn="just"/>
            <a:r>
              <a:rPr lang="ar-IQ" sz="2400" dirty="0"/>
              <a:t>1.القيم تدفعنا الى تفضيل او تبني ايديولوجيه سياسيه او دينيه دون اخرى. </a:t>
            </a:r>
            <a:endParaRPr lang="en-US" sz="2400" dirty="0"/>
          </a:p>
          <a:p>
            <a:pPr algn="just"/>
            <a:r>
              <a:rPr lang="ar-IQ" sz="2400" dirty="0"/>
              <a:t>2.تحافظ القيم على هوية المجتمع ، وتعمل على تماسكه ووحدته عبر التاريخ. </a:t>
            </a:r>
            <a:endParaRPr lang="en-US" sz="2400" dirty="0"/>
          </a:p>
          <a:p>
            <a:pPr algn="just"/>
            <a:r>
              <a:rPr lang="ar-IQ" sz="2400" dirty="0"/>
              <a:t>3.القيم تساعد المجتمع على مواجهة التغيرات التي تحدث فيه من خلال تحديد الاختيارات الصحيحه التي تجعل هذا المجتمع مستقرا ومتماسكا في اطار موحد. </a:t>
            </a:r>
            <a:endParaRPr lang="en-US" sz="2400" dirty="0"/>
          </a:p>
          <a:p>
            <a:pPr algn="just"/>
            <a:r>
              <a:rPr lang="ar-IQ" sz="2400" dirty="0"/>
              <a:t>4.للقيم مستوى يعتمد عليه في تبرير انماط معينه من السلوك او الاتجاهات لكي تكسب اكبر قدر من القبول الاجتماعي .</a:t>
            </a:r>
            <a:endParaRPr lang="en-US" sz="2400" dirty="0"/>
          </a:p>
          <a:p>
            <a:pPr algn="just"/>
            <a:r>
              <a:rPr lang="ar-IQ" sz="2400" dirty="0"/>
              <a:t>حيث يرى المحللون النفسيون ان القيم لاتقل اهميه عن الاتجاهات في مجال خدمه حاجات الدفاع عن الانا ، فهي تساعد الفرد على عمل تبريرات معينه لتامين حياته ، فالاشخاص المتسلطون على سبيل المثال يؤكدون ضروبا سلوكيه معينه مثل النظافه والتأدب ، وكذلك غايات معينه مثل الامن الوطني والاسري حيث يساعدهم ذلك على الدفاع عن الانا ، وبالتالي : </a:t>
            </a:r>
          </a:p>
        </p:txBody>
      </p:sp>
    </p:spTree>
    <p:extLst>
      <p:ext uri="{BB962C8B-B14F-4D97-AF65-F5344CB8AC3E}">
        <p14:creationId xmlns:p14="http://schemas.microsoft.com/office/powerpoint/2010/main" val="40454210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620688"/>
            <a:ext cx="7602048" cy="5760640"/>
          </a:xfrm>
        </p:spPr>
        <p:txBody>
          <a:bodyPr>
            <a:normAutofit fontScale="92500" lnSpcReduction="10000"/>
          </a:bodyPr>
          <a:lstStyle/>
          <a:p>
            <a:pPr algn="just"/>
            <a:r>
              <a:rPr lang="ar-IQ" sz="2600" dirty="0" smtClean="0"/>
              <a:t>1.تعمل </a:t>
            </a:r>
            <a:r>
              <a:rPr lang="ar-IQ" sz="2600" dirty="0"/>
              <a:t>القيم على الاسهام في خفض حدة الصراع والتوتر والمعاونه على اتخاذ القرار على اساس الاختيار بين البدائل. </a:t>
            </a:r>
            <a:endParaRPr lang="en-US" sz="2600" dirty="0"/>
          </a:p>
          <a:p>
            <a:pPr algn="just"/>
            <a:r>
              <a:rPr lang="ar-IQ" sz="2600" dirty="0"/>
              <a:t>2.القيم مكون دافعي قوي كما ان لها مكونات معرفيه ووجدانيه وسلوكيه ، فالقيم الوسيليه مثلا لها قوة دفع لتحقيق اهداف معينه. </a:t>
            </a:r>
            <a:endParaRPr lang="en-US" sz="2600" dirty="0"/>
          </a:p>
          <a:p>
            <a:pPr algn="just"/>
            <a:r>
              <a:rPr lang="ar-IQ" sz="2600" dirty="0"/>
              <a:t>3.للقيم تأثير واضح كأداة للتضامن الاجتماعي ، فوحدة الجماعات تستند الى وجود القيم المشتركه ، مما يجعل الناس ينجذبون لبعضهم عندما يشعرون بتماثل الاخلاق والعقائد التي يعتنقونها. </a:t>
            </a:r>
            <a:endParaRPr lang="en-US" sz="2600" dirty="0"/>
          </a:p>
          <a:p>
            <a:pPr algn="just"/>
            <a:r>
              <a:rPr lang="ar-IQ" sz="2600" dirty="0"/>
              <a:t>4.تؤدي القيم الى تحقيق التوافق النفسي والاجتماعي ، لان لكل مرحله عمريه يمر بها الانسان نسق من القيم يميزها عن المراحل الاخرى ، وهذا النسق القيمي يعمل على تحقيق توافق الفرد مع المعايير الاجتماعيه السائده في مجتمعه. </a:t>
            </a:r>
            <a:endParaRPr lang="en-US" sz="2600" dirty="0"/>
          </a:p>
          <a:p>
            <a:pPr algn="just"/>
            <a:r>
              <a:rPr lang="ar-IQ" sz="2600" dirty="0"/>
              <a:t>5.جميع الاساليب المثاليه للسلوك والتفكير في المجتمع تتجسد في القيم ، وعلى هذا الاساس تصبح القيم اشبه بالخطط الهندسيه للسلوك المقبول اجتماعيا ، بحيث يصبح الافراد قادرين على ادراك افضل الطرق للعمل والتفكير. </a:t>
            </a:r>
            <a:endParaRPr lang="en-US" sz="2600" dirty="0"/>
          </a:p>
          <a:p>
            <a:endParaRPr lang="ar-IQ" dirty="0"/>
          </a:p>
        </p:txBody>
      </p:sp>
    </p:spTree>
    <p:extLst>
      <p:ext uri="{BB962C8B-B14F-4D97-AF65-F5344CB8AC3E}">
        <p14:creationId xmlns:p14="http://schemas.microsoft.com/office/powerpoint/2010/main" val="27544463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TotalTime>
  <Words>762</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Solstice</vt:lpstr>
      <vt:lpstr>مادة تقنيات الاتصال</vt:lpstr>
      <vt:lpstr>وسائل الاتصال الحديثة والتغير القيمي </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تقنيات الاتصال</dc:title>
  <dc:creator>DR.Ahmed Saker 2o1O</dc:creator>
  <cp:lastModifiedBy>DR.Ahmed Saker 2o1O</cp:lastModifiedBy>
  <cp:revision>3</cp:revision>
  <dcterms:created xsi:type="dcterms:W3CDTF">2020-06-13T10:35:36Z</dcterms:created>
  <dcterms:modified xsi:type="dcterms:W3CDTF">2020-06-17T20:58:22Z</dcterms:modified>
</cp:coreProperties>
</file>