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83" r:id="rId3"/>
    <p:sldId id="282" r:id="rId4"/>
    <p:sldId id="288" r:id="rId5"/>
    <p:sldId id="289" r:id="rId6"/>
    <p:sldId id="290" r:id="rId7"/>
    <p:sldId id="29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4" autoAdjust="0"/>
    <p:restoredTop sz="94660"/>
  </p:normalViewPr>
  <p:slideViewPr>
    <p:cSldViewPr snapToGrid="0">
      <p:cViewPr varScale="1">
        <p:scale>
          <a:sx n="69" d="100"/>
          <a:sy n="69" d="100"/>
        </p:scale>
        <p:origin x="696"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A44DBD-D8E0-4F35-904E-7E1760CD93F0}" type="datetimeFigureOut">
              <a:rPr lang="fr-FR" smtClean="0"/>
              <a:t>09/04/2021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03E541-B36E-48D3-A0F0-8C464E92C55D}" type="slidenum">
              <a:rPr lang="fr-FR" smtClean="0"/>
              <a:t>‹N°›</a:t>
            </a:fld>
            <a:endParaRPr lang="fr-FR"/>
          </a:p>
        </p:txBody>
      </p:sp>
    </p:spTree>
    <p:extLst>
      <p:ext uri="{BB962C8B-B14F-4D97-AF65-F5344CB8AC3E}">
        <p14:creationId xmlns:p14="http://schemas.microsoft.com/office/powerpoint/2010/main" val="4230347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FCACFD0-5257-456F-A6E4-047C0CA30755}" type="datetime1">
              <a:rPr lang="fr-FR" smtClean="0"/>
              <a:t>09/04/2021</a:t>
            </a:fld>
            <a:endParaRPr lang="fr-FR"/>
          </a:p>
        </p:txBody>
      </p:sp>
      <p:sp>
        <p:nvSpPr>
          <p:cNvPr id="5" name="Footer Placeholder 4"/>
          <p:cNvSpPr>
            <a:spLocks noGrp="1"/>
          </p:cNvSpPr>
          <p:nvPr>
            <p:ph type="ftr" sz="quarter" idx="11"/>
          </p:nvPr>
        </p:nvSpPr>
        <p:spPr/>
        <p:txBody>
          <a:bodyPr/>
          <a:lstStyle/>
          <a:p>
            <a:r>
              <a:rPr lang="fr-FR"/>
              <a:t>RJH</a:t>
            </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2733855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F047720-F90C-4AA7-AEF8-CF7F2108B9FE}" type="datetime1">
              <a:rPr lang="fr-FR" smtClean="0"/>
              <a:t>09/04/2021</a:t>
            </a:fld>
            <a:endParaRPr lang="fr-FR"/>
          </a:p>
        </p:txBody>
      </p:sp>
      <p:sp>
        <p:nvSpPr>
          <p:cNvPr id="5" name="Footer Placeholder 4"/>
          <p:cNvSpPr>
            <a:spLocks noGrp="1"/>
          </p:cNvSpPr>
          <p:nvPr>
            <p:ph type="ftr" sz="quarter" idx="11"/>
          </p:nvPr>
        </p:nvSpPr>
        <p:spPr/>
        <p:txBody>
          <a:bodyPr/>
          <a:lstStyle/>
          <a:p>
            <a:r>
              <a:rPr lang="fr-FR"/>
              <a:t>RJH</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3689359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89EC06B2-B20A-4F14-BE08-95B18AD0CE3A}" type="datetime1">
              <a:rPr lang="fr-FR" smtClean="0"/>
              <a:t>09/04/2021</a:t>
            </a:fld>
            <a:endParaRPr lang="fr-FR"/>
          </a:p>
        </p:txBody>
      </p:sp>
      <p:sp>
        <p:nvSpPr>
          <p:cNvPr id="5" name="Footer Placeholder 4"/>
          <p:cNvSpPr>
            <a:spLocks noGrp="1"/>
          </p:cNvSpPr>
          <p:nvPr>
            <p:ph type="ftr" sz="quarter" idx="11"/>
          </p:nvPr>
        </p:nvSpPr>
        <p:spPr/>
        <p:txBody>
          <a:bodyPr/>
          <a:lstStyle/>
          <a:p>
            <a:r>
              <a:rPr lang="fr-FR"/>
              <a:t>RJH</a:t>
            </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FBA2A52-F463-433B-B67B-16269BF180DE}"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835736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15C88FA9-BB5E-49E3-9488-BDD5CF9E5882}" type="datetime1">
              <a:rPr lang="fr-FR" smtClean="0"/>
              <a:t>09/04/2021</a:t>
            </a:fld>
            <a:endParaRPr lang="fr-FR"/>
          </a:p>
        </p:txBody>
      </p:sp>
      <p:sp>
        <p:nvSpPr>
          <p:cNvPr id="6" name="Footer Placeholder 5"/>
          <p:cNvSpPr>
            <a:spLocks noGrp="1"/>
          </p:cNvSpPr>
          <p:nvPr>
            <p:ph type="ftr" sz="quarter" idx="11"/>
          </p:nvPr>
        </p:nvSpPr>
        <p:spPr/>
        <p:txBody>
          <a:bodyPr/>
          <a:lstStyle/>
          <a:p>
            <a:r>
              <a:rPr lang="fr-FR"/>
              <a:t>RJH</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14081667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ACAF733D-B1F9-4996-A6B7-9F539A3F713B}" type="datetime1">
              <a:rPr lang="fr-FR" smtClean="0"/>
              <a:t>09/04/2021</a:t>
            </a:fld>
            <a:endParaRPr lang="fr-FR"/>
          </a:p>
        </p:txBody>
      </p:sp>
      <p:sp>
        <p:nvSpPr>
          <p:cNvPr id="6" name="Footer Placeholder 5"/>
          <p:cNvSpPr>
            <a:spLocks noGrp="1"/>
          </p:cNvSpPr>
          <p:nvPr>
            <p:ph type="ftr" sz="quarter" idx="11"/>
          </p:nvPr>
        </p:nvSpPr>
        <p:spPr/>
        <p:txBody>
          <a:bodyPr/>
          <a:lstStyle/>
          <a:p>
            <a:r>
              <a:rPr lang="fr-FR"/>
              <a:t>RJH</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FBA2A52-F463-433B-B67B-16269BF180DE}"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954952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3C9AFF66-24A2-4B2A-8165-516EDA7A7E62}" type="datetime1">
              <a:rPr lang="fr-FR" smtClean="0"/>
              <a:t>09/04/2021</a:t>
            </a:fld>
            <a:endParaRPr lang="fr-FR"/>
          </a:p>
        </p:txBody>
      </p:sp>
      <p:sp>
        <p:nvSpPr>
          <p:cNvPr id="6" name="Footer Placeholder 5"/>
          <p:cNvSpPr>
            <a:spLocks noGrp="1"/>
          </p:cNvSpPr>
          <p:nvPr>
            <p:ph type="ftr" sz="quarter" idx="11"/>
          </p:nvPr>
        </p:nvSpPr>
        <p:spPr/>
        <p:txBody>
          <a:bodyPr/>
          <a:lstStyle/>
          <a:p>
            <a:r>
              <a:rPr lang="fr-FR"/>
              <a:t>RJH</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41549078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D769CE7-AB56-43C4-A1A6-6C00EA9059D8}" type="datetime1">
              <a:rPr lang="fr-FR" smtClean="0"/>
              <a:t>09/04/2021</a:t>
            </a:fld>
            <a:endParaRPr lang="fr-FR"/>
          </a:p>
        </p:txBody>
      </p:sp>
      <p:sp>
        <p:nvSpPr>
          <p:cNvPr id="5" name="Footer Placeholder 4"/>
          <p:cNvSpPr>
            <a:spLocks noGrp="1"/>
          </p:cNvSpPr>
          <p:nvPr>
            <p:ph type="ftr" sz="quarter" idx="11"/>
          </p:nvPr>
        </p:nvSpPr>
        <p:spPr/>
        <p:txBody>
          <a:bodyPr/>
          <a:lstStyle/>
          <a:p>
            <a:r>
              <a:rPr lang="fr-FR"/>
              <a:t>RJH</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38411570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5D466BE-29DA-475D-9B14-C356CD82EA87}" type="datetime1">
              <a:rPr lang="fr-FR" smtClean="0"/>
              <a:t>09/04/2021</a:t>
            </a:fld>
            <a:endParaRPr lang="fr-FR"/>
          </a:p>
        </p:txBody>
      </p:sp>
      <p:sp>
        <p:nvSpPr>
          <p:cNvPr id="5" name="Footer Placeholder 4"/>
          <p:cNvSpPr>
            <a:spLocks noGrp="1"/>
          </p:cNvSpPr>
          <p:nvPr>
            <p:ph type="ftr" sz="quarter" idx="11"/>
          </p:nvPr>
        </p:nvSpPr>
        <p:spPr/>
        <p:txBody>
          <a:bodyPr/>
          <a:lstStyle/>
          <a:p>
            <a:r>
              <a:rPr lang="fr-FR"/>
              <a:t>RJH</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2806855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FB3C4EA-5BDD-42CF-A003-D13D1A9138FD}" type="datetime1">
              <a:rPr lang="fr-FR" smtClean="0"/>
              <a:t>09/04/2021</a:t>
            </a:fld>
            <a:endParaRPr lang="fr-FR"/>
          </a:p>
        </p:txBody>
      </p:sp>
      <p:sp>
        <p:nvSpPr>
          <p:cNvPr id="5" name="Footer Placeholder 4"/>
          <p:cNvSpPr>
            <a:spLocks noGrp="1"/>
          </p:cNvSpPr>
          <p:nvPr>
            <p:ph type="ftr" sz="quarter" idx="11"/>
          </p:nvPr>
        </p:nvSpPr>
        <p:spPr/>
        <p:txBody>
          <a:bodyPr/>
          <a:lstStyle/>
          <a:p>
            <a:r>
              <a:rPr lang="fr-FR"/>
              <a:t>RJH</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541599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3BFEAEA3-2B70-424A-BEC7-9ED4AF087C24}" type="datetime1">
              <a:rPr lang="fr-FR" smtClean="0"/>
              <a:t>09/04/2021</a:t>
            </a:fld>
            <a:endParaRPr lang="fr-FR"/>
          </a:p>
        </p:txBody>
      </p:sp>
      <p:sp>
        <p:nvSpPr>
          <p:cNvPr id="5" name="Footer Placeholder 4"/>
          <p:cNvSpPr>
            <a:spLocks noGrp="1"/>
          </p:cNvSpPr>
          <p:nvPr>
            <p:ph type="ftr" sz="quarter" idx="11"/>
          </p:nvPr>
        </p:nvSpPr>
        <p:spPr/>
        <p:txBody>
          <a:bodyPr/>
          <a:lstStyle/>
          <a:p>
            <a:r>
              <a:rPr lang="fr-FR"/>
              <a:t>RJH</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3182034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84ED55F-E6DB-4697-81C8-69DD211CAFC5}" type="datetime1">
              <a:rPr lang="fr-FR" smtClean="0"/>
              <a:t>09/04/2021</a:t>
            </a:fld>
            <a:endParaRPr lang="fr-FR"/>
          </a:p>
        </p:txBody>
      </p:sp>
      <p:sp>
        <p:nvSpPr>
          <p:cNvPr id="6" name="Footer Placeholder 5"/>
          <p:cNvSpPr>
            <a:spLocks noGrp="1"/>
          </p:cNvSpPr>
          <p:nvPr>
            <p:ph type="ftr" sz="quarter" idx="11"/>
          </p:nvPr>
        </p:nvSpPr>
        <p:spPr/>
        <p:txBody>
          <a:bodyPr/>
          <a:lstStyle/>
          <a:p>
            <a:r>
              <a:rPr lang="fr-FR"/>
              <a:t>RJH</a:t>
            </a: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801352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23A0494-5633-4382-A2CD-55A12E755C3E}" type="datetime1">
              <a:rPr lang="fr-FR" smtClean="0"/>
              <a:t>09/04/2021</a:t>
            </a:fld>
            <a:endParaRPr lang="fr-FR"/>
          </a:p>
        </p:txBody>
      </p:sp>
      <p:sp>
        <p:nvSpPr>
          <p:cNvPr id="8" name="Footer Placeholder 7"/>
          <p:cNvSpPr>
            <a:spLocks noGrp="1"/>
          </p:cNvSpPr>
          <p:nvPr>
            <p:ph type="ftr" sz="quarter" idx="11"/>
          </p:nvPr>
        </p:nvSpPr>
        <p:spPr/>
        <p:txBody>
          <a:bodyPr/>
          <a:lstStyle/>
          <a:p>
            <a:r>
              <a:rPr lang="fr-FR"/>
              <a:t>RJH</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3405459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3890ED69-B1FC-41B0-80C2-7BFF6AB07AD8}" type="datetime1">
              <a:rPr lang="fr-FR" smtClean="0"/>
              <a:t>09/04/2021</a:t>
            </a:fld>
            <a:endParaRPr lang="fr-FR"/>
          </a:p>
        </p:txBody>
      </p:sp>
      <p:sp>
        <p:nvSpPr>
          <p:cNvPr id="4" name="Footer Placeholder 3"/>
          <p:cNvSpPr>
            <a:spLocks noGrp="1"/>
          </p:cNvSpPr>
          <p:nvPr>
            <p:ph type="ftr" sz="quarter" idx="11"/>
          </p:nvPr>
        </p:nvSpPr>
        <p:spPr/>
        <p:txBody>
          <a:bodyPr/>
          <a:lstStyle/>
          <a:p>
            <a:r>
              <a:rPr lang="fr-FR"/>
              <a:t>RJH</a:t>
            </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1701371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6AA774-CB10-46F8-8347-3A0C97B050C1}" type="datetime1">
              <a:rPr lang="fr-FR" smtClean="0"/>
              <a:t>09/04/2021</a:t>
            </a:fld>
            <a:endParaRPr lang="fr-FR"/>
          </a:p>
        </p:txBody>
      </p:sp>
      <p:sp>
        <p:nvSpPr>
          <p:cNvPr id="3" name="Footer Placeholder 2"/>
          <p:cNvSpPr>
            <a:spLocks noGrp="1"/>
          </p:cNvSpPr>
          <p:nvPr>
            <p:ph type="ftr" sz="quarter" idx="11"/>
          </p:nvPr>
        </p:nvSpPr>
        <p:spPr/>
        <p:txBody>
          <a:bodyPr/>
          <a:lstStyle/>
          <a:p>
            <a:r>
              <a:rPr lang="fr-FR"/>
              <a:t>RJH</a:t>
            </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4178267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61F1B3D-4D59-4A75-94F3-3A25B20A8804}" type="datetime1">
              <a:rPr lang="fr-FR" smtClean="0"/>
              <a:t>09/04/2021</a:t>
            </a:fld>
            <a:endParaRPr lang="fr-FR"/>
          </a:p>
        </p:txBody>
      </p:sp>
      <p:sp>
        <p:nvSpPr>
          <p:cNvPr id="6" name="Footer Placeholder 5"/>
          <p:cNvSpPr>
            <a:spLocks noGrp="1"/>
          </p:cNvSpPr>
          <p:nvPr>
            <p:ph type="ftr" sz="quarter" idx="11"/>
          </p:nvPr>
        </p:nvSpPr>
        <p:spPr/>
        <p:txBody>
          <a:bodyPr/>
          <a:lstStyle/>
          <a:p>
            <a:r>
              <a:rPr lang="fr-FR"/>
              <a:t>RJH</a:t>
            </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1650340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0B7026D-9832-4E08-B573-EE6319E3F052}" type="datetime1">
              <a:rPr lang="fr-FR" smtClean="0"/>
              <a:t>09/04/2021</a:t>
            </a:fld>
            <a:endParaRPr lang="fr-FR"/>
          </a:p>
        </p:txBody>
      </p:sp>
      <p:sp>
        <p:nvSpPr>
          <p:cNvPr id="6" name="Footer Placeholder 5"/>
          <p:cNvSpPr>
            <a:spLocks noGrp="1"/>
          </p:cNvSpPr>
          <p:nvPr>
            <p:ph type="ftr" sz="quarter" idx="11"/>
          </p:nvPr>
        </p:nvSpPr>
        <p:spPr/>
        <p:txBody>
          <a:bodyPr/>
          <a:lstStyle/>
          <a:p>
            <a:r>
              <a:rPr lang="fr-FR"/>
              <a:t>RJH</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4163011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942DD16-A1A3-41B3-A927-96F0F622D2E9}" type="datetime1">
              <a:rPr lang="fr-FR" smtClean="0"/>
              <a:t>09/04/2021</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fr-FR"/>
              <a:t>RJH</a:t>
            </a: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FBA2A52-F463-433B-B67B-16269BF180DE}" type="slidenum">
              <a:rPr lang="fr-FR" smtClean="0"/>
              <a:t>‹N°›</a:t>
            </a:fld>
            <a:endParaRPr lang="fr-FR"/>
          </a:p>
        </p:txBody>
      </p:sp>
    </p:spTree>
    <p:extLst>
      <p:ext uri="{BB962C8B-B14F-4D97-AF65-F5344CB8AC3E}">
        <p14:creationId xmlns:p14="http://schemas.microsoft.com/office/powerpoint/2010/main" val="41570634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8CDB87-CFE8-40AC-87C6-00575B614E7A}"/>
              </a:ext>
            </a:extLst>
          </p:cNvPr>
          <p:cNvSpPr>
            <a:spLocks noGrp="1"/>
          </p:cNvSpPr>
          <p:nvPr>
            <p:ph type="ctrTitle"/>
          </p:nvPr>
        </p:nvSpPr>
        <p:spPr>
          <a:xfrm>
            <a:off x="2589213" y="954338"/>
            <a:ext cx="8915399" cy="3940327"/>
          </a:xfrm>
        </p:spPr>
        <p:txBody>
          <a:bodyPr>
            <a:normAutofit fontScale="90000"/>
          </a:bodyPr>
          <a:lstStyle/>
          <a:p>
            <a:pPr algn="ctr"/>
            <a:r>
              <a:rPr lang="fr-FR" sz="4000" b="1" dirty="0">
                <a:solidFill>
                  <a:srgbClr val="7030A0"/>
                </a:solidFill>
                <a:latin typeface="Bahnschrift Condensed" panose="020B0502040204020203" pitchFamily="34" charset="0"/>
              </a:rPr>
              <a:t>LA POÉSIE FRANÇAISE</a:t>
            </a:r>
            <a:br>
              <a:rPr lang="fr-FR" sz="4000" dirty="0">
                <a:latin typeface="Bahnschrift Condensed" panose="020B0502040204020203" pitchFamily="34" charset="0"/>
              </a:rPr>
            </a:br>
            <a:br>
              <a:rPr lang="fr-FR" sz="3200" b="1" i="1" dirty="0">
                <a:solidFill>
                  <a:srgbClr val="002060"/>
                </a:solidFill>
                <a:latin typeface="Bahnschrift Condensed" panose="020B0502040204020203" pitchFamily="34" charset="0"/>
              </a:rPr>
            </a:br>
            <a:r>
              <a:rPr lang="fr-FR" sz="3200" b="1" i="1" dirty="0">
                <a:solidFill>
                  <a:srgbClr val="002060"/>
                </a:solidFill>
                <a:latin typeface="Bahnschrift Condensed" panose="020B0502040204020203" pitchFamily="34" charset="0"/>
              </a:rPr>
              <a:t>LE SONNET</a:t>
            </a:r>
            <a:br>
              <a:rPr lang="fr-FR" sz="3200" b="1" i="1" dirty="0">
                <a:solidFill>
                  <a:srgbClr val="002060"/>
                </a:solidFill>
                <a:latin typeface="Bahnschrift Condensed" panose="020B0502040204020203" pitchFamily="34" charset="0"/>
              </a:rPr>
            </a:br>
            <a:r>
              <a:rPr lang="fr-FR" sz="3200" b="1" i="1" dirty="0">
                <a:solidFill>
                  <a:srgbClr val="002060"/>
                </a:solidFill>
                <a:latin typeface="Bahnschrift Condensed" panose="020B0502040204020203" pitchFamily="34" charset="0"/>
              </a:rPr>
              <a:t>LA POÉSIE MODERNE</a:t>
            </a:r>
            <a:br>
              <a:rPr lang="fr-FR" sz="4000" dirty="0">
                <a:latin typeface="Bahnschrift Condensed" panose="020B0502040204020203" pitchFamily="34" charset="0"/>
              </a:rPr>
            </a:br>
            <a:br>
              <a:rPr lang="fr-FR" sz="4000" dirty="0">
                <a:latin typeface="Bahnschrift Condensed" panose="020B0502040204020203" pitchFamily="34" charset="0"/>
              </a:rPr>
            </a:br>
            <a:r>
              <a:rPr lang="fr-FR" sz="4000" b="1" dirty="0">
                <a:solidFill>
                  <a:srgbClr val="C00000"/>
                </a:solidFill>
                <a:latin typeface="Algerian" panose="04020705040A02060702" pitchFamily="82" charset="0"/>
              </a:rPr>
              <a:t>3</a:t>
            </a:r>
            <a:r>
              <a:rPr lang="fr-FR" sz="4000" b="1" baseline="30000" dirty="0">
                <a:solidFill>
                  <a:srgbClr val="C00000"/>
                </a:solidFill>
                <a:latin typeface="Algerian" panose="04020705040A02060702" pitchFamily="82" charset="0"/>
              </a:rPr>
              <a:t>E</a:t>
            </a:r>
            <a:r>
              <a:rPr lang="fr-FR" sz="4000" b="1" dirty="0">
                <a:solidFill>
                  <a:srgbClr val="C00000"/>
                </a:solidFill>
                <a:latin typeface="Algerian" panose="04020705040A02060702" pitchFamily="82" charset="0"/>
              </a:rPr>
              <a:t> ANNÉE</a:t>
            </a:r>
            <a:br>
              <a:rPr lang="ar-IQ" sz="4000" b="1" dirty="0">
                <a:solidFill>
                  <a:srgbClr val="C00000"/>
                </a:solidFill>
                <a:latin typeface="Algerian" panose="04020705040A02060702" pitchFamily="82" charset="0"/>
              </a:rPr>
            </a:br>
            <a:r>
              <a:rPr lang="en-US" sz="4000" b="1" dirty="0">
                <a:solidFill>
                  <a:srgbClr val="C00000"/>
                </a:solidFill>
                <a:latin typeface="Algerian" panose="04020705040A02060702" pitchFamily="82" charset="0"/>
              </a:rPr>
              <a:t>-7-</a:t>
            </a:r>
            <a:endParaRPr lang="fr-FR" sz="4000" dirty="0">
              <a:latin typeface="Bahnschrift Condensed" panose="020B0502040204020203" pitchFamily="34" charset="0"/>
            </a:endParaRPr>
          </a:p>
        </p:txBody>
      </p:sp>
      <p:sp>
        <p:nvSpPr>
          <p:cNvPr id="3" name="Sous-titre 2">
            <a:extLst>
              <a:ext uri="{FF2B5EF4-FFF2-40B4-BE49-F238E27FC236}">
                <a16:creationId xmlns:a16="http://schemas.microsoft.com/office/drawing/2014/main" id="{C8AA2AF1-5279-45B6-9FE8-D5FC3606F80E}"/>
              </a:ext>
            </a:extLst>
          </p:cNvPr>
          <p:cNvSpPr>
            <a:spLocks noGrp="1"/>
          </p:cNvSpPr>
          <p:nvPr>
            <p:ph type="subTitle" idx="1"/>
          </p:nvPr>
        </p:nvSpPr>
        <p:spPr/>
        <p:txBody>
          <a:bodyPr>
            <a:normAutofit fontScale="70000" lnSpcReduction="20000"/>
          </a:bodyPr>
          <a:lstStyle/>
          <a:p>
            <a:endParaRPr lang="fr-FR" dirty="0"/>
          </a:p>
          <a:p>
            <a:endParaRPr lang="fr-FR" dirty="0"/>
          </a:p>
          <a:p>
            <a:endParaRPr lang="fr-FR" dirty="0"/>
          </a:p>
          <a:p>
            <a:r>
              <a:rPr lang="fr-FR" b="1" dirty="0">
                <a:latin typeface="Algerian" panose="04020705040A02060702" pitchFamily="82" charset="0"/>
              </a:rPr>
              <a:t>Dr. Raid Jabbar HABIB</a:t>
            </a:r>
          </a:p>
        </p:txBody>
      </p:sp>
      <p:sp>
        <p:nvSpPr>
          <p:cNvPr id="5" name="Espace réservé du pied de page 4">
            <a:extLst>
              <a:ext uri="{FF2B5EF4-FFF2-40B4-BE49-F238E27FC236}">
                <a16:creationId xmlns:a16="http://schemas.microsoft.com/office/drawing/2014/main" id="{60B14749-A06E-4FEF-B073-085A595D88A7}"/>
              </a:ext>
            </a:extLst>
          </p:cNvPr>
          <p:cNvSpPr>
            <a:spLocks noGrp="1"/>
          </p:cNvSpPr>
          <p:nvPr>
            <p:ph type="ftr" sz="quarter" idx="11"/>
          </p:nvPr>
        </p:nvSpPr>
        <p:spPr/>
        <p:txBody>
          <a:bodyPr/>
          <a:lstStyle/>
          <a:p>
            <a:r>
              <a:rPr lang="fr-FR" b="1" dirty="0" err="1"/>
              <a:t>RJH</a:t>
            </a:r>
            <a:endParaRPr lang="fr-FR" b="1" dirty="0"/>
          </a:p>
        </p:txBody>
      </p:sp>
      <p:sp>
        <p:nvSpPr>
          <p:cNvPr id="6" name="Espace réservé du numéro de diapositive 5">
            <a:extLst>
              <a:ext uri="{FF2B5EF4-FFF2-40B4-BE49-F238E27FC236}">
                <a16:creationId xmlns:a16="http://schemas.microsoft.com/office/drawing/2014/main" id="{3289E804-C1CA-4342-8731-739683E97161}"/>
              </a:ext>
            </a:extLst>
          </p:cNvPr>
          <p:cNvSpPr>
            <a:spLocks noGrp="1"/>
          </p:cNvSpPr>
          <p:nvPr>
            <p:ph type="sldNum" sz="quarter" idx="12"/>
          </p:nvPr>
        </p:nvSpPr>
        <p:spPr/>
        <p:txBody>
          <a:bodyPr/>
          <a:lstStyle/>
          <a:p>
            <a:fld id="{5FBA2A52-F463-433B-B67B-16269BF180DE}" type="slidenum">
              <a:rPr lang="fr-FR" smtClean="0"/>
              <a:t>1</a:t>
            </a:fld>
            <a:endParaRPr lang="fr-FR"/>
          </a:p>
        </p:txBody>
      </p:sp>
    </p:spTree>
    <p:extLst>
      <p:ext uri="{BB962C8B-B14F-4D97-AF65-F5344CB8AC3E}">
        <p14:creationId xmlns:p14="http://schemas.microsoft.com/office/powerpoint/2010/main" val="1600218190"/>
      </p:ext>
    </p:extLst>
  </p:cSld>
  <p:clrMapOvr>
    <a:masterClrMapping/>
  </p:clrMapOvr>
  <mc:AlternateContent xmlns:mc="http://schemas.openxmlformats.org/markup-compatibility/2006" xmlns:p14="http://schemas.microsoft.com/office/powerpoint/2010/main">
    <mc:Choice Requires="p14">
      <p:transition spd="slow" p14:dur="2000" advTm="11070"/>
    </mc:Choice>
    <mc:Fallback xmlns="">
      <p:transition spd="slow" advTm="1107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7E5A98-76B5-4D38-BDD6-D89C6DAFD8B4}"/>
              </a:ext>
            </a:extLst>
          </p:cNvPr>
          <p:cNvSpPr>
            <a:spLocks noGrp="1"/>
          </p:cNvSpPr>
          <p:nvPr>
            <p:ph type="title"/>
          </p:nvPr>
        </p:nvSpPr>
        <p:spPr>
          <a:xfrm>
            <a:off x="2592925" y="624110"/>
            <a:ext cx="8911687" cy="808905"/>
          </a:xfrm>
        </p:spPr>
        <p:txBody>
          <a:bodyPr/>
          <a:lstStyle/>
          <a:p>
            <a:pPr algn="ctr"/>
            <a:r>
              <a:rPr lang="fr-FR" b="1" dirty="0">
                <a:solidFill>
                  <a:srgbClr val="C00000"/>
                </a:solidFill>
                <a:latin typeface="Algerian" panose="04020705040A02060702" pitchFamily="82" charset="0"/>
              </a:rPr>
              <a:t> le sonnet</a:t>
            </a:r>
            <a:endParaRPr lang="fr-FR" b="1" dirty="0">
              <a:solidFill>
                <a:srgbClr val="7030A0"/>
              </a:solidFill>
              <a:latin typeface="Algerian" panose="04020705040A02060702" pitchFamily="82" charset="0"/>
            </a:endParaRPr>
          </a:p>
        </p:txBody>
      </p:sp>
      <p:sp>
        <p:nvSpPr>
          <p:cNvPr id="3" name="Espace réservé du contenu 2">
            <a:extLst>
              <a:ext uri="{FF2B5EF4-FFF2-40B4-BE49-F238E27FC236}">
                <a16:creationId xmlns:a16="http://schemas.microsoft.com/office/drawing/2014/main" id="{4DF7EDF4-9309-4EE4-A5FA-9B5A1DF95879}"/>
              </a:ext>
            </a:extLst>
          </p:cNvPr>
          <p:cNvSpPr>
            <a:spLocks noGrp="1"/>
          </p:cNvSpPr>
          <p:nvPr>
            <p:ph idx="1"/>
          </p:nvPr>
        </p:nvSpPr>
        <p:spPr>
          <a:xfrm>
            <a:off x="1965278" y="1433015"/>
            <a:ext cx="9539334" cy="4478207"/>
          </a:xfrm>
        </p:spPr>
        <p:txBody>
          <a:bodyPr>
            <a:normAutofit/>
          </a:bodyPr>
          <a:lstStyle/>
          <a:p>
            <a:pPr algn="just"/>
            <a:r>
              <a:rPr lang="fr-FR" sz="3200" b="1" dirty="0">
                <a:solidFill>
                  <a:srgbClr val="002060"/>
                </a:solidFill>
                <a:latin typeface="Bahnschrift Condensed" panose="020B0502040204020203" pitchFamily="34" charset="0"/>
              </a:rPr>
              <a:t>Autrefois, la plupart des poèmes avaient une forme fixe: c-à-dire qu’ils obéissaient à des règles de composition stricte: le lai, le virelai, le rondeau, la ballade, le pantoum, etc.</a:t>
            </a:r>
          </a:p>
          <a:p>
            <a:pPr algn="just"/>
            <a:r>
              <a:rPr lang="fr-FR" sz="3200" b="1" dirty="0">
                <a:solidFill>
                  <a:srgbClr val="C00000"/>
                </a:solidFill>
                <a:latin typeface="Bahnschrift Condensed" panose="020B0502040204020203" pitchFamily="34" charset="0"/>
              </a:rPr>
              <a:t>Le sonnet fut introduit en France au XVIe siècle et fut popularisé par l’école de la Pléiade fondée par Du Bellay et Ronsard.</a:t>
            </a:r>
          </a:p>
          <a:p>
            <a:pPr algn="just"/>
            <a:r>
              <a:rPr lang="fr-FR" sz="3200" b="1" dirty="0">
                <a:solidFill>
                  <a:srgbClr val="002060"/>
                </a:solidFill>
                <a:latin typeface="Bahnschrift Condensed" panose="020B0502040204020203" pitchFamily="34" charset="0"/>
              </a:rPr>
              <a:t>Au XIXe siècle, les Baudelaire, Verlaine et Rimbaud le renouvelèrent.</a:t>
            </a:r>
            <a:endParaRPr lang="fr-FR" sz="3200" b="1" dirty="0">
              <a:solidFill>
                <a:srgbClr val="7030A0"/>
              </a:solidFill>
              <a:latin typeface="Bahnschrift Condensed" panose="020B0502040204020203" pitchFamily="34" charset="0"/>
            </a:endParaRPr>
          </a:p>
        </p:txBody>
      </p:sp>
      <p:sp>
        <p:nvSpPr>
          <p:cNvPr id="4" name="Espace réservé du pied de page 3">
            <a:extLst>
              <a:ext uri="{FF2B5EF4-FFF2-40B4-BE49-F238E27FC236}">
                <a16:creationId xmlns:a16="http://schemas.microsoft.com/office/drawing/2014/main" id="{4C15E0B0-24EB-49BF-8331-A0BBBB02FDA6}"/>
              </a:ext>
            </a:extLst>
          </p:cNvPr>
          <p:cNvSpPr>
            <a:spLocks noGrp="1"/>
          </p:cNvSpPr>
          <p:nvPr>
            <p:ph type="ftr" sz="quarter" idx="11"/>
          </p:nvPr>
        </p:nvSpPr>
        <p:spPr/>
        <p:txBody>
          <a:bodyPr/>
          <a:lstStyle/>
          <a:p>
            <a:r>
              <a:rPr lang="fr-FR"/>
              <a:t>RJH</a:t>
            </a:r>
          </a:p>
        </p:txBody>
      </p:sp>
      <p:sp>
        <p:nvSpPr>
          <p:cNvPr id="5" name="Espace réservé du numéro de diapositive 4">
            <a:extLst>
              <a:ext uri="{FF2B5EF4-FFF2-40B4-BE49-F238E27FC236}">
                <a16:creationId xmlns:a16="http://schemas.microsoft.com/office/drawing/2014/main" id="{743B37E9-977B-4392-AD95-38B8BE8BD0CA}"/>
              </a:ext>
            </a:extLst>
          </p:cNvPr>
          <p:cNvSpPr>
            <a:spLocks noGrp="1"/>
          </p:cNvSpPr>
          <p:nvPr>
            <p:ph type="sldNum" sz="quarter" idx="12"/>
          </p:nvPr>
        </p:nvSpPr>
        <p:spPr/>
        <p:txBody>
          <a:bodyPr/>
          <a:lstStyle/>
          <a:p>
            <a:fld id="{5FBA2A52-F463-433B-B67B-16269BF180DE}" type="slidenum">
              <a:rPr lang="fr-FR" smtClean="0"/>
              <a:t>2</a:t>
            </a:fld>
            <a:endParaRPr lang="fr-FR"/>
          </a:p>
        </p:txBody>
      </p:sp>
    </p:spTree>
    <p:extLst>
      <p:ext uri="{BB962C8B-B14F-4D97-AF65-F5344CB8AC3E}">
        <p14:creationId xmlns:p14="http://schemas.microsoft.com/office/powerpoint/2010/main" val="3872808205"/>
      </p:ext>
    </p:extLst>
  </p:cSld>
  <p:clrMapOvr>
    <a:masterClrMapping/>
  </p:clrMapOvr>
  <mc:AlternateContent xmlns:mc="http://schemas.openxmlformats.org/markup-compatibility/2006" xmlns:p14="http://schemas.microsoft.com/office/powerpoint/2010/main">
    <mc:Choice Requires="p14">
      <p:transition spd="slow" p14:dur="2000" advTm="98525"/>
    </mc:Choice>
    <mc:Fallback xmlns="">
      <p:transition spd="slow" advTm="98525"/>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F1147C-66C3-4C01-A6A7-8D6843AEDF32}"/>
              </a:ext>
            </a:extLst>
          </p:cNvPr>
          <p:cNvSpPr>
            <a:spLocks noGrp="1"/>
          </p:cNvSpPr>
          <p:nvPr>
            <p:ph type="title"/>
          </p:nvPr>
        </p:nvSpPr>
        <p:spPr>
          <a:xfrm>
            <a:off x="2592925" y="624110"/>
            <a:ext cx="8911687" cy="918087"/>
          </a:xfrm>
        </p:spPr>
        <p:txBody>
          <a:bodyPr>
            <a:normAutofit/>
          </a:bodyPr>
          <a:lstStyle/>
          <a:p>
            <a:pPr algn="ctr"/>
            <a:r>
              <a:rPr lang="fr-FR" b="1" dirty="0">
                <a:solidFill>
                  <a:srgbClr val="C00000"/>
                </a:solidFill>
                <a:latin typeface="Algerian" panose="04020705040A02060702" pitchFamily="82" charset="0"/>
              </a:rPr>
              <a:t>composition</a:t>
            </a:r>
            <a:endParaRPr lang="fr-FR" b="1" dirty="0">
              <a:solidFill>
                <a:srgbClr val="7030A0"/>
              </a:solidFill>
              <a:latin typeface="Algerian" panose="04020705040A02060702" pitchFamily="82" charset="0"/>
            </a:endParaRPr>
          </a:p>
        </p:txBody>
      </p:sp>
      <p:sp>
        <p:nvSpPr>
          <p:cNvPr id="3" name="Espace réservé du contenu 2">
            <a:extLst>
              <a:ext uri="{FF2B5EF4-FFF2-40B4-BE49-F238E27FC236}">
                <a16:creationId xmlns:a16="http://schemas.microsoft.com/office/drawing/2014/main" id="{2281ABC6-B12E-4A21-9191-09677221C3C8}"/>
              </a:ext>
            </a:extLst>
          </p:cNvPr>
          <p:cNvSpPr>
            <a:spLocks noGrp="1"/>
          </p:cNvSpPr>
          <p:nvPr>
            <p:ph idx="1"/>
          </p:nvPr>
        </p:nvSpPr>
        <p:spPr>
          <a:xfrm>
            <a:off x="1496291" y="1733265"/>
            <a:ext cx="10008321" cy="4767668"/>
          </a:xfrm>
        </p:spPr>
        <p:txBody>
          <a:bodyPr>
            <a:noAutofit/>
          </a:bodyPr>
          <a:lstStyle/>
          <a:p>
            <a:pPr algn="just"/>
            <a:r>
              <a:rPr lang="fr-FR" sz="2400" b="1" dirty="0">
                <a:solidFill>
                  <a:srgbClr val="C00000"/>
                </a:solidFill>
                <a:latin typeface="Bahnschrift Condensed" panose="020B0502040204020203" pitchFamily="34" charset="0"/>
              </a:rPr>
              <a:t>Un sonnet compte quatorze vers groupés en deux quatrains, deux tercets. Ces vers peuvent être de longueurs différentes, cependant l’école Classique favorisait l’alexandrin. Les rimes obéissent à un schéma précis généralement construit sur cinq rimes.</a:t>
            </a:r>
          </a:p>
          <a:p>
            <a:pPr algn="just"/>
            <a:r>
              <a:rPr lang="fr-FR" sz="2400" b="1" dirty="0">
                <a:solidFill>
                  <a:srgbClr val="002060"/>
                </a:solidFill>
                <a:latin typeface="Bahnschrift Condensed" panose="020B0502040204020203" pitchFamily="34" charset="0"/>
              </a:rPr>
              <a:t>Dans le sonnet, dit marotique (XVIe siècle), la disposition des rimes est la suivante:</a:t>
            </a:r>
          </a:p>
          <a:p>
            <a:pPr algn="just"/>
            <a:endParaRPr lang="fr-FR" sz="2400" b="1" dirty="0">
              <a:solidFill>
                <a:srgbClr val="002060"/>
              </a:solidFill>
              <a:latin typeface="Bahnschrift Condensed" panose="020B0502040204020203" pitchFamily="34" charset="0"/>
            </a:endParaRPr>
          </a:p>
          <a:p>
            <a:pPr algn="just"/>
            <a:r>
              <a:rPr lang="fr-FR" sz="2400" b="1" dirty="0">
                <a:solidFill>
                  <a:srgbClr val="002060"/>
                </a:solidFill>
                <a:latin typeface="Bahnschrift Condensed" panose="020B0502040204020203" pitchFamily="34" charset="0"/>
              </a:rPr>
              <a:t>Dans le sonnet classique (après le XVIe siècle), la disposition est la suivante:</a:t>
            </a:r>
          </a:p>
          <a:p>
            <a:pPr marL="0" indent="0" algn="just">
              <a:buNone/>
            </a:pPr>
            <a:endParaRPr lang="fr-FR" sz="2400" b="1" dirty="0">
              <a:solidFill>
                <a:srgbClr val="002060"/>
              </a:solidFill>
              <a:latin typeface="Bahnschrift Condensed" panose="020B0502040204020203" pitchFamily="34" charset="0"/>
            </a:endParaRPr>
          </a:p>
          <a:p>
            <a:pPr algn="just">
              <a:buFont typeface="Wingdings" panose="05000000000000000000" pitchFamily="2" charset="2"/>
              <a:buChar char="Ø"/>
            </a:pPr>
            <a:endParaRPr lang="fr-FR" sz="2400" b="1" dirty="0">
              <a:solidFill>
                <a:srgbClr val="002060"/>
              </a:solidFill>
              <a:latin typeface="Bahnschrift Condensed" panose="020B0502040204020203" pitchFamily="34" charset="0"/>
            </a:endParaRPr>
          </a:p>
          <a:p>
            <a:pPr algn="just">
              <a:buFont typeface="Wingdings" panose="05000000000000000000" pitchFamily="2" charset="2"/>
              <a:buChar char="Ø"/>
            </a:pPr>
            <a:r>
              <a:rPr lang="fr-FR" sz="2400" b="1" dirty="0">
                <a:solidFill>
                  <a:srgbClr val="002060"/>
                </a:solidFill>
                <a:latin typeface="Bahnschrift Condensed" panose="020B0502040204020203" pitchFamily="34" charset="0"/>
              </a:rPr>
              <a:t>Au XIXe siècle, les poètes vont prendre beaucoup de liberté. Par exemple, dans les sonnets de Baudelaire, on trouve les dispositions suivantes: (marotique, français, irrégulier, shakespearien…)</a:t>
            </a:r>
          </a:p>
          <a:p>
            <a:pPr marL="0" indent="0">
              <a:buNone/>
            </a:pPr>
            <a:endParaRPr lang="fr-FR" sz="2800" b="1" dirty="0">
              <a:solidFill>
                <a:srgbClr val="C00000"/>
              </a:solidFill>
              <a:latin typeface="Bahnschrift Condensed" panose="020B0502040204020203" pitchFamily="34" charset="0"/>
            </a:endParaRPr>
          </a:p>
        </p:txBody>
      </p:sp>
      <p:sp>
        <p:nvSpPr>
          <p:cNvPr id="4" name="Espace réservé du pied de page 3">
            <a:extLst>
              <a:ext uri="{FF2B5EF4-FFF2-40B4-BE49-F238E27FC236}">
                <a16:creationId xmlns:a16="http://schemas.microsoft.com/office/drawing/2014/main" id="{A17EA507-6EC7-47D2-8AB0-8A0EF54864A9}"/>
              </a:ext>
            </a:extLst>
          </p:cNvPr>
          <p:cNvSpPr>
            <a:spLocks noGrp="1"/>
          </p:cNvSpPr>
          <p:nvPr>
            <p:ph type="ftr" sz="quarter" idx="11"/>
          </p:nvPr>
        </p:nvSpPr>
        <p:spPr/>
        <p:txBody>
          <a:bodyPr/>
          <a:lstStyle/>
          <a:p>
            <a:r>
              <a:rPr lang="fr-FR" dirty="0" err="1"/>
              <a:t>RJH</a:t>
            </a:r>
            <a:endParaRPr lang="fr-FR" dirty="0"/>
          </a:p>
        </p:txBody>
      </p:sp>
      <p:sp>
        <p:nvSpPr>
          <p:cNvPr id="5" name="Espace réservé du numéro de diapositive 4">
            <a:extLst>
              <a:ext uri="{FF2B5EF4-FFF2-40B4-BE49-F238E27FC236}">
                <a16:creationId xmlns:a16="http://schemas.microsoft.com/office/drawing/2014/main" id="{F303C8E9-782B-4508-BBF1-DDCE51A04568}"/>
              </a:ext>
            </a:extLst>
          </p:cNvPr>
          <p:cNvSpPr>
            <a:spLocks noGrp="1"/>
          </p:cNvSpPr>
          <p:nvPr>
            <p:ph type="sldNum" sz="quarter" idx="12"/>
          </p:nvPr>
        </p:nvSpPr>
        <p:spPr/>
        <p:txBody>
          <a:bodyPr/>
          <a:lstStyle/>
          <a:p>
            <a:fld id="{5FBA2A52-F463-433B-B67B-16269BF180DE}" type="slidenum">
              <a:rPr lang="fr-FR" smtClean="0"/>
              <a:t>3</a:t>
            </a:fld>
            <a:endParaRPr lang="fr-FR"/>
          </a:p>
        </p:txBody>
      </p:sp>
      <p:graphicFrame>
        <p:nvGraphicFramePr>
          <p:cNvPr id="10" name="Tableau 10">
            <a:extLst>
              <a:ext uri="{FF2B5EF4-FFF2-40B4-BE49-F238E27FC236}">
                <a16:creationId xmlns:a16="http://schemas.microsoft.com/office/drawing/2014/main" id="{0165096B-005F-4B9B-96B0-22717E6A561E}"/>
              </a:ext>
            </a:extLst>
          </p:cNvPr>
          <p:cNvGraphicFramePr>
            <a:graphicFrameLocks noGrp="1"/>
          </p:cNvGraphicFramePr>
          <p:nvPr>
            <p:extLst>
              <p:ext uri="{D42A27DB-BD31-4B8C-83A1-F6EECF244321}">
                <p14:modId xmlns:p14="http://schemas.microsoft.com/office/powerpoint/2010/main" val="758381368"/>
              </p:ext>
            </p:extLst>
          </p:nvPr>
        </p:nvGraphicFramePr>
        <p:xfrm>
          <a:off x="3302000" y="3429000"/>
          <a:ext cx="8128000" cy="64008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8912874"/>
                    </a:ext>
                  </a:extLst>
                </a:gridCol>
                <a:gridCol w="1456062">
                  <a:extLst>
                    <a:ext uri="{9D8B030D-6E8A-4147-A177-3AD203B41FA5}">
                      <a16:colId xmlns:a16="http://schemas.microsoft.com/office/drawing/2014/main" val="3243918340"/>
                    </a:ext>
                  </a:extLst>
                </a:gridCol>
                <a:gridCol w="2607938">
                  <a:extLst>
                    <a:ext uri="{9D8B030D-6E8A-4147-A177-3AD203B41FA5}">
                      <a16:colId xmlns:a16="http://schemas.microsoft.com/office/drawing/2014/main" val="3759232954"/>
                    </a:ext>
                  </a:extLst>
                </a:gridCol>
                <a:gridCol w="2032000">
                  <a:extLst>
                    <a:ext uri="{9D8B030D-6E8A-4147-A177-3AD203B41FA5}">
                      <a16:colId xmlns:a16="http://schemas.microsoft.com/office/drawing/2014/main" val="3330537235"/>
                    </a:ext>
                  </a:extLst>
                </a:gridCol>
              </a:tblGrid>
              <a:tr h="436729">
                <a:tc>
                  <a:txBody>
                    <a:bodyPr/>
                    <a:lstStyle/>
                    <a:p>
                      <a:r>
                        <a:rPr lang="en-US" dirty="0"/>
                        <a:t>1er quatrain</a:t>
                      </a:r>
                    </a:p>
                    <a:p>
                      <a:r>
                        <a:rPr lang="en-US" dirty="0"/>
                        <a:t>ABBA</a:t>
                      </a:r>
                      <a:endParaRPr lang="fr-FR" dirty="0"/>
                    </a:p>
                  </a:txBody>
                  <a:tcPr/>
                </a:tc>
                <a:tc>
                  <a:txBody>
                    <a:bodyPr/>
                    <a:lstStyle/>
                    <a:p>
                      <a:r>
                        <a:rPr lang="en-US" dirty="0"/>
                        <a:t>2e quatrain</a:t>
                      </a:r>
                    </a:p>
                    <a:p>
                      <a:r>
                        <a:rPr lang="en-US" dirty="0"/>
                        <a:t>ABBA</a:t>
                      </a:r>
                      <a:endParaRPr lang="fr-FR" dirty="0"/>
                    </a:p>
                  </a:txBody>
                  <a:tcPr/>
                </a:tc>
                <a:tc>
                  <a:txBody>
                    <a:bodyPr/>
                    <a:lstStyle/>
                    <a:p>
                      <a:r>
                        <a:rPr lang="en-US" dirty="0"/>
                        <a:t>1er tercet</a:t>
                      </a:r>
                    </a:p>
                    <a:p>
                      <a:r>
                        <a:rPr lang="en-US" dirty="0"/>
                        <a:t>CCD</a:t>
                      </a:r>
                      <a:endParaRPr lang="fr-FR" dirty="0"/>
                    </a:p>
                  </a:txBody>
                  <a:tcPr/>
                </a:tc>
                <a:tc>
                  <a:txBody>
                    <a:bodyPr/>
                    <a:lstStyle/>
                    <a:p>
                      <a:r>
                        <a:rPr lang="en-US" dirty="0"/>
                        <a:t>2e tercet</a:t>
                      </a:r>
                    </a:p>
                    <a:p>
                      <a:r>
                        <a:rPr lang="en-US" dirty="0" err="1"/>
                        <a:t>EED</a:t>
                      </a:r>
                      <a:endParaRPr lang="fr-FR" dirty="0"/>
                    </a:p>
                  </a:txBody>
                  <a:tcPr/>
                </a:tc>
                <a:extLst>
                  <a:ext uri="{0D108BD9-81ED-4DB2-BD59-A6C34878D82A}">
                    <a16:rowId xmlns:a16="http://schemas.microsoft.com/office/drawing/2014/main" val="2328771843"/>
                  </a:ext>
                </a:extLst>
              </a:tr>
            </a:tbl>
          </a:graphicData>
        </a:graphic>
      </p:graphicFrame>
      <p:graphicFrame>
        <p:nvGraphicFramePr>
          <p:cNvPr id="11" name="Tableau 11">
            <a:extLst>
              <a:ext uri="{FF2B5EF4-FFF2-40B4-BE49-F238E27FC236}">
                <a16:creationId xmlns:a16="http://schemas.microsoft.com/office/drawing/2014/main" id="{1F7E0C24-BB5D-4FAC-8767-558E028D42C6}"/>
              </a:ext>
            </a:extLst>
          </p:cNvPr>
          <p:cNvGraphicFramePr>
            <a:graphicFrameLocks noGrp="1"/>
          </p:cNvGraphicFramePr>
          <p:nvPr>
            <p:extLst>
              <p:ext uri="{D42A27DB-BD31-4B8C-83A1-F6EECF244321}">
                <p14:modId xmlns:p14="http://schemas.microsoft.com/office/powerpoint/2010/main" val="3660744521"/>
              </p:ext>
            </p:extLst>
          </p:nvPr>
        </p:nvGraphicFramePr>
        <p:xfrm>
          <a:off x="3258178" y="4442459"/>
          <a:ext cx="8128000" cy="64008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92985978"/>
                    </a:ext>
                  </a:extLst>
                </a:gridCol>
                <a:gridCol w="2122004">
                  <a:extLst>
                    <a:ext uri="{9D8B030D-6E8A-4147-A177-3AD203B41FA5}">
                      <a16:colId xmlns:a16="http://schemas.microsoft.com/office/drawing/2014/main" val="2244414368"/>
                    </a:ext>
                  </a:extLst>
                </a:gridCol>
                <a:gridCol w="1941996">
                  <a:extLst>
                    <a:ext uri="{9D8B030D-6E8A-4147-A177-3AD203B41FA5}">
                      <a16:colId xmlns:a16="http://schemas.microsoft.com/office/drawing/2014/main" val="1609412975"/>
                    </a:ext>
                  </a:extLst>
                </a:gridCol>
                <a:gridCol w="2032000">
                  <a:extLst>
                    <a:ext uri="{9D8B030D-6E8A-4147-A177-3AD203B41FA5}">
                      <a16:colId xmlns:a16="http://schemas.microsoft.com/office/drawing/2014/main" val="4244914219"/>
                    </a:ext>
                  </a:extLst>
                </a:gridCol>
              </a:tblGrid>
              <a:tr h="496685">
                <a:tc>
                  <a:txBody>
                    <a:bodyPr/>
                    <a:lstStyle/>
                    <a:p>
                      <a:r>
                        <a:rPr lang="en-US" dirty="0"/>
                        <a:t>1er quatrain</a:t>
                      </a:r>
                    </a:p>
                    <a:p>
                      <a:r>
                        <a:rPr lang="en-US" dirty="0"/>
                        <a:t>ABBA</a:t>
                      </a:r>
                      <a:endParaRPr lang="fr-FR" dirty="0"/>
                    </a:p>
                  </a:txBody>
                  <a:tcPr/>
                </a:tc>
                <a:tc>
                  <a:txBody>
                    <a:bodyPr/>
                    <a:lstStyle/>
                    <a:p>
                      <a:r>
                        <a:rPr lang="en-US" dirty="0"/>
                        <a:t>2e quatrain</a:t>
                      </a:r>
                    </a:p>
                    <a:p>
                      <a:r>
                        <a:rPr lang="en-US" dirty="0"/>
                        <a:t>ABBA</a:t>
                      </a:r>
                      <a:endParaRPr lang="fr-FR" dirty="0"/>
                    </a:p>
                  </a:txBody>
                  <a:tcPr/>
                </a:tc>
                <a:tc>
                  <a:txBody>
                    <a:bodyPr/>
                    <a:lstStyle/>
                    <a:p>
                      <a:r>
                        <a:rPr lang="en-US" dirty="0"/>
                        <a:t>1er tercet</a:t>
                      </a:r>
                    </a:p>
                    <a:p>
                      <a:r>
                        <a:rPr lang="en-US" dirty="0"/>
                        <a:t>CCD</a:t>
                      </a:r>
                      <a:endParaRPr lang="fr-FR" dirty="0"/>
                    </a:p>
                  </a:txBody>
                  <a:tcPr/>
                </a:tc>
                <a:tc>
                  <a:txBody>
                    <a:bodyPr/>
                    <a:lstStyle/>
                    <a:p>
                      <a:r>
                        <a:rPr lang="en-US" dirty="0"/>
                        <a:t>2e tercet</a:t>
                      </a:r>
                    </a:p>
                    <a:p>
                      <a:r>
                        <a:rPr lang="en-US" dirty="0"/>
                        <a:t>EDE</a:t>
                      </a:r>
                      <a:endParaRPr lang="fr-FR" dirty="0"/>
                    </a:p>
                  </a:txBody>
                  <a:tcPr/>
                </a:tc>
                <a:extLst>
                  <a:ext uri="{0D108BD9-81ED-4DB2-BD59-A6C34878D82A}">
                    <a16:rowId xmlns:a16="http://schemas.microsoft.com/office/drawing/2014/main" val="3224348756"/>
                  </a:ext>
                </a:extLst>
              </a:tr>
            </a:tbl>
          </a:graphicData>
        </a:graphic>
      </p:graphicFrame>
    </p:spTree>
    <p:extLst>
      <p:ext uri="{BB962C8B-B14F-4D97-AF65-F5344CB8AC3E}">
        <p14:creationId xmlns:p14="http://schemas.microsoft.com/office/powerpoint/2010/main" val="565405672"/>
      </p:ext>
    </p:extLst>
  </p:cSld>
  <p:clrMapOvr>
    <a:masterClrMapping/>
  </p:clrMapOvr>
  <mc:AlternateContent xmlns:mc="http://schemas.openxmlformats.org/markup-compatibility/2006" xmlns:p14="http://schemas.microsoft.com/office/powerpoint/2010/main">
    <mc:Choice Requires="p14">
      <p:transition spd="slow" p14:dur="2000" advTm="179669"/>
    </mc:Choice>
    <mc:Fallback xmlns="">
      <p:transition spd="slow" advTm="17966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2C9B6F-7178-4F9F-A411-D36BD54BD358}"/>
              </a:ext>
            </a:extLst>
          </p:cNvPr>
          <p:cNvSpPr>
            <a:spLocks noGrp="1"/>
          </p:cNvSpPr>
          <p:nvPr>
            <p:ph type="title"/>
          </p:nvPr>
        </p:nvSpPr>
        <p:spPr>
          <a:xfrm>
            <a:off x="2592925" y="624110"/>
            <a:ext cx="8911687" cy="899890"/>
          </a:xfrm>
        </p:spPr>
        <p:txBody>
          <a:bodyPr>
            <a:normAutofit/>
          </a:bodyPr>
          <a:lstStyle/>
          <a:p>
            <a:pPr algn="ctr"/>
            <a:r>
              <a:rPr lang="en-US" b="1" dirty="0">
                <a:solidFill>
                  <a:srgbClr val="C00000"/>
                </a:solidFill>
                <a:latin typeface="Algerian" panose="04020705040A02060702" pitchFamily="82" charset="0"/>
              </a:rPr>
              <a:t>La po</a:t>
            </a:r>
            <a:r>
              <a:rPr lang="fr-FR" b="1" dirty="0" err="1">
                <a:solidFill>
                  <a:srgbClr val="C00000"/>
                </a:solidFill>
                <a:latin typeface="Algerian" panose="04020705040A02060702" pitchFamily="82" charset="0"/>
              </a:rPr>
              <a:t>ésie</a:t>
            </a:r>
            <a:r>
              <a:rPr lang="fr-FR" b="1" dirty="0">
                <a:solidFill>
                  <a:srgbClr val="C00000"/>
                </a:solidFill>
                <a:latin typeface="Algerian" panose="04020705040A02060702" pitchFamily="82" charset="0"/>
              </a:rPr>
              <a:t> moderne</a:t>
            </a:r>
          </a:p>
        </p:txBody>
      </p:sp>
      <p:sp>
        <p:nvSpPr>
          <p:cNvPr id="3" name="Espace réservé du contenu 2">
            <a:extLst>
              <a:ext uri="{FF2B5EF4-FFF2-40B4-BE49-F238E27FC236}">
                <a16:creationId xmlns:a16="http://schemas.microsoft.com/office/drawing/2014/main" id="{3D553107-2088-491A-9E4E-7FD82CED5766}"/>
              </a:ext>
            </a:extLst>
          </p:cNvPr>
          <p:cNvSpPr>
            <a:spLocks noGrp="1"/>
          </p:cNvSpPr>
          <p:nvPr>
            <p:ph idx="1"/>
          </p:nvPr>
        </p:nvSpPr>
        <p:spPr>
          <a:xfrm>
            <a:off x="1311579" y="1634836"/>
            <a:ext cx="10193033" cy="4276386"/>
          </a:xfrm>
        </p:spPr>
        <p:txBody>
          <a:bodyPr>
            <a:normAutofit/>
          </a:bodyPr>
          <a:lstStyle/>
          <a:p>
            <a:pPr algn="just"/>
            <a:r>
              <a:rPr lang="fr-FR" sz="3200" b="1" dirty="0">
                <a:solidFill>
                  <a:srgbClr val="002060"/>
                </a:solidFill>
                <a:latin typeface="Bahnschrift Condensed" panose="020B0502040204020203" pitchFamily="34" charset="0"/>
              </a:rPr>
              <a:t>Les poètes de la fin du XIXe siècle vont révolutionner la poésie.</a:t>
            </a:r>
          </a:p>
          <a:p>
            <a:pPr algn="just"/>
            <a:r>
              <a:rPr lang="fr-FR" sz="3200" b="1" dirty="0">
                <a:solidFill>
                  <a:srgbClr val="C00000"/>
                </a:solidFill>
                <a:latin typeface="Bahnschrift Condensed" panose="020B0502040204020203" pitchFamily="34" charset="0"/>
              </a:rPr>
              <a:t>Ils vont libérer la poésie et inventer de nouvelles formes poétiques.</a:t>
            </a:r>
          </a:p>
          <a:p>
            <a:pPr algn="just"/>
            <a:r>
              <a:rPr lang="fr-FR" sz="3200" b="1" dirty="0">
                <a:solidFill>
                  <a:srgbClr val="002060"/>
                </a:solidFill>
                <a:latin typeface="Bahnschrift Condensed" panose="020B0502040204020203" pitchFamily="34" charset="0"/>
              </a:rPr>
              <a:t>Le poème en prose: Au XIXe siècle, Aloysius Bertrand (1842)</a:t>
            </a:r>
          </a:p>
          <a:p>
            <a:pPr algn="just"/>
            <a:r>
              <a:rPr lang="fr-FR" sz="3200" b="1" dirty="0">
                <a:solidFill>
                  <a:srgbClr val="C00000"/>
                </a:solidFill>
                <a:latin typeface="Bahnschrift Condensed" panose="020B0502040204020203" pitchFamily="34" charset="0"/>
              </a:rPr>
              <a:t>Baudelaire et Rimbaud vont écrire des poèmes en prose.</a:t>
            </a:r>
          </a:p>
        </p:txBody>
      </p:sp>
      <p:sp>
        <p:nvSpPr>
          <p:cNvPr id="4" name="Espace réservé du pied de page 3">
            <a:extLst>
              <a:ext uri="{FF2B5EF4-FFF2-40B4-BE49-F238E27FC236}">
                <a16:creationId xmlns:a16="http://schemas.microsoft.com/office/drawing/2014/main" id="{CE8C2A17-5EB2-4E93-BC05-60EBDC60EC0B}"/>
              </a:ext>
            </a:extLst>
          </p:cNvPr>
          <p:cNvSpPr>
            <a:spLocks noGrp="1"/>
          </p:cNvSpPr>
          <p:nvPr>
            <p:ph type="ftr" sz="quarter" idx="11"/>
          </p:nvPr>
        </p:nvSpPr>
        <p:spPr/>
        <p:txBody>
          <a:bodyPr/>
          <a:lstStyle/>
          <a:p>
            <a:r>
              <a:rPr lang="fr-FR"/>
              <a:t>RJH</a:t>
            </a:r>
          </a:p>
        </p:txBody>
      </p:sp>
      <p:sp>
        <p:nvSpPr>
          <p:cNvPr id="5" name="Espace réservé du numéro de diapositive 4">
            <a:extLst>
              <a:ext uri="{FF2B5EF4-FFF2-40B4-BE49-F238E27FC236}">
                <a16:creationId xmlns:a16="http://schemas.microsoft.com/office/drawing/2014/main" id="{E8937000-093E-475E-957C-F08B60738502}"/>
              </a:ext>
            </a:extLst>
          </p:cNvPr>
          <p:cNvSpPr>
            <a:spLocks noGrp="1"/>
          </p:cNvSpPr>
          <p:nvPr>
            <p:ph type="sldNum" sz="quarter" idx="12"/>
          </p:nvPr>
        </p:nvSpPr>
        <p:spPr/>
        <p:txBody>
          <a:bodyPr/>
          <a:lstStyle/>
          <a:p>
            <a:fld id="{5FBA2A52-F463-433B-B67B-16269BF180DE}" type="slidenum">
              <a:rPr lang="fr-FR" smtClean="0"/>
              <a:t>4</a:t>
            </a:fld>
            <a:endParaRPr lang="fr-FR"/>
          </a:p>
        </p:txBody>
      </p:sp>
    </p:spTree>
    <p:extLst>
      <p:ext uri="{BB962C8B-B14F-4D97-AF65-F5344CB8AC3E}">
        <p14:creationId xmlns:p14="http://schemas.microsoft.com/office/powerpoint/2010/main" val="31195672"/>
      </p:ext>
    </p:extLst>
  </p:cSld>
  <p:clrMapOvr>
    <a:masterClrMapping/>
  </p:clrMapOvr>
  <mc:AlternateContent xmlns:mc="http://schemas.openxmlformats.org/markup-compatibility/2006" xmlns:p14="http://schemas.microsoft.com/office/powerpoint/2010/main">
    <mc:Choice Requires="p14">
      <p:transition spd="slow" p14:dur="2000" advTm="68729"/>
    </mc:Choice>
    <mc:Fallback xmlns="">
      <p:transition spd="slow" advTm="6872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F9CC9D-96B1-42A9-8E4A-49BFC634605C}"/>
              </a:ext>
            </a:extLst>
          </p:cNvPr>
          <p:cNvSpPr>
            <a:spLocks noGrp="1"/>
          </p:cNvSpPr>
          <p:nvPr>
            <p:ph type="title"/>
          </p:nvPr>
        </p:nvSpPr>
        <p:spPr>
          <a:xfrm>
            <a:off x="2589212" y="545023"/>
            <a:ext cx="8911687" cy="1006686"/>
          </a:xfrm>
        </p:spPr>
        <p:txBody>
          <a:bodyPr>
            <a:normAutofit fontScale="90000"/>
          </a:bodyPr>
          <a:lstStyle/>
          <a:p>
            <a:pPr marL="342900" marR="0" lvl="0" indent="-342900" algn="ctr" defTabSz="457200" rtl="0" eaLnBrk="1" fontAlgn="auto" latinLnBrk="0" hangingPunct="1">
              <a:lnSpc>
                <a:spcPct val="100000"/>
              </a:lnSpc>
              <a:spcBef>
                <a:spcPts val="1000"/>
              </a:spcBef>
              <a:spcAft>
                <a:spcPts val="0"/>
              </a:spcAft>
              <a:tabLst/>
              <a:defRPr/>
            </a:pPr>
            <a:r>
              <a:rPr kumimoji="0" lang="fr-FR" sz="3200" b="1" i="0" u="none" strike="noStrike" kern="1200" cap="none" spc="0" normalizeH="0" baseline="0" noProof="0" dirty="0">
                <a:ln>
                  <a:noFill/>
                </a:ln>
                <a:solidFill>
                  <a:srgbClr val="C00000"/>
                </a:solidFill>
                <a:effectLst/>
                <a:uLnTx/>
                <a:uFillTx/>
                <a:latin typeface="Algerian" panose="04020705040A02060702" pitchFamily="82" charset="0"/>
                <a:ea typeface="+mn-ea"/>
                <a:cs typeface="+mn-cs"/>
              </a:rPr>
              <a:t>ENIVREZ-VOUS</a:t>
            </a:r>
            <a:br>
              <a:rPr kumimoji="0" lang="fr-FR" sz="3200" b="1" i="0" u="none" strike="noStrike" kern="1200" cap="none" spc="0" normalizeH="0" baseline="0" noProof="0" dirty="0">
                <a:ln>
                  <a:noFill/>
                </a:ln>
                <a:solidFill>
                  <a:srgbClr val="C00000"/>
                </a:solidFill>
                <a:effectLst/>
                <a:uLnTx/>
                <a:uFillTx/>
                <a:latin typeface="Algerian" panose="04020705040A02060702" pitchFamily="82" charset="0"/>
                <a:ea typeface="+mn-ea"/>
                <a:cs typeface="+mn-cs"/>
              </a:rPr>
            </a:br>
            <a:r>
              <a:rPr kumimoji="0" lang="fr-FR" sz="3200" b="1" i="0" u="none" strike="noStrike" kern="1200" cap="none" spc="0" normalizeH="0" baseline="0" noProof="0" dirty="0">
                <a:ln>
                  <a:noFill/>
                </a:ln>
                <a:solidFill>
                  <a:srgbClr val="002060"/>
                </a:solidFill>
                <a:effectLst/>
                <a:uLnTx/>
                <a:uFillTx/>
                <a:latin typeface="Algerian" panose="04020705040A02060702" pitchFamily="82" charset="0"/>
                <a:ea typeface="+mn-ea"/>
                <a:cs typeface="+mn-cs"/>
              </a:rPr>
              <a:t>poème de Baudelaire </a:t>
            </a:r>
            <a:br>
              <a:rPr kumimoji="0" lang="fr-FR" sz="3200" b="1" i="0" u="none" strike="noStrike" kern="1200" cap="none" spc="0" normalizeH="0" baseline="0" noProof="0" dirty="0">
                <a:ln>
                  <a:noFill/>
                </a:ln>
                <a:solidFill>
                  <a:srgbClr val="C00000"/>
                </a:solidFill>
                <a:effectLst/>
                <a:uLnTx/>
                <a:uFillTx/>
                <a:latin typeface="Algerian" panose="04020705040A02060702" pitchFamily="82" charset="0"/>
                <a:ea typeface="+mn-ea"/>
                <a:cs typeface="+mn-cs"/>
              </a:rPr>
            </a:br>
            <a:endParaRPr lang="fr-FR" sz="3200" b="1" dirty="0">
              <a:solidFill>
                <a:srgbClr val="C00000"/>
              </a:solidFill>
              <a:latin typeface="Algerian" panose="04020705040A02060702" pitchFamily="82" charset="0"/>
            </a:endParaRPr>
          </a:p>
        </p:txBody>
      </p:sp>
      <p:sp>
        <p:nvSpPr>
          <p:cNvPr id="3" name="Espace réservé du contenu 2">
            <a:extLst>
              <a:ext uri="{FF2B5EF4-FFF2-40B4-BE49-F238E27FC236}">
                <a16:creationId xmlns:a16="http://schemas.microsoft.com/office/drawing/2014/main" id="{53FE570C-8D7E-4333-ACEE-D7C7C9A70A69}"/>
              </a:ext>
            </a:extLst>
          </p:cNvPr>
          <p:cNvSpPr>
            <a:spLocks noGrp="1"/>
          </p:cNvSpPr>
          <p:nvPr>
            <p:ph idx="1"/>
          </p:nvPr>
        </p:nvSpPr>
        <p:spPr>
          <a:xfrm>
            <a:off x="1884218" y="1731818"/>
            <a:ext cx="9620394" cy="4403990"/>
          </a:xfrm>
        </p:spPr>
        <p:txBody>
          <a:bodyPr>
            <a:noAutofit/>
          </a:bodyPr>
          <a:lstStyle/>
          <a:p>
            <a:pPr marL="0" indent="0" algn="just">
              <a:buNone/>
            </a:pPr>
            <a:r>
              <a:rPr lang="fr-FR" sz="2400" dirty="0">
                <a:latin typeface="Bahnschrift Condensed" panose="020B0502040204020203" pitchFamily="34" charset="0"/>
              </a:rPr>
              <a:t>	</a:t>
            </a:r>
            <a:r>
              <a:rPr lang="fr-FR" sz="2400" dirty="0">
                <a:solidFill>
                  <a:srgbClr val="002060"/>
                </a:solidFill>
                <a:latin typeface="Bahnschrift Condensed" panose="020B0502040204020203" pitchFamily="34" charset="0"/>
              </a:rPr>
              <a:t>Il faut être toujours ivre. Tout est là : c'est l'unique question. Pour ne pas sentir 	l'horrible fardeau du Temps qui brise vos épaules et vous penche vers la terre, il 	faut vous enivrer sans trêve.</a:t>
            </a:r>
          </a:p>
          <a:p>
            <a:pPr marL="0" indent="0" algn="just">
              <a:buNone/>
            </a:pPr>
            <a:r>
              <a:rPr lang="fr-FR" sz="2400" dirty="0">
                <a:solidFill>
                  <a:srgbClr val="002060"/>
                </a:solidFill>
                <a:latin typeface="Bahnschrift Condensed" panose="020B0502040204020203" pitchFamily="34" charset="0"/>
              </a:rPr>
              <a:t>	Mais de quoi ? De vin, de poésie ou de vertu, à votre guise. Mais enivrez-vous.</a:t>
            </a:r>
          </a:p>
          <a:p>
            <a:pPr marL="0" indent="0" algn="just">
              <a:buNone/>
            </a:pPr>
            <a:r>
              <a:rPr lang="fr-FR" sz="2400" dirty="0">
                <a:solidFill>
                  <a:srgbClr val="002060"/>
                </a:solidFill>
                <a:latin typeface="Bahnschrift Condensed" panose="020B0502040204020203" pitchFamily="34" charset="0"/>
              </a:rPr>
              <a:t>	Et si quelquefois, sur les marches d'un palais, sur l'herbe verte d'un fossé, dans 	la solitude morne de votre chambre, vous vous réveillez, l'ivresse déjà diminuée 	ou disparue, demandez au vent, à la vague, à l'étoile, à l'oiseau, à l'horloge, à 	tout ce qui fuit, à tout ce qui gémit, à tout ce qui roule, à tout ce qui chante, à 	tout ce qui parle, demandez quelle heure il est ; et le vent, la vague, l'étoile, 	l'oiseau, l'horloge, vous répondront : « Il est l'heure de s'enivrer ! Pour n'être pas 	les esclaves martyrisés du Temps, enivrez-vous ; enivrez-vous sans cesse ! De 	vin, de poésie ou de vertu, à votre guise. »</a:t>
            </a:r>
          </a:p>
        </p:txBody>
      </p:sp>
      <p:sp>
        <p:nvSpPr>
          <p:cNvPr id="4" name="Espace réservé du pied de page 3">
            <a:extLst>
              <a:ext uri="{FF2B5EF4-FFF2-40B4-BE49-F238E27FC236}">
                <a16:creationId xmlns:a16="http://schemas.microsoft.com/office/drawing/2014/main" id="{ED6DCDF4-6EBD-41F3-B58E-7B8A140C5539}"/>
              </a:ext>
            </a:extLst>
          </p:cNvPr>
          <p:cNvSpPr>
            <a:spLocks noGrp="1"/>
          </p:cNvSpPr>
          <p:nvPr>
            <p:ph type="ftr" sz="quarter" idx="11"/>
          </p:nvPr>
        </p:nvSpPr>
        <p:spPr/>
        <p:txBody>
          <a:bodyPr/>
          <a:lstStyle/>
          <a:p>
            <a:r>
              <a:rPr lang="fr-FR" dirty="0" err="1"/>
              <a:t>RJH</a:t>
            </a:r>
            <a:endParaRPr lang="fr-FR" dirty="0"/>
          </a:p>
        </p:txBody>
      </p:sp>
      <p:sp>
        <p:nvSpPr>
          <p:cNvPr id="5" name="Espace réservé du numéro de diapositive 4">
            <a:extLst>
              <a:ext uri="{FF2B5EF4-FFF2-40B4-BE49-F238E27FC236}">
                <a16:creationId xmlns:a16="http://schemas.microsoft.com/office/drawing/2014/main" id="{D5EA5C0D-BA0C-4B70-97E0-98925804C121}"/>
              </a:ext>
            </a:extLst>
          </p:cNvPr>
          <p:cNvSpPr>
            <a:spLocks noGrp="1"/>
          </p:cNvSpPr>
          <p:nvPr>
            <p:ph type="sldNum" sz="quarter" idx="12"/>
          </p:nvPr>
        </p:nvSpPr>
        <p:spPr/>
        <p:txBody>
          <a:bodyPr/>
          <a:lstStyle/>
          <a:p>
            <a:fld id="{5FBA2A52-F463-433B-B67B-16269BF180DE}" type="slidenum">
              <a:rPr lang="fr-FR" smtClean="0"/>
              <a:t>5</a:t>
            </a:fld>
            <a:endParaRPr lang="fr-FR"/>
          </a:p>
        </p:txBody>
      </p:sp>
    </p:spTree>
    <p:extLst>
      <p:ext uri="{BB962C8B-B14F-4D97-AF65-F5344CB8AC3E}">
        <p14:creationId xmlns:p14="http://schemas.microsoft.com/office/powerpoint/2010/main" val="2451999414"/>
      </p:ext>
    </p:extLst>
  </p:cSld>
  <p:clrMapOvr>
    <a:masterClrMapping/>
  </p:clrMapOvr>
  <mc:AlternateContent xmlns:mc="http://schemas.openxmlformats.org/markup-compatibility/2006" xmlns:p14="http://schemas.microsoft.com/office/powerpoint/2010/main">
    <mc:Choice Requires="p14">
      <p:transition spd="slow" p14:dur="2000" advTm="33781"/>
    </mc:Choice>
    <mc:Fallback xmlns="">
      <p:transition spd="slow" advTm="33781"/>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B3E865-CD9A-4460-A600-43BB91202BA9}"/>
              </a:ext>
            </a:extLst>
          </p:cNvPr>
          <p:cNvSpPr>
            <a:spLocks noGrp="1"/>
          </p:cNvSpPr>
          <p:nvPr>
            <p:ph type="title"/>
          </p:nvPr>
        </p:nvSpPr>
        <p:spPr/>
        <p:txBody>
          <a:bodyPr>
            <a:normAutofit/>
          </a:bodyPr>
          <a:lstStyle/>
          <a:p>
            <a:pPr algn="ctr"/>
            <a:r>
              <a:rPr lang="fr-FR" sz="3200" b="1" dirty="0">
                <a:solidFill>
                  <a:srgbClr val="C00000"/>
                </a:solidFill>
                <a:latin typeface="Algerian" panose="04020705040A02060702" pitchFamily="82" charset="0"/>
              </a:rPr>
              <a:t>Poème en prose…</a:t>
            </a:r>
            <a:br>
              <a:rPr lang="fr-FR" sz="3200" b="1" dirty="0">
                <a:solidFill>
                  <a:srgbClr val="C00000"/>
                </a:solidFill>
                <a:latin typeface="Algerian" panose="04020705040A02060702" pitchFamily="82" charset="0"/>
              </a:rPr>
            </a:br>
            <a:r>
              <a:rPr kumimoji="0" lang="fr-FR" sz="3200" b="1" i="0" u="none" strike="noStrike" kern="1200" cap="none" spc="0" normalizeH="0" baseline="0" noProof="0" dirty="0">
                <a:ln>
                  <a:noFill/>
                </a:ln>
                <a:solidFill>
                  <a:srgbClr val="C00000"/>
                </a:solidFill>
                <a:effectLst/>
                <a:uLnTx/>
                <a:uFillTx/>
                <a:latin typeface="Algerian" panose="04020705040A02060702" pitchFamily="82" charset="0"/>
                <a:ea typeface="+mn-ea"/>
                <a:cs typeface="+mn-cs"/>
              </a:rPr>
              <a:t>ENIVREZ-VOUS</a:t>
            </a:r>
            <a:endParaRPr lang="fr-FR" sz="3200" b="1" dirty="0">
              <a:solidFill>
                <a:srgbClr val="C00000"/>
              </a:solidFill>
              <a:latin typeface="Algerian" panose="04020705040A02060702" pitchFamily="82" charset="0"/>
            </a:endParaRPr>
          </a:p>
        </p:txBody>
      </p:sp>
      <p:sp>
        <p:nvSpPr>
          <p:cNvPr id="3" name="Espace réservé du contenu 2">
            <a:extLst>
              <a:ext uri="{FF2B5EF4-FFF2-40B4-BE49-F238E27FC236}">
                <a16:creationId xmlns:a16="http://schemas.microsoft.com/office/drawing/2014/main" id="{5A78D6FC-A60C-4264-9AB8-DADA88290FCB}"/>
              </a:ext>
            </a:extLst>
          </p:cNvPr>
          <p:cNvSpPr>
            <a:spLocks noGrp="1"/>
          </p:cNvSpPr>
          <p:nvPr>
            <p:ph idx="1"/>
          </p:nvPr>
        </p:nvSpPr>
        <p:spPr/>
        <p:txBody>
          <a:bodyPr/>
          <a:lstStyle/>
          <a:p>
            <a:pPr marL="342900" marR="0" lvl="0" indent="-342900" algn="just" defTabSz="457200" rtl="0" eaLnBrk="1" fontAlgn="auto" latinLnBrk="0" hangingPunct="1">
              <a:lnSpc>
                <a:spcPct val="100000"/>
              </a:lnSpc>
              <a:spcBef>
                <a:spcPts val="1000"/>
              </a:spcBef>
              <a:spcAft>
                <a:spcPts val="0"/>
              </a:spcAft>
              <a:buClr>
                <a:srgbClr val="A53010"/>
              </a:buClr>
              <a:buSzTx/>
              <a:buFont typeface="Wingdings 3" charset="2"/>
              <a:buChar char=""/>
              <a:tabLst/>
              <a:defRPr/>
            </a:pPr>
            <a:r>
              <a:rPr kumimoji="0" lang="fr-FR" sz="3200" b="1" i="0" u="none" strike="noStrike" kern="1200" cap="none" spc="0" normalizeH="0" baseline="0" noProof="0" dirty="0">
                <a:ln>
                  <a:noFill/>
                </a:ln>
                <a:solidFill>
                  <a:srgbClr val="002060"/>
                </a:solidFill>
                <a:effectLst/>
                <a:uLnTx/>
                <a:uFillTx/>
                <a:latin typeface="Bahnschrift Condensed" panose="020B0502040204020203" pitchFamily="34" charset="0"/>
              </a:rPr>
              <a:t>A prime abord, le texte de Baudelaire a peu à voir avec la poésie. Plutôt que des vers, il écrit de la prose, mais une prose qui emprunte au langage poétique ses images, son rythme et, parfois, ses libertés face à la syntaxe.</a:t>
            </a:r>
          </a:p>
          <a:p>
            <a:pPr marL="342900" marR="0" lvl="0" indent="-342900" algn="just" defTabSz="457200" rtl="0" eaLnBrk="1" fontAlgn="auto" latinLnBrk="0" hangingPunct="1">
              <a:lnSpc>
                <a:spcPct val="100000"/>
              </a:lnSpc>
              <a:spcBef>
                <a:spcPts val="1000"/>
              </a:spcBef>
              <a:spcAft>
                <a:spcPts val="0"/>
              </a:spcAft>
              <a:buClr>
                <a:srgbClr val="A53010"/>
              </a:buClr>
              <a:buSzTx/>
              <a:buFont typeface="Wingdings 3" charset="2"/>
              <a:buChar char=""/>
              <a:tabLst/>
              <a:defRPr/>
            </a:pPr>
            <a:r>
              <a:rPr kumimoji="0" lang="fr-FR" sz="3200" b="1" i="0" u="none" strike="noStrike" kern="1200" cap="none" spc="0" normalizeH="0" baseline="0" noProof="0" dirty="0">
                <a:ln>
                  <a:noFill/>
                </a:ln>
                <a:solidFill>
                  <a:srgbClr val="C00000"/>
                </a:solidFill>
                <a:effectLst/>
                <a:uLnTx/>
                <a:uFillTx/>
                <a:latin typeface="Bahnschrift Condensed" panose="020B0502040204020203" pitchFamily="34" charset="0"/>
              </a:rPr>
              <a:t>CE poème utilise beaucoup la répétition des mots et des formes syntaxiques. Bien entendu, il contient aussi un certain nombre de figure de style.</a:t>
            </a:r>
            <a:endParaRPr kumimoji="0" lang="fr-FR" sz="3200" b="0" i="0" u="none" strike="noStrike" kern="1200" cap="none" spc="0" normalizeH="0" baseline="0" noProof="0" dirty="0">
              <a:ln>
                <a:noFill/>
              </a:ln>
              <a:solidFill>
                <a:srgbClr val="C00000"/>
              </a:solidFill>
              <a:effectLst/>
              <a:uLnTx/>
              <a:uFillTx/>
              <a:latin typeface="Bahnschrift Condensed" panose="020B0502040204020203" pitchFamily="34" charset="0"/>
            </a:endParaRPr>
          </a:p>
          <a:p>
            <a:endParaRPr lang="fr-FR" dirty="0"/>
          </a:p>
        </p:txBody>
      </p:sp>
      <p:sp>
        <p:nvSpPr>
          <p:cNvPr id="4" name="Espace réservé du pied de page 3">
            <a:extLst>
              <a:ext uri="{FF2B5EF4-FFF2-40B4-BE49-F238E27FC236}">
                <a16:creationId xmlns:a16="http://schemas.microsoft.com/office/drawing/2014/main" id="{E7FA7B14-7036-47DE-A48E-F6F77F0C2F3C}"/>
              </a:ext>
            </a:extLst>
          </p:cNvPr>
          <p:cNvSpPr>
            <a:spLocks noGrp="1"/>
          </p:cNvSpPr>
          <p:nvPr>
            <p:ph type="ftr" sz="quarter" idx="11"/>
          </p:nvPr>
        </p:nvSpPr>
        <p:spPr/>
        <p:txBody>
          <a:bodyPr/>
          <a:lstStyle/>
          <a:p>
            <a:r>
              <a:rPr lang="fr-FR"/>
              <a:t>RJH</a:t>
            </a:r>
          </a:p>
        </p:txBody>
      </p:sp>
      <p:sp>
        <p:nvSpPr>
          <p:cNvPr id="5" name="Espace réservé du numéro de diapositive 4">
            <a:extLst>
              <a:ext uri="{FF2B5EF4-FFF2-40B4-BE49-F238E27FC236}">
                <a16:creationId xmlns:a16="http://schemas.microsoft.com/office/drawing/2014/main" id="{1C117706-DBC8-4926-8971-A3121811E145}"/>
              </a:ext>
            </a:extLst>
          </p:cNvPr>
          <p:cNvSpPr>
            <a:spLocks noGrp="1"/>
          </p:cNvSpPr>
          <p:nvPr>
            <p:ph type="sldNum" sz="quarter" idx="12"/>
          </p:nvPr>
        </p:nvSpPr>
        <p:spPr/>
        <p:txBody>
          <a:bodyPr/>
          <a:lstStyle/>
          <a:p>
            <a:fld id="{5FBA2A52-F463-433B-B67B-16269BF180DE}" type="slidenum">
              <a:rPr lang="fr-FR" smtClean="0"/>
              <a:t>6</a:t>
            </a:fld>
            <a:endParaRPr lang="fr-FR"/>
          </a:p>
        </p:txBody>
      </p:sp>
    </p:spTree>
    <p:extLst>
      <p:ext uri="{BB962C8B-B14F-4D97-AF65-F5344CB8AC3E}">
        <p14:creationId xmlns:p14="http://schemas.microsoft.com/office/powerpoint/2010/main" val="3171281920"/>
      </p:ext>
    </p:extLst>
  </p:cSld>
  <p:clrMapOvr>
    <a:masterClrMapping/>
  </p:clrMapOvr>
  <mc:AlternateContent xmlns:mc="http://schemas.openxmlformats.org/markup-compatibility/2006" xmlns:p14="http://schemas.microsoft.com/office/powerpoint/2010/main">
    <mc:Choice Requires="p14">
      <p:transition spd="slow" p14:dur="2000" advTm="110040"/>
    </mc:Choice>
    <mc:Fallback xmlns="">
      <p:transition spd="slow" advTm="11004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26117C-EC54-47D0-B000-2578318605D6}"/>
              </a:ext>
            </a:extLst>
          </p:cNvPr>
          <p:cNvSpPr>
            <a:spLocks noGrp="1"/>
          </p:cNvSpPr>
          <p:nvPr>
            <p:ph type="title"/>
          </p:nvPr>
        </p:nvSpPr>
        <p:spPr>
          <a:xfrm>
            <a:off x="2592925" y="624110"/>
            <a:ext cx="8911687" cy="789054"/>
          </a:xfrm>
        </p:spPr>
        <p:txBody>
          <a:bodyPr/>
          <a:lstStyle/>
          <a:p>
            <a:pPr algn="ctr"/>
            <a:r>
              <a:rPr lang="fr-FR" b="1" dirty="0">
                <a:solidFill>
                  <a:srgbClr val="C00000"/>
                </a:solidFill>
                <a:latin typeface="Algerian" panose="04020705040A02060702" pitchFamily="82" charset="0"/>
              </a:rPr>
              <a:t>Le poème en vers libre</a:t>
            </a:r>
          </a:p>
        </p:txBody>
      </p:sp>
      <p:sp>
        <p:nvSpPr>
          <p:cNvPr id="3" name="Espace réservé du contenu 2">
            <a:extLst>
              <a:ext uri="{FF2B5EF4-FFF2-40B4-BE49-F238E27FC236}">
                <a16:creationId xmlns:a16="http://schemas.microsoft.com/office/drawing/2014/main" id="{9BCD0DB9-4E2B-48FC-8616-BC285892C14E}"/>
              </a:ext>
            </a:extLst>
          </p:cNvPr>
          <p:cNvSpPr>
            <a:spLocks noGrp="1"/>
          </p:cNvSpPr>
          <p:nvPr>
            <p:ph idx="1"/>
          </p:nvPr>
        </p:nvSpPr>
        <p:spPr>
          <a:xfrm>
            <a:off x="2589212" y="1787236"/>
            <a:ext cx="8915400" cy="4123986"/>
          </a:xfrm>
        </p:spPr>
        <p:txBody>
          <a:bodyPr>
            <a:normAutofit/>
          </a:bodyPr>
          <a:lstStyle/>
          <a:p>
            <a:pPr algn="just"/>
            <a:r>
              <a:rPr lang="fr-FR" sz="3200" b="1" dirty="0">
                <a:solidFill>
                  <a:srgbClr val="002060"/>
                </a:solidFill>
                <a:latin typeface="Bahnschrift Condensed" panose="020B0502040204020203" pitchFamily="34" charset="0"/>
              </a:rPr>
              <a:t>C’est Rimbaud qui aurait écrit les premiers vers libre. D’autres en attribuent la paternité à Gustave Kahn.</a:t>
            </a:r>
          </a:p>
          <a:p>
            <a:pPr algn="just"/>
            <a:r>
              <a:rPr lang="fr-FR" sz="3200" b="1" dirty="0">
                <a:solidFill>
                  <a:srgbClr val="C00000"/>
                </a:solidFill>
                <a:latin typeface="Bahnschrift Condensed" panose="020B0502040204020203" pitchFamily="34" charset="0"/>
              </a:rPr>
              <a:t>Un poème en vers libre conserve la disposition en vers, mais supprime la rime, abandonne le décompte syllabique et l’organisation de la strophe selon l’alternance des rimes, sans pour autant perdre son caractère poétique.</a:t>
            </a:r>
          </a:p>
        </p:txBody>
      </p:sp>
      <p:sp>
        <p:nvSpPr>
          <p:cNvPr id="4" name="Espace réservé du pied de page 3">
            <a:extLst>
              <a:ext uri="{FF2B5EF4-FFF2-40B4-BE49-F238E27FC236}">
                <a16:creationId xmlns:a16="http://schemas.microsoft.com/office/drawing/2014/main" id="{DF8042A4-A881-4478-AD31-FC1198974DC8}"/>
              </a:ext>
            </a:extLst>
          </p:cNvPr>
          <p:cNvSpPr>
            <a:spLocks noGrp="1"/>
          </p:cNvSpPr>
          <p:nvPr>
            <p:ph type="ftr" sz="quarter" idx="11"/>
          </p:nvPr>
        </p:nvSpPr>
        <p:spPr/>
        <p:txBody>
          <a:bodyPr/>
          <a:lstStyle/>
          <a:p>
            <a:r>
              <a:rPr lang="fr-FR"/>
              <a:t>RJH</a:t>
            </a:r>
          </a:p>
        </p:txBody>
      </p:sp>
      <p:sp>
        <p:nvSpPr>
          <p:cNvPr id="5" name="Espace réservé du numéro de diapositive 4">
            <a:extLst>
              <a:ext uri="{FF2B5EF4-FFF2-40B4-BE49-F238E27FC236}">
                <a16:creationId xmlns:a16="http://schemas.microsoft.com/office/drawing/2014/main" id="{BB7E30D8-6DDA-4496-BE7D-AC8264E1FC0A}"/>
              </a:ext>
            </a:extLst>
          </p:cNvPr>
          <p:cNvSpPr>
            <a:spLocks noGrp="1"/>
          </p:cNvSpPr>
          <p:nvPr>
            <p:ph type="sldNum" sz="quarter" idx="12"/>
          </p:nvPr>
        </p:nvSpPr>
        <p:spPr/>
        <p:txBody>
          <a:bodyPr/>
          <a:lstStyle/>
          <a:p>
            <a:fld id="{5FBA2A52-F463-433B-B67B-16269BF180DE}" type="slidenum">
              <a:rPr lang="fr-FR" smtClean="0"/>
              <a:t>7</a:t>
            </a:fld>
            <a:endParaRPr lang="fr-FR"/>
          </a:p>
        </p:txBody>
      </p:sp>
    </p:spTree>
    <p:extLst>
      <p:ext uri="{BB962C8B-B14F-4D97-AF65-F5344CB8AC3E}">
        <p14:creationId xmlns:p14="http://schemas.microsoft.com/office/powerpoint/2010/main" val="3431408841"/>
      </p:ext>
    </p:extLst>
  </p:cSld>
  <p:clrMapOvr>
    <a:masterClrMapping/>
  </p:clrMapOvr>
  <mc:AlternateContent xmlns:mc="http://schemas.openxmlformats.org/markup-compatibility/2006" xmlns:p14="http://schemas.microsoft.com/office/powerpoint/2010/main">
    <mc:Choice Requires="p14">
      <p:transition spd="slow" p14:dur="2000" advTm="104794"/>
    </mc:Choice>
    <mc:Fallback xmlns="">
      <p:transition spd="slow" advTm="104794"/>
    </mc:Fallback>
  </mc:AlternateContent>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1275</TotalTime>
  <Words>666</Words>
  <Application>Microsoft Office PowerPoint</Application>
  <PresentationFormat>Grand écran</PresentationFormat>
  <Paragraphs>62</Paragraphs>
  <Slides>7</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7</vt:i4>
      </vt:variant>
    </vt:vector>
  </HeadingPairs>
  <TitlesOfParts>
    <vt:vector size="15" baseType="lpstr">
      <vt:lpstr>Algerian</vt:lpstr>
      <vt:lpstr>Arial</vt:lpstr>
      <vt:lpstr>Bahnschrift Condensed</vt:lpstr>
      <vt:lpstr>Calibri</vt:lpstr>
      <vt:lpstr>Century Gothic</vt:lpstr>
      <vt:lpstr>Wingdings</vt:lpstr>
      <vt:lpstr>Wingdings 3</vt:lpstr>
      <vt:lpstr>Brin</vt:lpstr>
      <vt:lpstr>LA POÉSIE FRANÇAISE  LE SONNET LA POÉSIE MODERNE  3E ANNÉE -7-</vt:lpstr>
      <vt:lpstr> le sonnet</vt:lpstr>
      <vt:lpstr>composition</vt:lpstr>
      <vt:lpstr>La poésie moderne</vt:lpstr>
      <vt:lpstr>ENIVREZ-VOUS poème de Baudelaire  </vt:lpstr>
      <vt:lpstr>Poème en prose… ENIVREZ-VOUS</vt:lpstr>
      <vt:lpstr>Le poème en vers libre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poésie française 3e année</dc:title>
  <dc:creator>Raid Jabbar HABIB</dc:creator>
  <cp:lastModifiedBy>Raid Jabbar HABIB</cp:lastModifiedBy>
  <cp:revision>86</cp:revision>
  <dcterms:created xsi:type="dcterms:W3CDTF">2021-01-03T17:51:25Z</dcterms:created>
  <dcterms:modified xsi:type="dcterms:W3CDTF">2021-04-08T21:38:53Z</dcterms:modified>
</cp:coreProperties>
</file>