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83" r:id="rId3"/>
    <p:sldId id="280" r:id="rId4"/>
    <p:sldId id="284" r:id="rId5"/>
    <p:sldId id="282" r:id="rId6"/>
    <p:sldId id="285" r:id="rId7"/>
    <p:sldId id="286" r:id="rId8"/>
    <p:sldId id="287" r:id="rId9"/>
    <p:sldId id="28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64" d="100"/>
          <a:sy n="64" d="100"/>
        </p:scale>
        <p:origin x="90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44DBD-D8E0-4F35-904E-7E1760CD93F0}" type="datetimeFigureOut">
              <a:rPr lang="fr-FR" smtClean="0"/>
              <a:t>03/04/2021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03E541-B36E-48D3-A0F0-8C464E92C55D}" type="slidenum">
              <a:rPr lang="fr-FR" smtClean="0"/>
              <a:t>‹N°›</a:t>
            </a:fld>
            <a:endParaRPr lang="fr-FR"/>
          </a:p>
        </p:txBody>
      </p:sp>
    </p:spTree>
    <p:extLst>
      <p:ext uri="{BB962C8B-B14F-4D97-AF65-F5344CB8AC3E}">
        <p14:creationId xmlns:p14="http://schemas.microsoft.com/office/powerpoint/2010/main" val="4230347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FCACFD0-5257-456F-A6E4-047C0CA30755}" type="datetime1">
              <a:rPr lang="fr-FR" smtClean="0"/>
              <a:t>03/04/2021</a:t>
            </a:fld>
            <a:endParaRPr lang="fr-FR"/>
          </a:p>
        </p:txBody>
      </p:sp>
      <p:sp>
        <p:nvSpPr>
          <p:cNvPr id="5" name="Footer Placeholder 4"/>
          <p:cNvSpPr>
            <a:spLocks noGrp="1"/>
          </p:cNvSpPr>
          <p:nvPr>
            <p:ph type="ftr" sz="quarter" idx="11"/>
          </p:nvPr>
        </p:nvSpPr>
        <p:spPr/>
        <p:txBody>
          <a:bodyPr/>
          <a:lstStyle/>
          <a:p>
            <a:r>
              <a:rPr lang="fr-FR"/>
              <a:t>RJH</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273385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047720-F90C-4AA7-AEF8-CF7F2108B9FE}" type="datetime1">
              <a:rPr lang="fr-FR" smtClean="0"/>
              <a:t>03/04/2021</a:t>
            </a:fld>
            <a:endParaRPr lang="fr-FR"/>
          </a:p>
        </p:txBody>
      </p:sp>
      <p:sp>
        <p:nvSpPr>
          <p:cNvPr id="5" name="Footer Placeholder 4"/>
          <p:cNvSpPr>
            <a:spLocks noGrp="1"/>
          </p:cNvSpPr>
          <p:nvPr>
            <p:ph type="ftr" sz="quarter" idx="11"/>
          </p:nvPr>
        </p:nvSpPr>
        <p:spPr/>
        <p:txBody>
          <a:bodyPr/>
          <a:lstStyle/>
          <a:p>
            <a:r>
              <a:rPr lang="fr-FR"/>
              <a:t>RJH</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689359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EC06B2-B20A-4F14-BE08-95B18AD0CE3A}" type="datetime1">
              <a:rPr lang="fr-FR" smtClean="0"/>
              <a:t>03/04/2021</a:t>
            </a:fld>
            <a:endParaRPr lang="fr-FR"/>
          </a:p>
        </p:txBody>
      </p:sp>
      <p:sp>
        <p:nvSpPr>
          <p:cNvPr id="5" name="Footer Placeholder 4"/>
          <p:cNvSpPr>
            <a:spLocks noGrp="1"/>
          </p:cNvSpPr>
          <p:nvPr>
            <p:ph type="ftr" sz="quarter" idx="11"/>
          </p:nvPr>
        </p:nvSpPr>
        <p:spPr/>
        <p:txBody>
          <a:bodyPr/>
          <a:lstStyle/>
          <a:p>
            <a:r>
              <a:rPr lang="fr-FR"/>
              <a:t>RJH</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3573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5C88FA9-BB5E-49E3-9488-BDD5CF9E5882}" type="datetime1">
              <a:rPr lang="fr-FR" smtClean="0"/>
              <a:t>03/04/2021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408166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ACAF733D-B1F9-4996-A6B7-9F539A3F713B}" type="datetime1">
              <a:rPr lang="fr-FR" smtClean="0"/>
              <a:t>03/04/2021</a:t>
            </a:fld>
            <a:endParaRPr lang="fr-FR"/>
          </a:p>
        </p:txBody>
      </p:sp>
      <p:sp>
        <p:nvSpPr>
          <p:cNvPr id="6" name="Footer Placeholder 5"/>
          <p:cNvSpPr>
            <a:spLocks noGrp="1"/>
          </p:cNvSpPr>
          <p:nvPr>
            <p:ph type="ftr" sz="quarter" idx="11"/>
          </p:nvPr>
        </p:nvSpPr>
        <p:spPr/>
        <p:txBody>
          <a:bodyPr/>
          <a:lstStyle/>
          <a:p>
            <a:r>
              <a:rPr lang="fr-FR"/>
              <a:t>RJH</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5495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C9AFF66-24A2-4B2A-8165-516EDA7A7E62}" type="datetime1">
              <a:rPr lang="fr-FR" smtClean="0"/>
              <a:t>03/04/2021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54907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769CE7-AB56-43C4-A1A6-6C00EA9059D8}" type="datetime1">
              <a:rPr lang="fr-FR" smtClean="0"/>
              <a:t>03/04/2021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841157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5D466BE-29DA-475D-9B14-C356CD82EA87}" type="datetime1">
              <a:rPr lang="fr-FR" smtClean="0"/>
              <a:t>03/04/2021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2806855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B3C4EA-5BDD-42CF-A003-D13D1A9138FD}" type="datetime1">
              <a:rPr lang="fr-FR" smtClean="0"/>
              <a:t>03/04/2021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54159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BFEAEA3-2B70-424A-BEC7-9ED4AF087C24}" type="datetime1">
              <a:rPr lang="fr-FR" smtClean="0"/>
              <a:t>03/04/2021</a:t>
            </a:fld>
            <a:endParaRPr lang="fr-FR"/>
          </a:p>
        </p:txBody>
      </p:sp>
      <p:sp>
        <p:nvSpPr>
          <p:cNvPr id="5" name="Footer Placeholder 4"/>
          <p:cNvSpPr>
            <a:spLocks noGrp="1"/>
          </p:cNvSpPr>
          <p:nvPr>
            <p:ph type="ftr" sz="quarter" idx="11"/>
          </p:nvPr>
        </p:nvSpPr>
        <p:spPr/>
        <p:txBody>
          <a:bodyPr/>
          <a:lstStyle/>
          <a:p>
            <a:r>
              <a:rPr lang="fr-FR"/>
              <a:t>RJH</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18203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84ED55F-E6DB-4697-81C8-69DD211CAFC5}" type="datetime1">
              <a:rPr lang="fr-FR" smtClean="0"/>
              <a:t>03/04/2021</a:t>
            </a:fld>
            <a:endParaRPr lang="fr-FR"/>
          </a:p>
        </p:txBody>
      </p:sp>
      <p:sp>
        <p:nvSpPr>
          <p:cNvPr id="6" name="Footer Placeholder 5"/>
          <p:cNvSpPr>
            <a:spLocks noGrp="1"/>
          </p:cNvSpPr>
          <p:nvPr>
            <p:ph type="ftr" sz="quarter" idx="11"/>
          </p:nvPr>
        </p:nvSpPr>
        <p:spPr/>
        <p:txBody>
          <a:bodyPr/>
          <a:lstStyle/>
          <a:p>
            <a:r>
              <a:rPr lang="fr-FR"/>
              <a:t>RJH</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801352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23A0494-5633-4382-A2CD-55A12E755C3E}" type="datetime1">
              <a:rPr lang="fr-FR" smtClean="0"/>
              <a:t>03/04/2021</a:t>
            </a:fld>
            <a:endParaRPr lang="fr-FR"/>
          </a:p>
        </p:txBody>
      </p:sp>
      <p:sp>
        <p:nvSpPr>
          <p:cNvPr id="8" name="Footer Placeholder 7"/>
          <p:cNvSpPr>
            <a:spLocks noGrp="1"/>
          </p:cNvSpPr>
          <p:nvPr>
            <p:ph type="ftr" sz="quarter" idx="11"/>
          </p:nvPr>
        </p:nvSpPr>
        <p:spPr/>
        <p:txBody>
          <a:bodyPr/>
          <a:lstStyle/>
          <a:p>
            <a:r>
              <a:rPr lang="fr-FR"/>
              <a:t>RJH</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40545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890ED69-B1FC-41B0-80C2-7BFF6AB07AD8}" type="datetime1">
              <a:rPr lang="fr-FR" smtClean="0"/>
              <a:t>03/04/2021</a:t>
            </a:fld>
            <a:endParaRPr lang="fr-FR"/>
          </a:p>
        </p:txBody>
      </p:sp>
      <p:sp>
        <p:nvSpPr>
          <p:cNvPr id="4" name="Footer Placeholder 3"/>
          <p:cNvSpPr>
            <a:spLocks noGrp="1"/>
          </p:cNvSpPr>
          <p:nvPr>
            <p:ph type="ftr" sz="quarter" idx="11"/>
          </p:nvPr>
        </p:nvSpPr>
        <p:spPr/>
        <p:txBody>
          <a:bodyPr/>
          <a:lstStyle/>
          <a:p>
            <a:r>
              <a:rPr lang="fr-FR"/>
              <a:t>RJH</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70137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AA774-CB10-46F8-8347-3A0C97B050C1}" type="datetime1">
              <a:rPr lang="fr-FR" smtClean="0"/>
              <a:t>03/04/2021</a:t>
            </a:fld>
            <a:endParaRPr lang="fr-FR"/>
          </a:p>
        </p:txBody>
      </p:sp>
      <p:sp>
        <p:nvSpPr>
          <p:cNvPr id="3" name="Footer Placeholder 2"/>
          <p:cNvSpPr>
            <a:spLocks noGrp="1"/>
          </p:cNvSpPr>
          <p:nvPr>
            <p:ph type="ftr" sz="quarter" idx="11"/>
          </p:nvPr>
        </p:nvSpPr>
        <p:spPr/>
        <p:txBody>
          <a:bodyPr/>
          <a:lstStyle/>
          <a:p>
            <a:r>
              <a:rPr lang="fr-FR"/>
              <a:t>RJH</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7826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61F1B3D-4D59-4A75-94F3-3A25B20A8804}" type="datetime1">
              <a:rPr lang="fr-FR" smtClean="0"/>
              <a:t>03/04/2021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6503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0B7026D-9832-4E08-B573-EE6319E3F052}" type="datetime1">
              <a:rPr lang="fr-FR" smtClean="0"/>
              <a:t>03/04/2021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6301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942DD16-A1A3-41B3-A927-96F0F622D2E9}" type="datetime1">
              <a:rPr lang="fr-FR" smtClean="0"/>
              <a:t>03/04/2021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RJH</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FBA2A52-F463-433B-B67B-16269BF180DE}" type="slidenum">
              <a:rPr lang="fr-FR" smtClean="0"/>
              <a:t>‹N°›</a:t>
            </a:fld>
            <a:endParaRPr lang="fr-FR"/>
          </a:p>
        </p:txBody>
      </p:sp>
    </p:spTree>
    <p:extLst>
      <p:ext uri="{BB962C8B-B14F-4D97-AF65-F5344CB8AC3E}">
        <p14:creationId xmlns:p14="http://schemas.microsoft.com/office/powerpoint/2010/main" val="4157063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8CDB87-CFE8-40AC-87C6-00575B614E7A}"/>
              </a:ext>
            </a:extLst>
          </p:cNvPr>
          <p:cNvSpPr>
            <a:spLocks noGrp="1"/>
          </p:cNvSpPr>
          <p:nvPr>
            <p:ph type="ctrTitle"/>
          </p:nvPr>
        </p:nvSpPr>
        <p:spPr>
          <a:xfrm>
            <a:off x="2589213" y="954338"/>
            <a:ext cx="8915399" cy="3940327"/>
          </a:xfrm>
        </p:spPr>
        <p:txBody>
          <a:bodyPr>
            <a:normAutofit/>
          </a:bodyPr>
          <a:lstStyle/>
          <a:p>
            <a:pPr algn="ctr"/>
            <a:r>
              <a:rPr lang="fr-FR" sz="4000" b="1" dirty="0">
                <a:solidFill>
                  <a:srgbClr val="7030A0"/>
                </a:solidFill>
                <a:latin typeface="Bahnschrift Condensed" panose="020B0502040204020203" pitchFamily="34" charset="0"/>
              </a:rPr>
              <a:t>LA POÉSIE FRANÇAISE</a:t>
            </a:r>
            <a:br>
              <a:rPr lang="fr-FR" sz="4000" dirty="0">
                <a:latin typeface="Bahnschrift Condensed" panose="020B0502040204020203" pitchFamily="34" charset="0"/>
              </a:rPr>
            </a:br>
            <a:br>
              <a:rPr lang="fr-FR" sz="3200" b="1" i="1" dirty="0">
                <a:solidFill>
                  <a:srgbClr val="002060"/>
                </a:solidFill>
                <a:latin typeface="Bahnschrift Condensed" panose="020B0502040204020203" pitchFamily="34" charset="0"/>
              </a:rPr>
            </a:br>
            <a:r>
              <a:rPr lang="fr-FR" sz="3200" b="1" i="1">
                <a:solidFill>
                  <a:srgbClr val="002060"/>
                </a:solidFill>
                <a:latin typeface="Bahnschrift Condensed" panose="020B0502040204020203" pitchFamily="34" charset="0"/>
              </a:rPr>
              <a:t>LA MÉTRIQUE-2</a:t>
            </a:r>
            <a:br>
              <a:rPr lang="fr-FR" sz="4000" dirty="0">
                <a:latin typeface="Bahnschrift Condensed" panose="020B0502040204020203" pitchFamily="34" charset="0"/>
              </a:rPr>
            </a:br>
            <a:br>
              <a:rPr lang="fr-FR" sz="4000" dirty="0">
                <a:latin typeface="Bahnschrift Condensed" panose="020B0502040204020203" pitchFamily="34" charset="0"/>
              </a:rPr>
            </a:br>
            <a:r>
              <a:rPr lang="fr-FR" sz="4000" b="1" dirty="0">
                <a:solidFill>
                  <a:srgbClr val="C00000"/>
                </a:solidFill>
                <a:latin typeface="Algerian" panose="04020705040A02060702" pitchFamily="82" charset="0"/>
              </a:rPr>
              <a:t>3</a:t>
            </a:r>
            <a:r>
              <a:rPr lang="fr-FR" sz="4000" b="1" baseline="30000" dirty="0">
                <a:solidFill>
                  <a:srgbClr val="C00000"/>
                </a:solidFill>
                <a:latin typeface="Algerian" panose="04020705040A02060702" pitchFamily="82" charset="0"/>
              </a:rPr>
              <a:t>E</a:t>
            </a:r>
            <a:r>
              <a:rPr lang="fr-FR" sz="4000" b="1" dirty="0">
                <a:solidFill>
                  <a:srgbClr val="C00000"/>
                </a:solidFill>
                <a:latin typeface="Algerian" panose="04020705040A02060702" pitchFamily="82" charset="0"/>
              </a:rPr>
              <a:t> ANNÉE</a:t>
            </a:r>
            <a:br>
              <a:rPr lang="ar-IQ" sz="4000" b="1" dirty="0">
                <a:solidFill>
                  <a:srgbClr val="C00000"/>
                </a:solidFill>
                <a:latin typeface="Algerian" panose="04020705040A02060702" pitchFamily="82" charset="0"/>
              </a:rPr>
            </a:br>
            <a:r>
              <a:rPr lang="en-US" sz="4000" b="1" dirty="0">
                <a:solidFill>
                  <a:srgbClr val="C00000"/>
                </a:solidFill>
                <a:latin typeface="Algerian" panose="04020705040A02060702" pitchFamily="82" charset="0"/>
              </a:rPr>
              <a:t>-5-</a:t>
            </a:r>
            <a:endParaRPr lang="fr-FR" sz="4000" dirty="0">
              <a:latin typeface="Bahnschrift Condensed" panose="020B0502040204020203" pitchFamily="34" charset="0"/>
            </a:endParaRPr>
          </a:p>
        </p:txBody>
      </p:sp>
      <p:sp>
        <p:nvSpPr>
          <p:cNvPr id="3" name="Sous-titre 2">
            <a:extLst>
              <a:ext uri="{FF2B5EF4-FFF2-40B4-BE49-F238E27FC236}">
                <a16:creationId xmlns:a16="http://schemas.microsoft.com/office/drawing/2014/main" id="{C8AA2AF1-5279-45B6-9FE8-D5FC3606F80E}"/>
              </a:ext>
            </a:extLst>
          </p:cNvPr>
          <p:cNvSpPr>
            <a:spLocks noGrp="1"/>
          </p:cNvSpPr>
          <p:nvPr>
            <p:ph type="subTitle" idx="1"/>
          </p:nvPr>
        </p:nvSpPr>
        <p:spPr/>
        <p:txBody>
          <a:bodyPr>
            <a:normAutofit fontScale="70000" lnSpcReduction="20000"/>
          </a:bodyPr>
          <a:lstStyle/>
          <a:p>
            <a:endParaRPr lang="fr-FR" dirty="0"/>
          </a:p>
          <a:p>
            <a:endParaRPr lang="fr-FR" dirty="0"/>
          </a:p>
          <a:p>
            <a:endParaRPr lang="fr-FR" dirty="0"/>
          </a:p>
          <a:p>
            <a:r>
              <a:rPr lang="fr-FR" b="1" dirty="0">
                <a:latin typeface="Algerian" panose="04020705040A02060702" pitchFamily="82" charset="0"/>
              </a:rPr>
              <a:t>Dr. Raid Jabbar HABIB</a:t>
            </a:r>
          </a:p>
        </p:txBody>
      </p:sp>
      <p:sp>
        <p:nvSpPr>
          <p:cNvPr id="5" name="Espace réservé du pied de page 4">
            <a:extLst>
              <a:ext uri="{FF2B5EF4-FFF2-40B4-BE49-F238E27FC236}">
                <a16:creationId xmlns:a16="http://schemas.microsoft.com/office/drawing/2014/main" id="{60B14749-A06E-4FEF-B073-085A595D88A7}"/>
              </a:ext>
            </a:extLst>
          </p:cNvPr>
          <p:cNvSpPr>
            <a:spLocks noGrp="1"/>
          </p:cNvSpPr>
          <p:nvPr>
            <p:ph type="ftr" sz="quarter" idx="11"/>
          </p:nvPr>
        </p:nvSpPr>
        <p:spPr/>
        <p:txBody>
          <a:bodyPr/>
          <a:lstStyle/>
          <a:p>
            <a:r>
              <a:rPr lang="fr-FR" b="1" dirty="0" err="1"/>
              <a:t>RJH</a:t>
            </a:r>
            <a:endParaRPr lang="fr-FR" b="1" dirty="0"/>
          </a:p>
        </p:txBody>
      </p:sp>
      <p:sp>
        <p:nvSpPr>
          <p:cNvPr id="6" name="Espace réservé du numéro de diapositive 5">
            <a:extLst>
              <a:ext uri="{FF2B5EF4-FFF2-40B4-BE49-F238E27FC236}">
                <a16:creationId xmlns:a16="http://schemas.microsoft.com/office/drawing/2014/main" id="{3289E804-C1CA-4342-8731-739683E97161}"/>
              </a:ext>
            </a:extLst>
          </p:cNvPr>
          <p:cNvSpPr>
            <a:spLocks noGrp="1"/>
          </p:cNvSpPr>
          <p:nvPr>
            <p:ph type="sldNum" sz="quarter" idx="12"/>
          </p:nvPr>
        </p:nvSpPr>
        <p:spPr/>
        <p:txBody>
          <a:bodyPr/>
          <a:lstStyle/>
          <a:p>
            <a:fld id="{5FBA2A52-F463-433B-B67B-16269BF180DE}" type="slidenum">
              <a:rPr lang="fr-FR" smtClean="0"/>
              <a:t>1</a:t>
            </a:fld>
            <a:endParaRPr lang="fr-FR"/>
          </a:p>
        </p:txBody>
      </p:sp>
    </p:spTree>
    <p:extLst>
      <p:ext uri="{BB962C8B-B14F-4D97-AF65-F5344CB8AC3E}">
        <p14:creationId xmlns:p14="http://schemas.microsoft.com/office/powerpoint/2010/main" val="1600218190"/>
      </p:ext>
    </p:extLst>
  </p:cSld>
  <p:clrMapOvr>
    <a:masterClrMapping/>
  </p:clrMapOvr>
  <mc:AlternateContent xmlns:mc="http://schemas.openxmlformats.org/markup-compatibility/2006" xmlns:p14="http://schemas.microsoft.com/office/powerpoint/2010/main">
    <mc:Choice Requires="p14">
      <p:transition spd="slow" p14:dur="2000" advTm="13011"/>
    </mc:Choice>
    <mc:Fallback xmlns="">
      <p:transition spd="slow" advTm="1301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7E5A98-76B5-4D38-BDD6-D89C6DAFD8B4}"/>
              </a:ext>
            </a:extLst>
          </p:cNvPr>
          <p:cNvSpPr>
            <a:spLocks noGrp="1"/>
          </p:cNvSpPr>
          <p:nvPr>
            <p:ph type="title"/>
          </p:nvPr>
        </p:nvSpPr>
        <p:spPr/>
        <p:txBody>
          <a:bodyPr/>
          <a:lstStyle/>
          <a:p>
            <a:pPr algn="ctr"/>
            <a:r>
              <a:rPr lang="fr-FR" b="1" dirty="0">
                <a:solidFill>
                  <a:srgbClr val="C00000"/>
                </a:solidFill>
                <a:latin typeface="Algerian" panose="04020705040A02060702" pitchFamily="82" charset="0"/>
              </a:rPr>
              <a:t> règle de la diphtongue</a:t>
            </a:r>
            <a:endParaRPr lang="fr-FR" b="1" dirty="0">
              <a:solidFill>
                <a:srgbClr val="7030A0"/>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4DF7EDF4-9309-4EE4-A5FA-9B5A1DF95879}"/>
              </a:ext>
            </a:extLst>
          </p:cNvPr>
          <p:cNvSpPr>
            <a:spLocks noGrp="1"/>
          </p:cNvSpPr>
          <p:nvPr>
            <p:ph idx="1"/>
          </p:nvPr>
        </p:nvSpPr>
        <p:spPr/>
        <p:txBody>
          <a:bodyPr>
            <a:normAutofit/>
          </a:bodyPr>
          <a:lstStyle/>
          <a:p>
            <a:pPr algn="just"/>
            <a:r>
              <a:rPr lang="fr-FR" sz="3600" b="1" dirty="0">
                <a:solidFill>
                  <a:srgbClr val="002060"/>
                </a:solidFill>
                <a:latin typeface="Bahnschrift Condensed" panose="020B0502040204020203" pitchFamily="34" charset="0"/>
              </a:rPr>
              <a:t>On appelle diphtongue deux voyelles qui se suivent à l’intérieur d’un mot (exemples : l</a:t>
            </a:r>
            <a:r>
              <a:rPr lang="fr-FR" sz="3600" b="1" u="sng" dirty="0">
                <a:solidFill>
                  <a:srgbClr val="C00000"/>
                </a:solidFill>
                <a:latin typeface="Bahnschrift Condensed" panose="020B0502040204020203" pitchFamily="34" charset="0"/>
              </a:rPr>
              <a:t>ui</a:t>
            </a:r>
            <a:r>
              <a:rPr lang="fr-FR" sz="3600" b="1" dirty="0">
                <a:solidFill>
                  <a:srgbClr val="002060"/>
                </a:solidFill>
                <a:latin typeface="Bahnschrift Condensed" panose="020B0502040204020203" pitchFamily="34" charset="0"/>
              </a:rPr>
              <a:t>re, ad</a:t>
            </a:r>
            <a:r>
              <a:rPr lang="fr-FR" sz="3600" b="1" u="sng" dirty="0">
                <a:solidFill>
                  <a:srgbClr val="C00000"/>
                </a:solidFill>
                <a:latin typeface="Bahnschrift Condensed" panose="020B0502040204020203" pitchFamily="34" charset="0"/>
              </a:rPr>
              <a:t>ieu</a:t>
            </a:r>
            <a:r>
              <a:rPr lang="fr-FR" sz="3600" b="1" dirty="0">
                <a:solidFill>
                  <a:srgbClr val="002060"/>
                </a:solidFill>
                <a:latin typeface="Bahnschrift Condensed" panose="020B0502040204020203" pitchFamily="34" charset="0"/>
              </a:rPr>
              <a:t>).</a:t>
            </a:r>
          </a:p>
          <a:p>
            <a:pPr algn="just"/>
            <a:r>
              <a:rPr lang="fr-FR" sz="3600" b="1" dirty="0">
                <a:solidFill>
                  <a:srgbClr val="002060"/>
                </a:solidFill>
                <a:latin typeface="Bahnschrift Condensed" panose="020B0502040204020203" pitchFamily="34" charset="0"/>
              </a:rPr>
              <a:t>Les voyelles peuvent être prononcées en une ou deux émissions de la voix (</a:t>
            </a:r>
            <a:r>
              <a:rPr lang="fr-FR" sz="3600" b="1" dirty="0">
                <a:solidFill>
                  <a:srgbClr val="C00000"/>
                </a:solidFill>
                <a:latin typeface="Bahnschrift Condensed" panose="020B0502040204020203" pitchFamily="34" charset="0"/>
              </a:rPr>
              <a:t>Lui/re </a:t>
            </a:r>
            <a:r>
              <a:rPr lang="fr-FR" sz="3600" b="1" dirty="0">
                <a:solidFill>
                  <a:srgbClr val="002060"/>
                </a:solidFill>
                <a:latin typeface="Bahnschrift Condensed" panose="020B0502040204020203" pitchFamily="34" charset="0"/>
              </a:rPr>
              <a:t>ou </a:t>
            </a:r>
            <a:r>
              <a:rPr lang="fr-FR" sz="3600" b="1" dirty="0">
                <a:solidFill>
                  <a:srgbClr val="C00000"/>
                </a:solidFill>
                <a:latin typeface="Bahnschrift Condensed" panose="020B0502040204020203" pitchFamily="34" charset="0"/>
              </a:rPr>
              <a:t>lu/i/re</a:t>
            </a:r>
            <a:r>
              <a:rPr lang="fr-FR" sz="3600" b="1" dirty="0">
                <a:solidFill>
                  <a:srgbClr val="002060"/>
                </a:solidFill>
                <a:latin typeface="Bahnschrift Condensed" panose="020B0502040204020203" pitchFamily="34" charset="0"/>
              </a:rPr>
              <a:t>) et compteront selon le cas pour une ou deux syllabes</a:t>
            </a:r>
            <a:r>
              <a:rPr lang="en-US" sz="3600" b="1" dirty="0">
                <a:solidFill>
                  <a:srgbClr val="C00000"/>
                </a:solidFill>
                <a:latin typeface="Bahnschrift Condensed" panose="020B0502040204020203" pitchFamily="34" charset="0"/>
              </a:rPr>
              <a:t>.</a:t>
            </a:r>
            <a:endParaRPr lang="fr-FR" sz="3600" b="1" dirty="0">
              <a:solidFill>
                <a:srgbClr val="7030A0"/>
              </a:solidFill>
              <a:latin typeface="Bahnschrift Condensed" panose="020B0502040204020203" pitchFamily="34" charset="0"/>
            </a:endParaRPr>
          </a:p>
        </p:txBody>
      </p:sp>
      <p:sp>
        <p:nvSpPr>
          <p:cNvPr id="4" name="Espace réservé du pied de page 3">
            <a:extLst>
              <a:ext uri="{FF2B5EF4-FFF2-40B4-BE49-F238E27FC236}">
                <a16:creationId xmlns:a16="http://schemas.microsoft.com/office/drawing/2014/main" id="{4C15E0B0-24EB-49BF-8331-A0BBBB02FDA6}"/>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743B37E9-977B-4392-AD95-38B8BE8BD0CA}"/>
              </a:ext>
            </a:extLst>
          </p:cNvPr>
          <p:cNvSpPr>
            <a:spLocks noGrp="1"/>
          </p:cNvSpPr>
          <p:nvPr>
            <p:ph type="sldNum" sz="quarter" idx="12"/>
          </p:nvPr>
        </p:nvSpPr>
        <p:spPr/>
        <p:txBody>
          <a:bodyPr/>
          <a:lstStyle/>
          <a:p>
            <a:fld id="{5FBA2A52-F463-433B-B67B-16269BF180DE}" type="slidenum">
              <a:rPr lang="fr-FR" smtClean="0"/>
              <a:t>2</a:t>
            </a:fld>
            <a:endParaRPr lang="fr-FR"/>
          </a:p>
        </p:txBody>
      </p:sp>
    </p:spTree>
    <p:extLst>
      <p:ext uri="{BB962C8B-B14F-4D97-AF65-F5344CB8AC3E}">
        <p14:creationId xmlns:p14="http://schemas.microsoft.com/office/powerpoint/2010/main" val="3872808205"/>
      </p:ext>
    </p:extLst>
  </p:cSld>
  <p:clrMapOvr>
    <a:masterClrMapping/>
  </p:clrMapOvr>
  <mc:AlternateContent xmlns:mc="http://schemas.openxmlformats.org/markup-compatibility/2006" xmlns:p14="http://schemas.microsoft.com/office/powerpoint/2010/main">
    <mc:Choice Requires="p14">
      <p:transition spd="slow" p14:dur="2000" advTm="103986"/>
    </mc:Choice>
    <mc:Fallback xmlns="">
      <p:transition spd="slow" advTm="10398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244D36-1485-411D-9D54-753EB2B749CC}"/>
              </a:ext>
            </a:extLst>
          </p:cNvPr>
          <p:cNvSpPr>
            <a:spLocks noGrp="1"/>
          </p:cNvSpPr>
          <p:nvPr>
            <p:ph type="title"/>
          </p:nvPr>
        </p:nvSpPr>
        <p:spPr>
          <a:xfrm>
            <a:off x="2592925" y="624110"/>
            <a:ext cx="8911687" cy="795257"/>
          </a:xfrm>
        </p:spPr>
        <p:txBody>
          <a:bodyPr/>
          <a:lstStyle/>
          <a:p>
            <a:pPr algn="ctr"/>
            <a:r>
              <a:rPr kumimoji="0" lang="fr-FR" sz="3600" b="1" i="0" u="none" strike="noStrike" kern="1200" cap="none" spc="0" normalizeH="0" baseline="0" noProof="0" dirty="0">
                <a:ln>
                  <a:noFill/>
                </a:ln>
                <a:solidFill>
                  <a:srgbClr val="C00000"/>
                </a:solidFill>
                <a:effectLst/>
                <a:uLnTx/>
                <a:uFillTx/>
                <a:latin typeface="Algerian" panose="04020705040A02060702" pitchFamily="82" charset="0"/>
                <a:ea typeface="Calibri" panose="020F0502020204030204" pitchFamily="34" charset="0"/>
                <a:cs typeface="Arial" panose="020B0604020202020204" pitchFamily="34" charset="0"/>
              </a:rPr>
              <a:t>SYNÉRÈSE ET DIÉRÈSE </a:t>
            </a:r>
            <a:endParaRPr lang="fr-FR" b="1" dirty="0">
              <a:solidFill>
                <a:schemeClr val="bg2">
                  <a:lumMod val="10000"/>
                </a:schemeClr>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CB47ABEC-14F0-4D8A-B715-60F170955479}"/>
              </a:ext>
            </a:extLst>
          </p:cNvPr>
          <p:cNvSpPr>
            <a:spLocks noGrp="1"/>
          </p:cNvSpPr>
          <p:nvPr>
            <p:ph idx="1"/>
          </p:nvPr>
        </p:nvSpPr>
        <p:spPr>
          <a:xfrm>
            <a:off x="2589212" y="1419367"/>
            <a:ext cx="8915400" cy="4967785"/>
          </a:xfrm>
        </p:spPr>
        <p:txBody>
          <a:bodyPr>
            <a:noAutofit/>
          </a:bodyPr>
          <a:lstStyle/>
          <a:p>
            <a:pPr marL="514350" indent="-514350" algn="just">
              <a:buFont typeface="+mj-lt"/>
              <a:buAutoNum type="alphaUcPeriod"/>
            </a:pPr>
            <a:r>
              <a:rPr lang="fr-FR" sz="2800" b="1" dirty="0">
                <a:solidFill>
                  <a:srgbClr val="002060"/>
                </a:solidFill>
                <a:latin typeface="Bahnschrift Condensed" panose="020B0502040204020203" pitchFamily="34" charset="0"/>
              </a:rPr>
              <a:t>On appelle </a:t>
            </a:r>
            <a:r>
              <a:rPr lang="fr-FR" sz="2800" b="1" dirty="0">
                <a:solidFill>
                  <a:srgbClr val="C00000"/>
                </a:solidFill>
                <a:latin typeface="Bahnschrift Condensed" panose="020B0502040204020203" pitchFamily="34" charset="0"/>
              </a:rPr>
              <a:t>synérèse</a:t>
            </a:r>
            <a:r>
              <a:rPr lang="fr-FR" sz="2800" b="1" dirty="0">
                <a:solidFill>
                  <a:srgbClr val="002060"/>
                </a:solidFill>
                <a:latin typeface="Bahnschrift Condensed" panose="020B0502040204020203" pitchFamily="34" charset="0"/>
              </a:rPr>
              <a:t> une diphtongue prononcée en une seule émission de voix</a:t>
            </a:r>
          </a:p>
          <a:p>
            <a:pPr marL="514350" indent="-514350" algn="just">
              <a:buFont typeface="+mj-lt"/>
              <a:buAutoNum type="alphaUcPeriod"/>
            </a:pPr>
            <a:r>
              <a:rPr lang="fr-FR" sz="2800" b="1" dirty="0">
                <a:solidFill>
                  <a:srgbClr val="C00000"/>
                </a:solidFill>
                <a:latin typeface="Bahnschrift Condensed" panose="020B0502040204020203" pitchFamily="34" charset="0"/>
              </a:rPr>
              <a:t>On appelle </a:t>
            </a:r>
            <a:r>
              <a:rPr lang="fr-FR" sz="2800" b="1" dirty="0">
                <a:solidFill>
                  <a:srgbClr val="002060"/>
                </a:solidFill>
                <a:latin typeface="Bahnschrift Condensed" panose="020B0502040204020203" pitchFamily="34" charset="0"/>
              </a:rPr>
              <a:t>diérèse</a:t>
            </a:r>
            <a:r>
              <a:rPr lang="fr-FR" sz="2800" b="1" dirty="0">
                <a:solidFill>
                  <a:srgbClr val="C00000"/>
                </a:solidFill>
                <a:latin typeface="Bahnschrift Condensed" panose="020B0502040204020203" pitchFamily="34" charset="0"/>
              </a:rPr>
              <a:t> une diphtongue prononcée en deux émissions de voix</a:t>
            </a:r>
          </a:p>
          <a:p>
            <a:pPr algn="just">
              <a:buFont typeface="Wingdings" panose="05000000000000000000" pitchFamily="2" charset="2"/>
              <a:buChar char="v"/>
            </a:pPr>
            <a:r>
              <a:rPr lang="fr-FR" sz="2800" b="1" dirty="0">
                <a:solidFill>
                  <a:srgbClr val="002060"/>
                </a:solidFill>
                <a:latin typeface="Bahnschrift Condensed" panose="020B0502040204020203" pitchFamily="34" charset="0"/>
              </a:rPr>
              <a:t>Notez: C’est </a:t>
            </a:r>
            <a:r>
              <a:rPr lang="fr-FR" sz="2800" b="1" u="sng" dirty="0">
                <a:solidFill>
                  <a:srgbClr val="002060"/>
                </a:solidFill>
                <a:latin typeface="Bahnschrift Condensed" panose="020B0502040204020203" pitchFamily="34" charset="0"/>
              </a:rPr>
              <a:t>le nombre total de syllabes </a:t>
            </a:r>
            <a:r>
              <a:rPr lang="fr-FR" sz="2800" b="1" dirty="0">
                <a:solidFill>
                  <a:srgbClr val="002060"/>
                </a:solidFill>
                <a:latin typeface="Bahnschrift Condensed" panose="020B0502040204020203" pitchFamily="34" charset="0"/>
              </a:rPr>
              <a:t>du vers qui indique si la diphtongue doit être lue comme une synérèse ou une </a:t>
            </a:r>
            <a:r>
              <a:rPr kumimoji="0" lang="fr-FR" sz="2800" b="1" i="0" u="none" strike="noStrike" kern="1200" cap="none" spc="0" normalizeH="0" baseline="0" noProof="0" dirty="0">
                <a:ln>
                  <a:noFill/>
                </a:ln>
                <a:solidFill>
                  <a:srgbClr val="002060"/>
                </a:solidFill>
                <a:effectLst/>
                <a:uLnTx/>
                <a:uFillTx/>
                <a:latin typeface="Bahnschrift Condensed" panose="020B0502040204020203" pitchFamily="34" charset="0"/>
                <a:ea typeface="+mn-ea"/>
                <a:cs typeface="+mn-cs"/>
              </a:rPr>
              <a:t>diérèse. </a:t>
            </a:r>
            <a:r>
              <a:rPr lang="fr-FR" sz="2800" b="1" dirty="0">
                <a:solidFill>
                  <a:srgbClr val="002060"/>
                </a:solidFill>
                <a:latin typeface="Bahnschrift Condensed" panose="020B0502040204020203" pitchFamily="34" charset="0"/>
              </a:rPr>
              <a:t>Le vers suivant de Baudelaire contient 12 syllabes:</a:t>
            </a:r>
          </a:p>
          <a:p>
            <a:pPr marL="0" indent="0" algn="ctr">
              <a:buNone/>
            </a:pPr>
            <a:r>
              <a:rPr lang="fr-FR" sz="2400" b="1" dirty="0">
                <a:solidFill>
                  <a:srgbClr val="C00000"/>
                </a:solidFill>
                <a:latin typeface="Bahnschrift Condensed" panose="020B0502040204020203" pitchFamily="34" charset="0"/>
              </a:rPr>
              <a:t>    Va/ </a:t>
            </a:r>
            <a:r>
              <a:rPr lang="fr-FR" sz="2400" b="1" dirty="0">
                <a:solidFill>
                  <a:srgbClr val="7030A0"/>
                </a:solidFill>
                <a:latin typeface="Bahnschrift Condensed" panose="020B0502040204020203" pitchFamily="34" charset="0"/>
              </a:rPr>
              <a:t>te</a:t>
            </a:r>
            <a:r>
              <a:rPr lang="fr-FR" sz="2400" b="1" dirty="0">
                <a:solidFill>
                  <a:srgbClr val="C00000"/>
                </a:solidFill>
                <a:latin typeface="Bahnschrift Condensed" panose="020B0502040204020203" pitchFamily="34" charset="0"/>
              </a:rPr>
              <a:t>/ pu/ri/fi/er</a:t>
            </a:r>
            <a:r>
              <a:rPr lang="en-US" sz="2400" b="1" dirty="0">
                <a:solidFill>
                  <a:srgbClr val="C00000"/>
                </a:solidFill>
                <a:latin typeface="Bahnschrift Condensed" panose="020B0502040204020203" pitchFamily="34" charset="0"/>
              </a:rPr>
              <a:t>/</a:t>
            </a:r>
            <a:r>
              <a:rPr lang="fr-FR" sz="2400" b="1" dirty="0">
                <a:solidFill>
                  <a:srgbClr val="C00000"/>
                </a:solidFill>
                <a:latin typeface="Bahnschrift Condensed" panose="020B0502040204020203" pitchFamily="34" charset="0"/>
              </a:rPr>
              <a:t> </a:t>
            </a:r>
            <a:r>
              <a:rPr lang="fr-FR" sz="2400" b="1" dirty="0">
                <a:solidFill>
                  <a:srgbClr val="7030A0"/>
                </a:solidFill>
                <a:latin typeface="Bahnschrift Condensed" panose="020B0502040204020203" pitchFamily="34" charset="0"/>
              </a:rPr>
              <a:t>dans</a:t>
            </a:r>
            <a:r>
              <a:rPr lang="fr-FR" sz="2400" b="1" dirty="0">
                <a:solidFill>
                  <a:srgbClr val="C00000"/>
                </a:solidFill>
                <a:latin typeface="Bahnschrift Condensed" panose="020B0502040204020203" pitchFamily="34" charset="0"/>
              </a:rPr>
              <a:t>/ l’air/ </a:t>
            </a:r>
            <a:r>
              <a:rPr lang="fr-FR" sz="2400" b="1" dirty="0">
                <a:solidFill>
                  <a:srgbClr val="7030A0"/>
                </a:solidFill>
                <a:latin typeface="Bahnschrift Condensed" panose="020B0502040204020203" pitchFamily="34" charset="0"/>
              </a:rPr>
              <a:t>su/</a:t>
            </a:r>
            <a:r>
              <a:rPr lang="fr-FR" sz="2400" b="1" dirty="0" err="1">
                <a:solidFill>
                  <a:srgbClr val="7030A0"/>
                </a:solidFill>
                <a:latin typeface="Bahnschrift Condensed" panose="020B0502040204020203" pitchFamily="34" charset="0"/>
              </a:rPr>
              <a:t>pé</a:t>
            </a:r>
            <a:r>
              <a:rPr lang="fr-FR" sz="2400" b="1" dirty="0">
                <a:solidFill>
                  <a:srgbClr val="7030A0"/>
                </a:solidFill>
                <a:latin typeface="Bahnschrift Condensed" panose="020B0502040204020203" pitchFamily="34" charset="0"/>
              </a:rPr>
              <a:t>/ri/</a:t>
            </a:r>
            <a:r>
              <a:rPr lang="fr-FR" sz="2400" b="1" dirty="0" err="1">
                <a:solidFill>
                  <a:srgbClr val="7030A0"/>
                </a:solidFill>
                <a:latin typeface="Bahnschrift Condensed" panose="020B0502040204020203" pitchFamily="34" charset="0"/>
              </a:rPr>
              <a:t>eur</a:t>
            </a:r>
            <a:endParaRPr lang="fr-FR" sz="2400" b="1" dirty="0">
              <a:solidFill>
                <a:srgbClr val="7030A0"/>
              </a:solidFill>
              <a:latin typeface="Bahnschrift Condensed" panose="020B0502040204020203" pitchFamily="34" charset="0"/>
            </a:endParaRPr>
          </a:p>
          <a:p>
            <a:pPr marL="0" indent="0" algn="just">
              <a:buNone/>
            </a:pPr>
            <a:r>
              <a:rPr lang="fr-FR" sz="2800" b="1" dirty="0">
                <a:solidFill>
                  <a:srgbClr val="C00000"/>
                </a:solidFill>
                <a:latin typeface="Bahnschrift Condensed" panose="020B0502040204020203" pitchFamily="34" charset="0"/>
              </a:rPr>
              <a:t>   </a:t>
            </a:r>
            <a:r>
              <a:rPr lang="en-US" sz="2800" b="1" dirty="0">
                <a:solidFill>
                  <a:srgbClr val="C00000"/>
                </a:solidFill>
                <a:latin typeface="Bahnschrift Condensed" panose="020B0502040204020203" pitchFamily="34" charset="0"/>
              </a:rPr>
              <a:t>(</a:t>
            </a:r>
            <a:r>
              <a:rPr lang="fr-FR" sz="2800" b="1" dirty="0">
                <a:solidFill>
                  <a:srgbClr val="C00000"/>
                </a:solidFill>
                <a:latin typeface="Bahnschrift Condensed" panose="020B0502040204020203" pitchFamily="34" charset="0"/>
              </a:rPr>
              <a:t>"</a:t>
            </a:r>
            <a:r>
              <a:rPr lang="fr-FR" sz="2800" b="1" dirty="0">
                <a:solidFill>
                  <a:srgbClr val="002060"/>
                </a:solidFill>
                <a:latin typeface="Bahnschrift Condensed" panose="020B0502040204020203" pitchFamily="34" charset="0"/>
              </a:rPr>
              <a:t>pu/ri/fi/er</a:t>
            </a:r>
            <a:r>
              <a:rPr lang="fr-FR" sz="2800" b="1" dirty="0">
                <a:solidFill>
                  <a:srgbClr val="C00000"/>
                </a:solidFill>
                <a:latin typeface="Bahnschrift Condensed" panose="020B0502040204020203" pitchFamily="34" charset="0"/>
              </a:rPr>
              <a:t>" et "</a:t>
            </a:r>
            <a:r>
              <a:rPr lang="fr-FR" sz="2800" b="1" dirty="0">
                <a:solidFill>
                  <a:srgbClr val="002060"/>
                </a:solidFill>
                <a:latin typeface="Bahnschrift Condensed" panose="020B0502040204020203" pitchFamily="34" charset="0"/>
              </a:rPr>
              <a:t>su/</a:t>
            </a:r>
            <a:r>
              <a:rPr lang="fr-FR" sz="2800" b="1" dirty="0" err="1">
                <a:solidFill>
                  <a:srgbClr val="002060"/>
                </a:solidFill>
                <a:latin typeface="Bahnschrift Condensed" panose="020B0502040204020203" pitchFamily="34" charset="0"/>
              </a:rPr>
              <a:t>pé</a:t>
            </a:r>
            <a:r>
              <a:rPr lang="fr-FR" sz="2800" b="1" dirty="0">
                <a:solidFill>
                  <a:srgbClr val="002060"/>
                </a:solidFill>
                <a:latin typeface="Bahnschrift Condensed" panose="020B0502040204020203" pitchFamily="34" charset="0"/>
              </a:rPr>
              <a:t>/ri/</a:t>
            </a:r>
            <a:r>
              <a:rPr lang="fr-FR" sz="2800" b="1" dirty="0" err="1">
                <a:solidFill>
                  <a:srgbClr val="002060"/>
                </a:solidFill>
                <a:latin typeface="Bahnschrift Condensed" panose="020B0502040204020203" pitchFamily="34" charset="0"/>
              </a:rPr>
              <a:t>eur</a:t>
            </a:r>
            <a:r>
              <a:rPr lang="fr-FR" sz="2800" b="1" dirty="0">
                <a:solidFill>
                  <a:srgbClr val="C00000"/>
                </a:solidFill>
                <a:latin typeface="Bahnschrift Condensed" panose="020B0502040204020203" pitchFamily="34" charset="0"/>
              </a:rPr>
              <a:t>" doivent être lus comme des </a:t>
            </a:r>
            <a:r>
              <a:rPr lang="fr-FR" sz="2800" b="1" dirty="0">
                <a:solidFill>
                  <a:srgbClr val="002060"/>
                </a:solidFill>
                <a:latin typeface="Bahnschrift Condensed" panose="020B0502040204020203" pitchFamily="34" charset="0"/>
              </a:rPr>
              <a:t>diérèses</a:t>
            </a:r>
            <a:r>
              <a:rPr lang="fr-FR" sz="2800" b="1" dirty="0">
                <a:solidFill>
                  <a:srgbClr val="C00000"/>
                </a:solidFill>
                <a:latin typeface="Bahnschrift Condensed" panose="020B0502040204020203" pitchFamily="34" charset="0"/>
              </a:rPr>
              <a:t> pour les besoins de la métrique.</a:t>
            </a:r>
            <a:r>
              <a:rPr lang="ar-IQ" sz="2800" b="1" dirty="0">
                <a:solidFill>
                  <a:srgbClr val="C00000"/>
                </a:solidFill>
                <a:latin typeface="Bahnschrift Condensed" panose="020B0502040204020203" pitchFamily="34" charset="0"/>
              </a:rPr>
              <a:t>(</a:t>
            </a:r>
            <a:endParaRPr lang="fr-FR" sz="2800" b="1" dirty="0">
              <a:solidFill>
                <a:srgbClr val="C00000"/>
              </a:solidFill>
              <a:latin typeface="Bahnschrift Condensed" panose="020B0502040204020203" pitchFamily="34" charset="0"/>
            </a:endParaRPr>
          </a:p>
        </p:txBody>
      </p:sp>
      <p:sp>
        <p:nvSpPr>
          <p:cNvPr id="4" name="Espace réservé du pied de page 3">
            <a:extLst>
              <a:ext uri="{FF2B5EF4-FFF2-40B4-BE49-F238E27FC236}">
                <a16:creationId xmlns:a16="http://schemas.microsoft.com/office/drawing/2014/main" id="{3CECA9FC-CF98-4244-9B49-C9BE5411622A}"/>
              </a:ext>
            </a:extLst>
          </p:cNvPr>
          <p:cNvSpPr>
            <a:spLocks noGrp="1"/>
          </p:cNvSpPr>
          <p:nvPr>
            <p:ph type="ftr" sz="quarter" idx="11"/>
          </p:nvPr>
        </p:nvSpPr>
        <p:spPr/>
        <p:txBody>
          <a:bodyPr/>
          <a:lstStyle/>
          <a:p>
            <a:r>
              <a:rPr lang="fr-FR" dirty="0" err="1"/>
              <a:t>RJH</a:t>
            </a:r>
            <a:endParaRPr lang="fr-FR" dirty="0"/>
          </a:p>
        </p:txBody>
      </p:sp>
      <p:sp>
        <p:nvSpPr>
          <p:cNvPr id="5" name="Espace réservé du numéro de diapositive 4">
            <a:extLst>
              <a:ext uri="{FF2B5EF4-FFF2-40B4-BE49-F238E27FC236}">
                <a16:creationId xmlns:a16="http://schemas.microsoft.com/office/drawing/2014/main" id="{2ED09864-CC89-42D8-9A36-A2BC079438A8}"/>
              </a:ext>
            </a:extLst>
          </p:cNvPr>
          <p:cNvSpPr>
            <a:spLocks noGrp="1"/>
          </p:cNvSpPr>
          <p:nvPr>
            <p:ph type="sldNum" sz="quarter" idx="12"/>
          </p:nvPr>
        </p:nvSpPr>
        <p:spPr/>
        <p:txBody>
          <a:bodyPr/>
          <a:lstStyle/>
          <a:p>
            <a:fld id="{5FBA2A52-F463-433B-B67B-16269BF180DE}" type="slidenum">
              <a:rPr lang="fr-FR" smtClean="0"/>
              <a:t>3</a:t>
            </a:fld>
            <a:endParaRPr lang="fr-FR"/>
          </a:p>
        </p:txBody>
      </p:sp>
    </p:spTree>
    <p:extLst>
      <p:ext uri="{BB962C8B-B14F-4D97-AF65-F5344CB8AC3E}">
        <p14:creationId xmlns:p14="http://schemas.microsoft.com/office/powerpoint/2010/main" val="1467108360"/>
      </p:ext>
    </p:extLst>
  </p:cSld>
  <p:clrMapOvr>
    <a:masterClrMapping/>
  </p:clrMapOvr>
  <mc:AlternateContent xmlns:mc="http://schemas.openxmlformats.org/markup-compatibility/2006" xmlns:p14="http://schemas.microsoft.com/office/powerpoint/2010/main">
    <mc:Choice Requires="p14">
      <p:transition spd="slow" p14:dur="2000" advTm="238801"/>
    </mc:Choice>
    <mc:Fallback xmlns="">
      <p:transition spd="slow" advTm="23880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27CA3F-2967-4D02-88FE-9C07F00D6228}"/>
              </a:ext>
            </a:extLst>
          </p:cNvPr>
          <p:cNvSpPr>
            <a:spLocks noGrp="1"/>
          </p:cNvSpPr>
          <p:nvPr>
            <p:ph type="title"/>
          </p:nvPr>
        </p:nvSpPr>
        <p:spPr>
          <a:xfrm>
            <a:off x="1607127" y="624110"/>
            <a:ext cx="9897485" cy="1438447"/>
          </a:xfrm>
        </p:spPr>
        <p:txBody>
          <a:bodyPr/>
          <a:lstStyle/>
          <a:p>
            <a:pPr algn="ctr"/>
            <a:r>
              <a:rPr lang="en-US" b="1" dirty="0">
                <a:solidFill>
                  <a:srgbClr val="C00000"/>
                </a:solidFill>
                <a:latin typeface="Algerian" panose="04020705040A02060702" pitchFamily="82" charset="0"/>
              </a:rPr>
              <a:t>Le nom des </a:t>
            </a:r>
            <a:r>
              <a:rPr lang="en-US" b="1" dirty="0" err="1">
                <a:solidFill>
                  <a:srgbClr val="C00000"/>
                </a:solidFill>
                <a:latin typeface="Algerian" panose="04020705040A02060702" pitchFamily="82" charset="0"/>
              </a:rPr>
              <a:t>vers</a:t>
            </a:r>
            <a:br>
              <a:rPr lang="en-US" b="1" dirty="0">
                <a:solidFill>
                  <a:srgbClr val="C00000"/>
                </a:solidFill>
                <a:latin typeface="Algerian" panose="04020705040A02060702" pitchFamily="82" charset="0"/>
              </a:rPr>
            </a:br>
            <a:r>
              <a:rPr lang="fr-FR" sz="2400" b="1" dirty="0">
                <a:solidFill>
                  <a:srgbClr val="002060"/>
                </a:solidFill>
                <a:latin typeface="Bahnschrift Condensed" panose="020B0502040204020203" pitchFamily="34" charset="0"/>
              </a:rPr>
              <a:t>les classiques exigeaient des vers </a:t>
            </a:r>
            <a:r>
              <a:rPr lang="fr-FR" sz="2400" b="1" dirty="0">
                <a:solidFill>
                  <a:srgbClr val="C00000"/>
                </a:solidFill>
                <a:latin typeface="Bahnschrift Condensed" panose="020B0502040204020203" pitchFamily="34" charset="0"/>
              </a:rPr>
              <a:t>pairs</a:t>
            </a:r>
            <a:r>
              <a:rPr lang="fr-FR" sz="2400" b="1" dirty="0">
                <a:solidFill>
                  <a:srgbClr val="002060"/>
                </a:solidFill>
                <a:latin typeface="Bahnschrift Condensed" panose="020B0502040204020203" pitchFamily="34" charset="0"/>
              </a:rPr>
              <a:t> (2-4-6-8-10-12 syllabes). Verlaine et les symbolistes introduiront les vers </a:t>
            </a:r>
            <a:r>
              <a:rPr lang="fr-FR" sz="2400" b="1" dirty="0">
                <a:solidFill>
                  <a:srgbClr val="C00000"/>
                </a:solidFill>
                <a:latin typeface="Bahnschrift Condensed" panose="020B0502040204020203" pitchFamily="34" charset="0"/>
              </a:rPr>
              <a:t>impairs</a:t>
            </a:r>
            <a:r>
              <a:rPr lang="fr-FR" sz="2400" b="1" dirty="0">
                <a:solidFill>
                  <a:srgbClr val="002060"/>
                </a:solidFill>
                <a:latin typeface="Bahnschrift Condensed" panose="020B0502040204020203" pitchFamily="34" charset="0"/>
              </a:rPr>
              <a:t> </a:t>
            </a:r>
          </a:p>
        </p:txBody>
      </p:sp>
      <p:graphicFrame>
        <p:nvGraphicFramePr>
          <p:cNvPr id="7" name="Tableau 7">
            <a:extLst>
              <a:ext uri="{FF2B5EF4-FFF2-40B4-BE49-F238E27FC236}">
                <a16:creationId xmlns:a16="http://schemas.microsoft.com/office/drawing/2014/main" id="{34CCE187-CFD8-4850-9111-0A1363CDFD77}"/>
              </a:ext>
            </a:extLst>
          </p:cNvPr>
          <p:cNvGraphicFramePr>
            <a:graphicFrameLocks noGrp="1"/>
          </p:cNvGraphicFramePr>
          <p:nvPr>
            <p:ph idx="1"/>
            <p:extLst>
              <p:ext uri="{D42A27DB-BD31-4B8C-83A1-F6EECF244321}">
                <p14:modId xmlns:p14="http://schemas.microsoft.com/office/powerpoint/2010/main" val="1688524481"/>
              </p:ext>
            </p:extLst>
          </p:nvPr>
        </p:nvGraphicFramePr>
        <p:xfrm>
          <a:off x="2589213" y="2133600"/>
          <a:ext cx="8915400" cy="3931165"/>
        </p:xfrm>
        <a:graphic>
          <a:graphicData uri="http://schemas.openxmlformats.org/drawingml/2006/table">
            <a:tbl>
              <a:tblPr firstRow="1" bandRow="1">
                <a:tableStyleId>{5C22544A-7EE6-4342-B048-85BDC9FD1C3A}</a:tableStyleId>
              </a:tblPr>
              <a:tblGrid>
                <a:gridCol w="1518763">
                  <a:extLst>
                    <a:ext uri="{9D8B030D-6E8A-4147-A177-3AD203B41FA5}">
                      <a16:colId xmlns:a16="http://schemas.microsoft.com/office/drawing/2014/main" val="1084011602"/>
                    </a:ext>
                  </a:extLst>
                </a:gridCol>
                <a:gridCol w="2938937">
                  <a:extLst>
                    <a:ext uri="{9D8B030D-6E8A-4147-A177-3AD203B41FA5}">
                      <a16:colId xmlns:a16="http://schemas.microsoft.com/office/drawing/2014/main" val="2781396156"/>
                    </a:ext>
                  </a:extLst>
                </a:gridCol>
                <a:gridCol w="1523881">
                  <a:extLst>
                    <a:ext uri="{9D8B030D-6E8A-4147-A177-3AD203B41FA5}">
                      <a16:colId xmlns:a16="http://schemas.microsoft.com/office/drawing/2014/main" val="1562825564"/>
                    </a:ext>
                  </a:extLst>
                </a:gridCol>
                <a:gridCol w="2933819">
                  <a:extLst>
                    <a:ext uri="{9D8B030D-6E8A-4147-A177-3AD203B41FA5}">
                      <a16:colId xmlns:a16="http://schemas.microsoft.com/office/drawing/2014/main" val="3564014768"/>
                    </a:ext>
                  </a:extLst>
                </a:gridCol>
              </a:tblGrid>
              <a:tr h="822205">
                <a:tc>
                  <a:txBody>
                    <a:bodyPr/>
                    <a:lstStyle/>
                    <a:p>
                      <a:r>
                        <a:rPr lang="fr-FR" noProof="0"/>
                        <a:t>Nombre de syllabes</a:t>
                      </a:r>
                    </a:p>
                  </a:txBody>
                  <a:tcPr/>
                </a:tc>
                <a:tc>
                  <a:txBody>
                    <a:bodyPr/>
                    <a:lstStyle/>
                    <a:p>
                      <a:r>
                        <a:rPr lang="fr-FR" noProof="0" dirty="0"/>
                        <a:t>Nom de vers</a:t>
                      </a:r>
                    </a:p>
                  </a:txBody>
                  <a:tcPr/>
                </a:tc>
                <a:tc>
                  <a:txBody>
                    <a:bodyPr/>
                    <a:lstStyle/>
                    <a:p>
                      <a:r>
                        <a:rPr lang="fr-FR" noProof="0" dirty="0"/>
                        <a:t>Nombre de </a:t>
                      </a:r>
                      <a:r>
                        <a:rPr lang="fr-FR" noProof="0" dirty="0" err="1"/>
                        <a:t>syllables</a:t>
                      </a:r>
                      <a:endParaRPr lang="fr-FR" noProof="0" dirty="0"/>
                    </a:p>
                  </a:txBody>
                  <a:tcPr/>
                </a:tc>
                <a:tc>
                  <a:txBody>
                    <a:bodyPr/>
                    <a:lstStyle/>
                    <a:p>
                      <a:r>
                        <a:rPr lang="fr-FR" noProof="0" dirty="0"/>
                        <a:t>Nom de vers</a:t>
                      </a:r>
                    </a:p>
                  </a:txBody>
                  <a:tcPr/>
                </a:tc>
                <a:extLst>
                  <a:ext uri="{0D108BD9-81ED-4DB2-BD59-A6C34878D82A}">
                    <a16:rowId xmlns:a16="http://schemas.microsoft.com/office/drawing/2014/main" val="6779208"/>
                  </a:ext>
                </a:extLst>
              </a:tr>
              <a:tr h="476357">
                <a:tc>
                  <a:txBody>
                    <a:bodyPr/>
                    <a:lstStyle/>
                    <a:p>
                      <a:r>
                        <a:rPr lang="fr-FR" sz="2400" b="1" noProof="0" dirty="0">
                          <a:solidFill>
                            <a:srgbClr val="C00000"/>
                          </a:solidFill>
                          <a:latin typeface="Bahnschrift Condensed" panose="020B0502040204020203" pitchFamily="34" charset="0"/>
                        </a:rPr>
                        <a:t>1</a:t>
                      </a:r>
                    </a:p>
                  </a:txBody>
                  <a:tcPr/>
                </a:tc>
                <a:tc>
                  <a:txBody>
                    <a:bodyPr/>
                    <a:lstStyle/>
                    <a:p>
                      <a:r>
                        <a:rPr lang="fr-FR" sz="2800" b="1" noProof="0" dirty="0">
                          <a:solidFill>
                            <a:srgbClr val="002060"/>
                          </a:solidFill>
                          <a:latin typeface="Bahnschrift Condensed" panose="020B0502040204020203" pitchFamily="34" charset="0"/>
                        </a:rPr>
                        <a:t>Monosyllabe</a:t>
                      </a:r>
                    </a:p>
                  </a:txBody>
                  <a:tcPr/>
                </a:tc>
                <a:tc>
                  <a:txBody>
                    <a:bodyPr/>
                    <a:lstStyle/>
                    <a:p>
                      <a:r>
                        <a:rPr lang="fr-FR" sz="2400" b="1" noProof="0" dirty="0">
                          <a:solidFill>
                            <a:srgbClr val="C00000"/>
                          </a:solidFill>
                          <a:latin typeface="Bahnschrift Condensed" panose="020B0502040204020203" pitchFamily="34" charset="0"/>
                        </a:rPr>
                        <a:t>7</a:t>
                      </a:r>
                    </a:p>
                  </a:txBody>
                  <a:tcPr/>
                </a:tc>
                <a:tc>
                  <a:txBody>
                    <a:bodyPr/>
                    <a:lstStyle/>
                    <a:p>
                      <a:r>
                        <a:rPr lang="fr-FR" sz="2800" b="1" noProof="0" dirty="0">
                          <a:solidFill>
                            <a:srgbClr val="002060"/>
                          </a:solidFill>
                          <a:latin typeface="Bahnschrift Condensed" panose="020B0502040204020203" pitchFamily="34" charset="0"/>
                        </a:rPr>
                        <a:t>Heptasyllabe</a:t>
                      </a:r>
                    </a:p>
                  </a:txBody>
                  <a:tcPr/>
                </a:tc>
                <a:extLst>
                  <a:ext uri="{0D108BD9-81ED-4DB2-BD59-A6C34878D82A}">
                    <a16:rowId xmlns:a16="http://schemas.microsoft.com/office/drawing/2014/main" val="1506045977"/>
                  </a:ext>
                </a:extLst>
              </a:tr>
              <a:tr h="476357">
                <a:tc>
                  <a:txBody>
                    <a:bodyPr/>
                    <a:lstStyle/>
                    <a:p>
                      <a:r>
                        <a:rPr lang="fr-FR" sz="2400" b="1" noProof="0" dirty="0">
                          <a:solidFill>
                            <a:srgbClr val="C00000"/>
                          </a:solidFill>
                          <a:latin typeface="Bahnschrift Condensed" panose="020B0502040204020203" pitchFamily="34" charset="0"/>
                        </a:rPr>
                        <a:t>2</a:t>
                      </a:r>
                    </a:p>
                  </a:txBody>
                  <a:tcPr/>
                </a:tc>
                <a:tc>
                  <a:txBody>
                    <a:bodyPr/>
                    <a:lstStyle/>
                    <a:p>
                      <a:r>
                        <a:rPr lang="fr-FR" sz="2800" b="1" noProof="0" dirty="0">
                          <a:solidFill>
                            <a:srgbClr val="002060"/>
                          </a:solidFill>
                          <a:latin typeface="Bahnschrift Condensed" panose="020B0502040204020203" pitchFamily="34" charset="0"/>
                        </a:rPr>
                        <a:t>Dissyllabe</a:t>
                      </a:r>
                    </a:p>
                  </a:txBody>
                  <a:tcPr/>
                </a:tc>
                <a:tc>
                  <a:txBody>
                    <a:bodyPr/>
                    <a:lstStyle/>
                    <a:p>
                      <a:r>
                        <a:rPr lang="fr-FR" sz="2400" b="1" noProof="0" dirty="0">
                          <a:solidFill>
                            <a:srgbClr val="C00000"/>
                          </a:solidFill>
                          <a:latin typeface="Bahnschrift Condensed" panose="020B0502040204020203" pitchFamily="34" charset="0"/>
                        </a:rPr>
                        <a:t>8</a:t>
                      </a:r>
                    </a:p>
                  </a:txBody>
                  <a:tcPr/>
                </a:tc>
                <a:tc>
                  <a:txBody>
                    <a:bodyPr/>
                    <a:lstStyle/>
                    <a:p>
                      <a:r>
                        <a:rPr lang="fr-FR" sz="2800" b="1" noProof="0" dirty="0">
                          <a:solidFill>
                            <a:srgbClr val="002060"/>
                          </a:solidFill>
                          <a:latin typeface="Bahnschrift Condensed" panose="020B0502040204020203" pitchFamily="34" charset="0"/>
                        </a:rPr>
                        <a:t>Octosyllabe</a:t>
                      </a:r>
                    </a:p>
                  </a:txBody>
                  <a:tcPr/>
                </a:tc>
                <a:extLst>
                  <a:ext uri="{0D108BD9-81ED-4DB2-BD59-A6C34878D82A}">
                    <a16:rowId xmlns:a16="http://schemas.microsoft.com/office/drawing/2014/main" val="1173119274"/>
                  </a:ext>
                </a:extLst>
              </a:tr>
              <a:tr h="476357">
                <a:tc>
                  <a:txBody>
                    <a:bodyPr/>
                    <a:lstStyle/>
                    <a:p>
                      <a:r>
                        <a:rPr lang="fr-FR" sz="2400" b="1" noProof="0" dirty="0">
                          <a:solidFill>
                            <a:srgbClr val="C00000"/>
                          </a:solidFill>
                          <a:latin typeface="Bahnschrift Condensed" panose="020B0502040204020203" pitchFamily="34" charset="0"/>
                        </a:rPr>
                        <a:t>3</a:t>
                      </a:r>
                    </a:p>
                  </a:txBody>
                  <a:tcPr/>
                </a:tc>
                <a:tc>
                  <a:txBody>
                    <a:bodyPr/>
                    <a:lstStyle/>
                    <a:p>
                      <a:r>
                        <a:rPr lang="fr-FR" sz="2800" b="1" noProof="0" dirty="0">
                          <a:solidFill>
                            <a:srgbClr val="002060"/>
                          </a:solidFill>
                          <a:latin typeface="Bahnschrift Condensed" panose="020B0502040204020203" pitchFamily="34" charset="0"/>
                        </a:rPr>
                        <a:t>Trissyllabe</a:t>
                      </a:r>
                    </a:p>
                  </a:txBody>
                  <a:tcPr/>
                </a:tc>
                <a:tc>
                  <a:txBody>
                    <a:bodyPr/>
                    <a:lstStyle/>
                    <a:p>
                      <a:r>
                        <a:rPr lang="fr-FR" sz="2400" b="1" noProof="0" dirty="0">
                          <a:solidFill>
                            <a:srgbClr val="C00000"/>
                          </a:solidFill>
                          <a:latin typeface="Bahnschrift Condensed" panose="020B0502040204020203" pitchFamily="34" charset="0"/>
                        </a:rPr>
                        <a:t>9</a:t>
                      </a:r>
                    </a:p>
                  </a:txBody>
                  <a:tcPr/>
                </a:tc>
                <a:tc>
                  <a:txBody>
                    <a:bodyPr/>
                    <a:lstStyle/>
                    <a:p>
                      <a:r>
                        <a:rPr lang="fr-FR" sz="2800" b="1" noProof="0" dirty="0">
                          <a:solidFill>
                            <a:srgbClr val="002060"/>
                          </a:solidFill>
                          <a:latin typeface="Bahnschrift Condensed" panose="020B0502040204020203" pitchFamily="34" charset="0"/>
                        </a:rPr>
                        <a:t>Ennéasyllabe</a:t>
                      </a:r>
                    </a:p>
                  </a:txBody>
                  <a:tcPr/>
                </a:tc>
                <a:extLst>
                  <a:ext uri="{0D108BD9-81ED-4DB2-BD59-A6C34878D82A}">
                    <a16:rowId xmlns:a16="http://schemas.microsoft.com/office/drawing/2014/main" val="1179726119"/>
                  </a:ext>
                </a:extLst>
              </a:tr>
              <a:tr h="476357">
                <a:tc>
                  <a:txBody>
                    <a:bodyPr/>
                    <a:lstStyle/>
                    <a:p>
                      <a:r>
                        <a:rPr lang="fr-FR" sz="2400" b="1" noProof="0" dirty="0">
                          <a:solidFill>
                            <a:srgbClr val="C00000"/>
                          </a:solidFill>
                          <a:latin typeface="Bahnschrift Condensed" panose="020B0502040204020203" pitchFamily="34" charset="0"/>
                        </a:rPr>
                        <a:t>4</a:t>
                      </a:r>
                    </a:p>
                  </a:txBody>
                  <a:tcPr/>
                </a:tc>
                <a:tc>
                  <a:txBody>
                    <a:bodyPr/>
                    <a:lstStyle/>
                    <a:p>
                      <a:r>
                        <a:rPr lang="fr-FR" sz="2800" b="1" noProof="0" dirty="0">
                          <a:solidFill>
                            <a:srgbClr val="002060"/>
                          </a:solidFill>
                          <a:latin typeface="Bahnschrift Condensed" panose="020B0502040204020203" pitchFamily="34" charset="0"/>
                        </a:rPr>
                        <a:t>Quadrisyllabe</a:t>
                      </a:r>
                    </a:p>
                  </a:txBody>
                  <a:tcPr/>
                </a:tc>
                <a:tc>
                  <a:txBody>
                    <a:bodyPr/>
                    <a:lstStyle/>
                    <a:p>
                      <a:r>
                        <a:rPr lang="fr-FR" sz="2400" b="1" noProof="0" dirty="0">
                          <a:solidFill>
                            <a:srgbClr val="C00000"/>
                          </a:solidFill>
                          <a:latin typeface="Bahnschrift Condensed" panose="020B0502040204020203" pitchFamily="34" charset="0"/>
                        </a:rPr>
                        <a:t>10</a:t>
                      </a:r>
                    </a:p>
                  </a:txBody>
                  <a:tcPr/>
                </a:tc>
                <a:tc>
                  <a:txBody>
                    <a:bodyPr/>
                    <a:lstStyle/>
                    <a:p>
                      <a:r>
                        <a:rPr lang="fr-FR" sz="2800" b="1" noProof="0" dirty="0">
                          <a:solidFill>
                            <a:srgbClr val="002060"/>
                          </a:solidFill>
                          <a:latin typeface="Bahnschrift Condensed" panose="020B0502040204020203" pitchFamily="34" charset="0"/>
                        </a:rPr>
                        <a:t>Décasyllabe</a:t>
                      </a:r>
                    </a:p>
                  </a:txBody>
                  <a:tcPr/>
                </a:tc>
                <a:extLst>
                  <a:ext uri="{0D108BD9-81ED-4DB2-BD59-A6C34878D82A}">
                    <a16:rowId xmlns:a16="http://schemas.microsoft.com/office/drawing/2014/main" val="2627471687"/>
                  </a:ext>
                </a:extLst>
              </a:tr>
              <a:tr h="476357">
                <a:tc>
                  <a:txBody>
                    <a:bodyPr/>
                    <a:lstStyle/>
                    <a:p>
                      <a:r>
                        <a:rPr lang="fr-FR" sz="2400" b="1" noProof="0" dirty="0">
                          <a:solidFill>
                            <a:srgbClr val="C00000"/>
                          </a:solidFill>
                          <a:latin typeface="Bahnschrift Condensed" panose="020B0502040204020203" pitchFamily="34" charset="0"/>
                        </a:rPr>
                        <a:t>5</a:t>
                      </a:r>
                    </a:p>
                  </a:txBody>
                  <a:tcPr/>
                </a:tc>
                <a:tc>
                  <a:txBody>
                    <a:bodyPr/>
                    <a:lstStyle/>
                    <a:p>
                      <a:r>
                        <a:rPr lang="fr-FR" sz="2800" b="1" noProof="0" dirty="0">
                          <a:solidFill>
                            <a:srgbClr val="002060"/>
                          </a:solidFill>
                          <a:latin typeface="Bahnschrift Condensed" panose="020B0502040204020203" pitchFamily="34" charset="0"/>
                        </a:rPr>
                        <a:t>Pentasyllabe</a:t>
                      </a:r>
                    </a:p>
                  </a:txBody>
                  <a:tcPr/>
                </a:tc>
                <a:tc>
                  <a:txBody>
                    <a:bodyPr/>
                    <a:lstStyle/>
                    <a:p>
                      <a:r>
                        <a:rPr lang="fr-FR" sz="2400" b="1" noProof="0" dirty="0">
                          <a:solidFill>
                            <a:srgbClr val="C00000"/>
                          </a:solidFill>
                          <a:latin typeface="Bahnschrift Condensed" panose="020B0502040204020203" pitchFamily="34" charset="0"/>
                        </a:rPr>
                        <a:t>11</a:t>
                      </a:r>
                    </a:p>
                  </a:txBody>
                  <a:tcPr/>
                </a:tc>
                <a:tc>
                  <a:txBody>
                    <a:bodyPr/>
                    <a:lstStyle/>
                    <a:p>
                      <a:r>
                        <a:rPr lang="fr-FR" sz="2800" b="1" noProof="0" dirty="0">
                          <a:solidFill>
                            <a:srgbClr val="002060"/>
                          </a:solidFill>
                          <a:latin typeface="Bahnschrift Condensed" panose="020B0502040204020203" pitchFamily="34" charset="0"/>
                        </a:rPr>
                        <a:t>Hendécasyllabe</a:t>
                      </a:r>
                    </a:p>
                  </a:txBody>
                  <a:tcPr/>
                </a:tc>
                <a:extLst>
                  <a:ext uri="{0D108BD9-81ED-4DB2-BD59-A6C34878D82A}">
                    <a16:rowId xmlns:a16="http://schemas.microsoft.com/office/drawing/2014/main" val="2993243606"/>
                  </a:ext>
                </a:extLst>
              </a:tr>
              <a:tr h="476357">
                <a:tc>
                  <a:txBody>
                    <a:bodyPr/>
                    <a:lstStyle/>
                    <a:p>
                      <a:r>
                        <a:rPr lang="fr-FR" sz="2400" b="1" noProof="0" dirty="0">
                          <a:solidFill>
                            <a:srgbClr val="C00000"/>
                          </a:solidFill>
                          <a:latin typeface="Bahnschrift Condensed" panose="020B0502040204020203" pitchFamily="34" charset="0"/>
                        </a:rPr>
                        <a:t>6</a:t>
                      </a:r>
                    </a:p>
                  </a:txBody>
                  <a:tcPr/>
                </a:tc>
                <a:tc>
                  <a:txBody>
                    <a:bodyPr/>
                    <a:lstStyle/>
                    <a:p>
                      <a:r>
                        <a:rPr lang="fr-FR" sz="2800" b="1" noProof="0" dirty="0">
                          <a:solidFill>
                            <a:srgbClr val="002060"/>
                          </a:solidFill>
                          <a:latin typeface="Bahnschrift Condensed" panose="020B0502040204020203" pitchFamily="34" charset="0"/>
                        </a:rPr>
                        <a:t>Hexasyllabe</a:t>
                      </a:r>
                    </a:p>
                  </a:txBody>
                  <a:tcPr/>
                </a:tc>
                <a:tc>
                  <a:txBody>
                    <a:bodyPr/>
                    <a:lstStyle/>
                    <a:p>
                      <a:r>
                        <a:rPr lang="fr-FR" sz="2400" b="1" noProof="0" dirty="0">
                          <a:solidFill>
                            <a:srgbClr val="C00000"/>
                          </a:solidFill>
                          <a:latin typeface="Bahnschrift Condensed" panose="020B0502040204020203" pitchFamily="34" charset="0"/>
                        </a:rPr>
                        <a:t>12</a:t>
                      </a:r>
                    </a:p>
                  </a:txBody>
                  <a:tcPr/>
                </a:tc>
                <a:tc>
                  <a:txBody>
                    <a:bodyPr/>
                    <a:lstStyle/>
                    <a:p>
                      <a:r>
                        <a:rPr lang="fr-FR" sz="2800" b="1" noProof="0" dirty="0">
                          <a:solidFill>
                            <a:srgbClr val="002060"/>
                          </a:solidFill>
                          <a:latin typeface="Bahnschrift Condensed" panose="020B0502040204020203" pitchFamily="34" charset="0"/>
                        </a:rPr>
                        <a:t>Alexandrin</a:t>
                      </a:r>
                    </a:p>
                  </a:txBody>
                  <a:tcPr/>
                </a:tc>
                <a:extLst>
                  <a:ext uri="{0D108BD9-81ED-4DB2-BD59-A6C34878D82A}">
                    <a16:rowId xmlns:a16="http://schemas.microsoft.com/office/drawing/2014/main" val="2439708198"/>
                  </a:ext>
                </a:extLst>
              </a:tr>
            </a:tbl>
          </a:graphicData>
        </a:graphic>
      </p:graphicFrame>
      <p:sp>
        <p:nvSpPr>
          <p:cNvPr id="4" name="Espace réservé du pied de page 3">
            <a:extLst>
              <a:ext uri="{FF2B5EF4-FFF2-40B4-BE49-F238E27FC236}">
                <a16:creationId xmlns:a16="http://schemas.microsoft.com/office/drawing/2014/main" id="{C74828F0-1BEF-458D-A786-445D95E99374}"/>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87D271C8-2412-476A-9AB1-781269E06D09}"/>
              </a:ext>
            </a:extLst>
          </p:cNvPr>
          <p:cNvSpPr>
            <a:spLocks noGrp="1"/>
          </p:cNvSpPr>
          <p:nvPr>
            <p:ph type="sldNum" sz="quarter" idx="12"/>
          </p:nvPr>
        </p:nvSpPr>
        <p:spPr/>
        <p:txBody>
          <a:bodyPr/>
          <a:lstStyle/>
          <a:p>
            <a:fld id="{5FBA2A52-F463-433B-B67B-16269BF180DE}" type="slidenum">
              <a:rPr lang="fr-FR" smtClean="0"/>
              <a:t>4</a:t>
            </a:fld>
            <a:endParaRPr lang="fr-FR"/>
          </a:p>
        </p:txBody>
      </p:sp>
    </p:spTree>
    <p:extLst>
      <p:ext uri="{BB962C8B-B14F-4D97-AF65-F5344CB8AC3E}">
        <p14:creationId xmlns:p14="http://schemas.microsoft.com/office/powerpoint/2010/main" val="3838657314"/>
      </p:ext>
    </p:extLst>
  </p:cSld>
  <p:clrMapOvr>
    <a:masterClrMapping/>
  </p:clrMapOvr>
  <mc:AlternateContent xmlns:mc="http://schemas.openxmlformats.org/markup-compatibility/2006" xmlns:p14="http://schemas.microsoft.com/office/powerpoint/2010/main">
    <mc:Choice Requires="p14">
      <p:transition spd="slow" p14:dur="2000" advTm="113210"/>
    </mc:Choice>
    <mc:Fallback xmlns="">
      <p:transition spd="slow" advTm="11321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F1147C-66C3-4C01-A6A7-8D6843AEDF32}"/>
              </a:ext>
            </a:extLst>
          </p:cNvPr>
          <p:cNvSpPr>
            <a:spLocks noGrp="1"/>
          </p:cNvSpPr>
          <p:nvPr>
            <p:ph type="title"/>
          </p:nvPr>
        </p:nvSpPr>
        <p:spPr>
          <a:xfrm>
            <a:off x="2592925" y="624110"/>
            <a:ext cx="8911687" cy="918087"/>
          </a:xfrm>
        </p:spPr>
        <p:txBody>
          <a:bodyPr>
            <a:normAutofit/>
          </a:bodyPr>
          <a:lstStyle/>
          <a:p>
            <a:pPr algn="ctr"/>
            <a:r>
              <a:rPr lang="fr-FR" b="1" dirty="0">
                <a:solidFill>
                  <a:srgbClr val="C00000"/>
                </a:solidFill>
                <a:latin typeface="Algerian" panose="04020705040A02060702" pitchFamily="82" charset="0"/>
              </a:rPr>
              <a:t>La césure et l’hémistiche</a:t>
            </a:r>
            <a:endParaRPr lang="fr-FR" b="1" dirty="0">
              <a:solidFill>
                <a:srgbClr val="7030A0"/>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2281ABC6-B12E-4A21-9191-09677221C3C8}"/>
              </a:ext>
            </a:extLst>
          </p:cNvPr>
          <p:cNvSpPr>
            <a:spLocks noGrp="1"/>
          </p:cNvSpPr>
          <p:nvPr>
            <p:ph idx="1"/>
          </p:nvPr>
        </p:nvSpPr>
        <p:spPr>
          <a:xfrm>
            <a:off x="1496291" y="1733266"/>
            <a:ext cx="10008321" cy="4500624"/>
          </a:xfrm>
        </p:spPr>
        <p:txBody>
          <a:bodyPr>
            <a:noAutofit/>
          </a:bodyPr>
          <a:lstStyle/>
          <a:p>
            <a:r>
              <a:rPr lang="fr-FR" sz="2800" b="1" dirty="0">
                <a:solidFill>
                  <a:srgbClr val="002060"/>
                </a:solidFill>
                <a:latin typeface="Bahnschrift Condensed" panose="020B0502040204020203" pitchFamily="34" charset="0"/>
              </a:rPr>
              <a:t>La césure est une séparation marquée des syllabes du vers. Elle imprime le rythme au vers.</a:t>
            </a:r>
          </a:p>
          <a:p>
            <a:r>
              <a:rPr lang="fr-FR" sz="2800" b="1" dirty="0">
                <a:solidFill>
                  <a:srgbClr val="C00000"/>
                </a:solidFill>
                <a:latin typeface="Bahnschrift Condensed" panose="020B0502040204020203" pitchFamily="34" charset="0"/>
              </a:rPr>
              <a:t>La césure peut être fixe (comme dans l’alexandrin, après la sixième syllabes). </a:t>
            </a:r>
          </a:p>
          <a:p>
            <a:r>
              <a:rPr lang="fr-FR" sz="2800" b="1" dirty="0">
                <a:solidFill>
                  <a:srgbClr val="002060"/>
                </a:solidFill>
                <a:latin typeface="Bahnschrift Condensed" panose="020B0502040204020203" pitchFamily="34" charset="0"/>
              </a:rPr>
              <a:t>Chaque alexandrin devait contenir deux parties égales (6 syllabes) qu’on appelait Hémistiche. Entre les deux hémistiches logeait la césure.</a:t>
            </a:r>
          </a:p>
          <a:p>
            <a:pPr marL="0" indent="0" algn="ctr">
              <a:buNone/>
            </a:pPr>
            <a:r>
              <a:rPr lang="fr-FR" sz="2800" b="1" u="sng" dirty="0">
                <a:solidFill>
                  <a:srgbClr val="C00000"/>
                </a:solidFill>
                <a:latin typeface="Bahnschrift Condensed" panose="020B0502040204020203" pitchFamily="34" charset="0"/>
              </a:rPr>
              <a:t>Pour qui sont ces serpents </a:t>
            </a:r>
            <a:r>
              <a:rPr lang="fr-FR" sz="2800" b="1" dirty="0">
                <a:solidFill>
                  <a:srgbClr val="C00000"/>
                </a:solidFill>
                <a:latin typeface="Bahnschrift Condensed" panose="020B0502040204020203" pitchFamily="34" charset="0"/>
              </a:rPr>
              <a:t>/ \ </a:t>
            </a:r>
            <a:r>
              <a:rPr lang="fr-FR" sz="2800" b="1" u="sng" dirty="0">
                <a:solidFill>
                  <a:srgbClr val="C00000"/>
                </a:solidFill>
                <a:latin typeface="Bahnschrift Condensed" panose="020B0502040204020203" pitchFamily="34" charset="0"/>
              </a:rPr>
              <a:t>qui sifflent sur vos têtes </a:t>
            </a:r>
            <a:r>
              <a:rPr lang="fr-FR" sz="2800" b="1" dirty="0">
                <a:solidFill>
                  <a:srgbClr val="C00000"/>
                </a:solidFill>
                <a:latin typeface="Bahnschrift Condensed" panose="020B0502040204020203" pitchFamily="34" charset="0"/>
              </a:rPr>
              <a:t>    </a:t>
            </a:r>
            <a:r>
              <a:rPr lang="fr-FR" sz="2800" b="1" dirty="0">
                <a:solidFill>
                  <a:srgbClr val="7030A0"/>
                </a:solidFill>
                <a:latin typeface="Bahnschrift Condensed" panose="020B0502040204020203" pitchFamily="34" charset="0"/>
              </a:rPr>
              <a:t>(Racine)</a:t>
            </a:r>
          </a:p>
          <a:p>
            <a:pPr marL="0" indent="0">
              <a:buNone/>
            </a:pPr>
            <a:r>
              <a:rPr lang="fr-FR" sz="2800" b="1" dirty="0">
                <a:solidFill>
                  <a:srgbClr val="C00000"/>
                </a:solidFill>
                <a:latin typeface="Bahnschrift Condensed" panose="020B0502040204020203" pitchFamily="34" charset="0"/>
              </a:rPr>
              <a:t>			</a:t>
            </a:r>
            <a:r>
              <a:rPr lang="fr-FR" sz="2800" b="1" dirty="0">
                <a:solidFill>
                  <a:srgbClr val="002060"/>
                </a:solidFill>
                <a:latin typeface="Bahnschrift Condensed" panose="020B0502040204020203" pitchFamily="34" charset="0"/>
              </a:rPr>
              <a:t>Hémistiche 1</a:t>
            </a:r>
            <a:r>
              <a:rPr lang="fr-FR" sz="2800" b="1" dirty="0">
                <a:solidFill>
                  <a:srgbClr val="C00000"/>
                </a:solidFill>
                <a:latin typeface="Bahnschrift Condensed" panose="020B0502040204020203" pitchFamily="34" charset="0"/>
              </a:rPr>
              <a:t>					</a:t>
            </a:r>
            <a:r>
              <a:rPr lang="fr-FR" sz="2800" b="1" dirty="0">
                <a:solidFill>
                  <a:srgbClr val="002060"/>
                </a:solidFill>
                <a:latin typeface="Bahnschrift Condensed" panose="020B0502040204020203" pitchFamily="34" charset="0"/>
              </a:rPr>
              <a:t>Hémistiche 2</a:t>
            </a:r>
          </a:p>
          <a:p>
            <a:pPr marL="0" indent="0">
              <a:buNone/>
            </a:pPr>
            <a:r>
              <a:rPr lang="fr-FR" sz="2800" b="1" dirty="0">
                <a:solidFill>
                  <a:srgbClr val="C00000"/>
                </a:solidFill>
                <a:latin typeface="Bahnschrift Condensed" panose="020B0502040204020203" pitchFamily="34" charset="0"/>
              </a:rPr>
              <a:t>							           </a:t>
            </a:r>
            <a:r>
              <a:rPr lang="fr-FR" sz="2800" b="1" dirty="0">
                <a:solidFill>
                  <a:srgbClr val="002060"/>
                </a:solidFill>
                <a:latin typeface="Bahnschrift Condensed" panose="020B0502040204020203" pitchFamily="34" charset="0"/>
              </a:rPr>
              <a:t>Césure</a:t>
            </a:r>
            <a:r>
              <a:rPr lang="fr-FR" sz="2800" b="1" dirty="0">
                <a:solidFill>
                  <a:srgbClr val="C00000"/>
                </a:solidFill>
                <a:latin typeface="Bahnschrift Condensed" panose="020B0502040204020203" pitchFamily="34" charset="0"/>
              </a:rPr>
              <a:t> </a:t>
            </a:r>
          </a:p>
        </p:txBody>
      </p:sp>
      <p:sp>
        <p:nvSpPr>
          <p:cNvPr id="4" name="Espace réservé du pied de page 3">
            <a:extLst>
              <a:ext uri="{FF2B5EF4-FFF2-40B4-BE49-F238E27FC236}">
                <a16:creationId xmlns:a16="http://schemas.microsoft.com/office/drawing/2014/main" id="{A17EA507-6EC7-47D2-8AB0-8A0EF54864A9}"/>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F303C8E9-782B-4508-BBF1-DDCE51A04568}"/>
              </a:ext>
            </a:extLst>
          </p:cNvPr>
          <p:cNvSpPr>
            <a:spLocks noGrp="1"/>
          </p:cNvSpPr>
          <p:nvPr>
            <p:ph type="sldNum" sz="quarter" idx="12"/>
          </p:nvPr>
        </p:nvSpPr>
        <p:spPr/>
        <p:txBody>
          <a:bodyPr/>
          <a:lstStyle/>
          <a:p>
            <a:fld id="{5FBA2A52-F463-433B-B67B-16269BF180DE}" type="slidenum">
              <a:rPr lang="fr-FR" smtClean="0"/>
              <a:t>5</a:t>
            </a:fld>
            <a:endParaRPr lang="fr-FR"/>
          </a:p>
        </p:txBody>
      </p:sp>
      <p:sp>
        <p:nvSpPr>
          <p:cNvPr id="7" name="Flèche : haut 6">
            <a:extLst>
              <a:ext uri="{FF2B5EF4-FFF2-40B4-BE49-F238E27FC236}">
                <a16:creationId xmlns:a16="http://schemas.microsoft.com/office/drawing/2014/main" id="{D16BCDF7-D1F5-416C-AA2E-2F0057465AA2}"/>
              </a:ext>
            </a:extLst>
          </p:cNvPr>
          <p:cNvSpPr/>
          <p:nvPr/>
        </p:nvSpPr>
        <p:spPr>
          <a:xfrm>
            <a:off x="5846618" y="4719744"/>
            <a:ext cx="249382" cy="7204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2060"/>
              </a:solidFill>
            </a:endParaRPr>
          </a:p>
        </p:txBody>
      </p:sp>
    </p:spTree>
    <p:extLst>
      <p:ext uri="{BB962C8B-B14F-4D97-AF65-F5344CB8AC3E}">
        <p14:creationId xmlns:p14="http://schemas.microsoft.com/office/powerpoint/2010/main" val="565405672"/>
      </p:ext>
    </p:extLst>
  </p:cSld>
  <p:clrMapOvr>
    <a:masterClrMapping/>
  </p:clrMapOvr>
  <mc:AlternateContent xmlns:mc="http://schemas.openxmlformats.org/markup-compatibility/2006" xmlns:p14="http://schemas.microsoft.com/office/powerpoint/2010/main">
    <mc:Choice Requires="p14">
      <p:transition spd="slow" p14:dur="2000" advTm="148716"/>
    </mc:Choice>
    <mc:Fallback xmlns="">
      <p:transition spd="slow" advTm="14871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55DD0D-70B2-49BF-96EF-283FC5D645C6}"/>
              </a:ext>
            </a:extLst>
          </p:cNvPr>
          <p:cNvSpPr>
            <a:spLocks noGrp="1"/>
          </p:cNvSpPr>
          <p:nvPr>
            <p:ph type="title"/>
          </p:nvPr>
        </p:nvSpPr>
        <p:spPr>
          <a:xfrm>
            <a:off x="2592925" y="624110"/>
            <a:ext cx="8911687" cy="899890"/>
          </a:xfrm>
        </p:spPr>
        <p:txBody>
          <a:bodyPr/>
          <a:lstStyle/>
          <a:p>
            <a:pPr algn="ctr"/>
            <a:r>
              <a:rPr lang="fr-FR" b="1" dirty="0">
                <a:solidFill>
                  <a:srgbClr val="C00000"/>
                </a:solidFill>
                <a:latin typeface="Algerian" panose="04020705040A02060702" pitchFamily="82" charset="0"/>
              </a:rPr>
              <a:t>Les romantiques et la rime</a:t>
            </a:r>
          </a:p>
        </p:txBody>
      </p:sp>
      <p:sp>
        <p:nvSpPr>
          <p:cNvPr id="3" name="Espace réservé du contenu 2">
            <a:extLst>
              <a:ext uri="{FF2B5EF4-FFF2-40B4-BE49-F238E27FC236}">
                <a16:creationId xmlns:a16="http://schemas.microsoft.com/office/drawing/2014/main" id="{20A4697D-C60D-40D4-9678-CDA32A89D1BD}"/>
              </a:ext>
            </a:extLst>
          </p:cNvPr>
          <p:cNvSpPr>
            <a:spLocks noGrp="1"/>
          </p:cNvSpPr>
          <p:nvPr>
            <p:ph idx="1"/>
          </p:nvPr>
        </p:nvSpPr>
        <p:spPr>
          <a:xfrm>
            <a:off x="1537855" y="1704109"/>
            <a:ext cx="9966757" cy="4207113"/>
          </a:xfrm>
        </p:spPr>
        <p:txBody>
          <a:bodyPr>
            <a:normAutofit/>
          </a:bodyPr>
          <a:lstStyle/>
          <a:p>
            <a:pPr algn="just"/>
            <a:r>
              <a:rPr lang="fr-FR" sz="2800" b="1" dirty="0">
                <a:solidFill>
                  <a:srgbClr val="002060"/>
                </a:solidFill>
                <a:latin typeface="Bahnschrift Condensed" panose="020B0502040204020203" pitchFamily="34" charset="0"/>
              </a:rPr>
              <a:t>Les romantiques vont déniaiser l’alexandrin, (le mot de Hugo). Finis les hémistiches et la césure obligatoire entre la sixième et la septième syllabe.</a:t>
            </a:r>
          </a:p>
          <a:p>
            <a:pPr algn="just"/>
            <a:r>
              <a:rPr lang="fr-FR" sz="2800" b="1" dirty="0">
                <a:solidFill>
                  <a:srgbClr val="C00000"/>
                </a:solidFill>
                <a:latin typeface="Bahnschrift Condensed" panose="020B0502040204020203" pitchFamily="34" charset="0"/>
              </a:rPr>
              <a:t>Sans renoncer à l’alexandrin classique, ils vont en adoucir les règles et, en plus, utiliser de nouvelles coupes comme on le découvre dans le fameux trimètre romantique (4/4/4) (rythme ternaire).</a:t>
            </a:r>
          </a:p>
          <a:p>
            <a:pPr algn="just">
              <a:buFont typeface="Wingdings" panose="05000000000000000000" pitchFamily="2" charset="2"/>
              <a:buChar char="Ø"/>
            </a:pPr>
            <a:r>
              <a:rPr lang="fr-FR" sz="2400" b="1" dirty="0">
                <a:solidFill>
                  <a:srgbClr val="002060"/>
                </a:solidFill>
                <a:latin typeface="Bahnschrift Condensed" panose="020B0502040204020203" pitchFamily="34" charset="0"/>
              </a:rPr>
              <a:t>Je marcherai// les yeux fixés// sur mes pensées,				(Hugo)-----trimètre</a:t>
            </a:r>
          </a:p>
          <a:p>
            <a:pPr algn="just">
              <a:buFont typeface="Wingdings" panose="05000000000000000000" pitchFamily="2" charset="2"/>
              <a:buChar char="Ø"/>
            </a:pPr>
            <a:r>
              <a:rPr lang="fr-FR" sz="2400" b="1" dirty="0">
                <a:solidFill>
                  <a:srgbClr val="C00000"/>
                </a:solidFill>
                <a:latin typeface="Bahnschrift Condensed" panose="020B0502040204020203" pitchFamily="34" charset="0"/>
              </a:rPr>
              <a:t>La boue aux pieds// la honte au front// la haine au cœur. 		(Hugo)-----trimètre</a:t>
            </a:r>
          </a:p>
          <a:p>
            <a:pPr algn="just">
              <a:buFont typeface="Wingdings" panose="05000000000000000000" pitchFamily="2" charset="2"/>
              <a:buChar char="Ø"/>
            </a:pPr>
            <a:r>
              <a:rPr lang="fr-FR" sz="2400" b="1" dirty="0">
                <a:solidFill>
                  <a:srgbClr val="002060"/>
                </a:solidFill>
                <a:latin typeface="Bahnschrift Condensed" panose="020B0502040204020203" pitchFamily="34" charset="0"/>
              </a:rPr>
              <a:t>Tantôt légers,// tantôt boiteux,// toujours pieds nus !			(Musset)---trimètre</a:t>
            </a:r>
          </a:p>
          <a:p>
            <a:pPr>
              <a:buFont typeface="Wingdings" panose="05000000000000000000" pitchFamily="2" charset="2"/>
              <a:buChar char="Ø"/>
            </a:pPr>
            <a:endParaRPr lang="en-US" dirty="0"/>
          </a:p>
          <a:p>
            <a:pPr marL="0" indent="0">
              <a:buNone/>
            </a:pPr>
            <a:endParaRPr lang="fr-FR" dirty="0"/>
          </a:p>
        </p:txBody>
      </p:sp>
      <p:sp>
        <p:nvSpPr>
          <p:cNvPr id="4" name="Espace réservé du pied de page 3">
            <a:extLst>
              <a:ext uri="{FF2B5EF4-FFF2-40B4-BE49-F238E27FC236}">
                <a16:creationId xmlns:a16="http://schemas.microsoft.com/office/drawing/2014/main" id="{3567B714-8651-4BA1-8751-3A33EED6A613}"/>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7FA504E1-BCBF-46C7-B309-579CC4C6D019}"/>
              </a:ext>
            </a:extLst>
          </p:cNvPr>
          <p:cNvSpPr>
            <a:spLocks noGrp="1"/>
          </p:cNvSpPr>
          <p:nvPr>
            <p:ph type="sldNum" sz="quarter" idx="12"/>
          </p:nvPr>
        </p:nvSpPr>
        <p:spPr/>
        <p:txBody>
          <a:bodyPr/>
          <a:lstStyle/>
          <a:p>
            <a:fld id="{5FBA2A52-F463-433B-B67B-16269BF180DE}" type="slidenum">
              <a:rPr lang="fr-FR" smtClean="0"/>
              <a:t>6</a:t>
            </a:fld>
            <a:endParaRPr lang="fr-FR"/>
          </a:p>
        </p:txBody>
      </p:sp>
    </p:spTree>
    <p:extLst>
      <p:ext uri="{BB962C8B-B14F-4D97-AF65-F5344CB8AC3E}">
        <p14:creationId xmlns:p14="http://schemas.microsoft.com/office/powerpoint/2010/main" val="896024887"/>
      </p:ext>
    </p:extLst>
  </p:cSld>
  <p:clrMapOvr>
    <a:masterClrMapping/>
  </p:clrMapOvr>
  <mc:AlternateContent xmlns:mc="http://schemas.openxmlformats.org/markup-compatibility/2006" xmlns:p14="http://schemas.microsoft.com/office/powerpoint/2010/main">
    <mc:Choice Requires="p14">
      <p:transition spd="slow" p14:dur="2000" advTm="156315"/>
    </mc:Choice>
    <mc:Fallback xmlns="">
      <p:transition spd="slow" advTm="15631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D5EFE4-74EC-492A-B835-8041A7BCDC17}"/>
              </a:ext>
            </a:extLst>
          </p:cNvPr>
          <p:cNvSpPr>
            <a:spLocks noGrp="1"/>
          </p:cNvSpPr>
          <p:nvPr>
            <p:ph type="title"/>
          </p:nvPr>
        </p:nvSpPr>
        <p:spPr>
          <a:xfrm>
            <a:off x="2592925" y="624110"/>
            <a:ext cx="8911687" cy="913745"/>
          </a:xfrm>
        </p:spPr>
        <p:txBody>
          <a:bodyPr/>
          <a:lstStyle/>
          <a:p>
            <a:pPr algn="ctr"/>
            <a:r>
              <a:rPr lang="fr-FR" b="1" dirty="0">
                <a:solidFill>
                  <a:srgbClr val="C00000"/>
                </a:solidFill>
                <a:latin typeface="Algerian" panose="04020705040A02060702" pitchFamily="82" charset="0"/>
              </a:rPr>
              <a:t>Les enjambements</a:t>
            </a:r>
          </a:p>
        </p:txBody>
      </p:sp>
      <p:sp>
        <p:nvSpPr>
          <p:cNvPr id="3" name="Espace réservé du contenu 2">
            <a:extLst>
              <a:ext uri="{FF2B5EF4-FFF2-40B4-BE49-F238E27FC236}">
                <a16:creationId xmlns:a16="http://schemas.microsoft.com/office/drawing/2014/main" id="{594DB10E-8065-4E45-ABF1-7DB673410954}"/>
              </a:ext>
            </a:extLst>
          </p:cNvPr>
          <p:cNvSpPr>
            <a:spLocks noGrp="1"/>
          </p:cNvSpPr>
          <p:nvPr>
            <p:ph idx="1"/>
          </p:nvPr>
        </p:nvSpPr>
        <p:spPr>
          <a:xfrm>
            <a:off x="1468582" y="1704109"/>
            <a:ext cx="10036030" cy="4207113"/>
          </a:xfrm>
        </p:spPr>
        <p:txBody>
          <a:bodyPr>
            <a:normAutofit/>
          </a:bodyPr>
          <a:lstStyle/>
          <a:p>
            <a:pPr algn="just"/>
            <a:r>
              <a:rPr lang="fr-FR" sz="3200" b="1" dirty="0">
                <a:solidFill>
                  <a:srgbClr val="002060"/>
                </a:solidFill>
                <a:latin typeface="Bahnschrift Condensed" panose="020B0502040204020203" pitchFamily="34" charset="0"/>
              </a:rPr>
              <a:t>Dans la poésie classique, un vers devait contenir une unité complète, à la fois au point de vue du sens et de la syntaxe (une phrase ou une proposition complètes). Les romantiques vont briser cette règle et faire en sorte que leurs vers débordent les uns sur les autres: c’est ce qu’on appelle un enjambement.</a:t>
            </a:r>
          </a:p>
          <a:p>
            <a:pPr algn="just"/>
            <a:r>
              <a:rPr lang="fr-FR" sz="3200" b="1" dirty="0">
                <a:solidFill>
                  <a:srgbClr val="C00000"/>
                </a:solidFill>
                <a:latin typeface="Bahnschrift Condensed" panose="020B0502040204020203" pitchFamily="34" charset="0"/>
              </a:rPr>
              <a:t>Il y a enjambement lorsqu’une partie de la phrase est rejetée au vers suivant ou encore quand l’unité de sens du début du vers ne correspond pas à celui de la fin du vers.</a:t>
            </a:r>
          </a:p>
        </p:txBody>
      </p:sp>
      <p:sp>
        <p:nvSpPr>
          <p:cNvPr id="4" name="Espace réservé du pied de page 3">
            <a:extLst>
              <a:ext uri="{FF2B5EF4-FFF2-40B4-BE49-F238E27FC236}">
                <a16:creationId xmlns:a16="http://schemas.microsoft.com/office/drawing/2014/main" id="{223CC4D9-5AF8-429A-88B0-D8831F6F23E8}"/>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51F195F2-318B-40E0-974A-66362C546A15}"/>
              </a:ext>
            </a:extLst>
          </p:cNvPr>
          <p:cNvSpPr>
            <a:spLocks noGrp="1"/>
          </p:cNvSpPr>
          <p:nvPr>
            <p:ph type="sldNum" sz="quarter" idx="12"/>
          </p:nvPr>
        </p:nvSpPr>
        <p:spPr/>
        <p:txBody>
          <a:bodyPr/>
          <a:lstStyle/>
          <a:p>
            <a:fld id="{5FBA2A52-F463-433B-B67B-16269BF180DE}" type="slidenum">
              <a:rPr lang="fr-FR" smtClean="0"/>
              <a:t>7</a:t>
            </a:fld>
            <a:endParaRPr lang="fr-FR"/>
          </a:p>
        </p:txBody>
      </p:sp>
    </p:spTree>
    <p:extLst>
      <p:ext uri="{BB962C8B-B14F-4D97-AF65-F5344CB8AC3E}">
        <p14:creationId xmlns:p14="http://schemas.microsoft.com/office/powerpoint/2010/main" val="3092362322"/>
      </p:ext>
    </p:extLst>
  </p:cSld>
  <p:clrMapOvr>
    <a:masterClrMapping/>
  </p:clrMapOvr>
  <mc:AlternateContent xmlns:mc="http://schemas.openxmlformats.org/markup-compatibility/2006" xmlns:p14="http://schemas.microsoft.com/office/powerpoint/2010/main">
    <mc:Choice Requires="p14">
      <p:transition spd="slow" p14:dur="2000" advTm="139315"/>
    </mc:Choice>
    <mc:Fallback xmlns="">
      <p:transition spd="slow" advTm="13931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18EF5A-CC2D-4EB4-BCB4-2A48E7095113}"/>
              </a:ext>
            </a:extLst>
          </p:cNvPr>
          <p:cNvSpPr>
            <a:spLocks noGrp="1"/>
          </p:cNvSpPr>
          <p:nvPr>
            <p:ph type="title"/>
          </p:nvPr>
        </p:nvSpPr>
        <p:spPr/>
        <p:txBody>
          <a:bodyPr/>
          <a:lstStyle/>
          <a:p>
            <a:pPr algn="ctr"/>
            <a:r>
              <a:rPr kumimoji="0" lang="fr-FR" sz="3600" b="1" i="0" u="none" strike="noStrike" kern="1200" cap="none" spc="0" normalizeH="0" baseline="0" noProof="0" dirty="0">
                <a:ln>
                  <a:noFill/>
                </a:ln>
                <a:solidFill>
                  <a:srgbClr val="C00000"/>
                </a:solidFill>
                <a:effectLst/>
                <a:uLnTx/>
                <a:uFillTx/>
                <a:latin typeface="Algerian" panose="04020705040A02060702" pitchFamily="82" charset="0"/>
                <a:ea typeface="+mj-ea"/>
                <a:cs typeface="+mj-cs"/>
              </a:rPr>
              <a:t>Enjambement</a:t>
            </a:r>
            <a:br>
              <a:rPr kumimoji="0" lang="fr-FR" sz="3600" b="1" i="0" u="none" strike="noStrike" kern="1200" cap="none" spc="0" normalizeH="0" baseline="0" noProof="0" dirty="0">
                <a:ln>
                  <a:noFill/>
                </a:ln>
                <a:solidFill>
                  <a:srgbClr val="C00000"/>
                </a:solidFill>
                <a:effectLst/>
                <a:uLnTx/>
                <a:uFillTx/>
                <a:latin typeface="Algerian" panose="04020705040A02060702" pitchFamily="82" charset="0"/>
                <a:ea typeface="+mj-ea"/>
                <a:cs typeface="+mj-cs"/>
              </a:rPr>
            </a:br>
            <a:r>
              <a:rPr kumimoji="0" lang="fr-FR" sz="3600" b="1" i="0" u="none" strike="noStrike" kern="1200" cap="none" spc="0" normalizeH="0" baseline="0" noProof="0" dirty="0">
                <a:ln>
                  <a:noFill/>
                </a:ln>
                <a:solidFill>
                  <a:srgbClr val="7030A0"/>
                </a:solidFill>
                <a:effectLst/>
                <a:uLnTx/>
                <a:uFillTx/>
                <a:latin typeface="Algerian" panose="04020705040A02060702" pitchFamily="82" charset="0"/>
                <a:ea typeface="+mj-ea"/>
                <a:cs typeface="+mj-cs"/>
              </a:rPr>
              <a:t>Rejet, Contre-rejet</a:t>
            </a:r>
            <a:endParaRPr lang="fr-FR" dirty="0">
              <a:solidFill>
                <a:srgbClr val="7030A0"/>
              </a:solidFill>
            </a:endParaRPr>
          </a:p>
        </p:txBody>
      </p:sp>
      <p:sp>
        <p:nvSpPr>
          <p:cNvPr id="3" name="Espace réservé du contenu 2">
            <a:extLst>
              <a:ext uri="{FF2B5EF4-FFF2-40B4-BE49-F238E27FC236}">
                <a16:creationId xmlns:a16="http://schemas.microsoft.com/office/drawing/2014/main" id="{CED9757C-2881-4790-B205-686EBADC381B}"/>
              </a:ext>
            </a:extLst>
          </p:cNvPr>
          <p:cNvSpPr>
            <a:spLocks noGrp="1"/>
          </p:cNvSpPr>
          <p:nvPr>
            <p:ph idx="1"/>
          </p:nvPr>
        </p:nvSpPr>
        <p:spPr>
          <a:xfrm>
            <a:off x="1311579" y="1905000"/>
            <a:ext cx="10193033" cy="4454236"/>
          </a:xfrm>
        </p:spPr>
        <p:txBody>
          <a:bodyPr>
            <a:normAutofit/>
          </a:bodyPr>
          <a:lstStyle/>
          <a:p>
            <a:pPr algn="just"/>
            <a:r>
              <a:rPr lang="fr-FR" sz="2800" b="1" dirty="0">
                <a:solidFill>
                  <a:srgbClr val="C00000"/>
                </a:solidFill>
                <a:latin typeface="Bahnschrift Condensed" panose="020B0502040204020203" pitchFamily="34" charset="0"/>
              </a:rPr>
              <a:t>Arthur Rimbaud (symboliste) est particulièrement audacieux dans ses enjambements.</a:t>
            </a:r>
          </a:p>
          <a:p>
            <a:pPr marL="0" indent="0" algn="just">
              <a:buNone/>
            </a:pPr>
            <a:endParaRPr lang="fr-FR" sz="2800" b="1" dirty="0">
              <a:solidFill>
                <a:srgbClr val="C00000"/>
              </a:solidFill>
              <a:latin typeface="Bahnschrift Condensed" panose="020B0502040204020203" pitchFamily="34" charset="0"/>
            </a:endParaRPr>
          </a:p>
          <a:p>
            <a:pPr marL="0" indent="0" algn="just">
              <a:spcBef>
                <a:spcPts val="0"/>
              </a:spcBef>
              <a:buNone/>
            </a:pPr>
            <a:r>
              <a:rPr lang="fr-FR" sz="2800" b="1" dirty="0">
                <a:solidFill>
                  <a:srgbClr val="002060"/>
                </a:solidFill>
                <a:latin typeface="Bahnschrift Condensed" panose="020B0502040204020203" pitchFamily="34" charset="0"/>
              </a:rPr>
              <a:t>	Il dort dans le soleil, la main sur sa poitrine,</a:t>
            </a:r>
          </a:p>
          <a:p>
            <a:pPr marL="0" indent="0" algn="just">
              <a:spcBef>
                <a:spcPts val="0"/>
              </a:spcBef>
              <a:buNone/>
            </a:pPr>
            <a:r>
              <a:rPr lang="fr-FR" sz="2800" b="1" dirty="0">
                <a:solidFill>
                  <a:srgbClr val="002060"/>
                </a:solidFill>
                <a:latin typeface="Bahnschrift Condensed" panose="020B0502040204020203" pitchFamily="34" charset="0"/>
              </a:rPr>
              <a:t>	</a:t>
            </a:r>
            <a:r>
              <a:rPr lang="fr-FR" sz="2800" b="1" u="sng" dirty="0">
                <a:solidFill>
                  <a:srgbClr val="002060"/>
                </a:solidFill>
                <a:latin typeface="Bahnschrift Condensed" panose="020B0502040204020203" pitchFamily="34" charset="0"/>
              </a:rPr>
              <a:t>Tranquille</a:t>
            </a:r>
            <a:r>
              <a:rPr lang="fr-FR" sz="2800" b="1" dirty="0">
                <a:solidFill>
                  <a:srgbClr val="002060"/>
                </a:solidFill>
                <a:latin typeface="Bahnschrift Condensed" panose="020B0502040204020203" pitchFamily="34" charset="0"/>
              </a:rPr>
              <a:t>/. Il a deux trous rouges au côté droit.	</a:t>
            </a:r>
            <a:r>
              <a:rPr lang="fr-FR" sz="2000" b="1" dirty="0">
                <a:solidFill>
                  <a:srgbClr val="C00000"/>
                </a:solidFill>
                <a:latin typeface="Bahnschrift Condensed" panose="020B0502040204020203" pitchFamily="34" charset="0"/>
              </a:rPr>
              <a:t>“Le Dormeur du Val” d’Arthur Rimbaud</a:t>
            </a:r>
          </a:p>
          <a:p>
            <a:pPr marL="0" indent="0" algn="just">
              <a:spcBef>
                <a:spcPts val="0"/>
              </a:spcBef>
              <a:buNone/>
            </a:pPr>
            <a:endParaRPr lang="fr-FR" sz="2000" b="1" dirty="0">
              <a:solidFill>
                <a:srgbClr val="C00000"/>
              </a:solidFill>
              <a:latin typeface="Bahnschrift Condensed" panose="020B0502040204020203" pitchFamily="34" charset="0"/>
            </a:endParaRPr>
          </a:p>
          <a:p>
            <a:pPr marL="0" indent="0" algn="just">
              <a:buNone/>
            </a:pPr>
            <a:r>
              <a:rPr lang="fr-FR" sz="2800" b="1" dirty="0">
                <a:solidFill>
                  <a:srgbClr val="C00000"/>
                </a:solidFill>
                <a:latin typeface="Bahnschrift Condensed" panose="020B0502040204020203" pitchFamily="34" charset="0"/>
              </a:rPr>
              <a:t>	Enjambement</a:t>
            </a:r>
          </a:p>
          <a:p>
            <a:pPr marL="0" indent="0" algn="just">
              <a:buNone/>
            </a:pPr>
            <a:r>
              <a:rPr lang="en-US" sz="2800" b="1" dirty="0">
                <a:solidFill>
                  <a:srgbClr val="002060"/>
                </a:solidFill>
                <a:latin typeface="Bahnschrift Condensed" panose="020B0502040204020203" pitchFamily="34" charset="0"/>
              </a:rPr>
              <a:t>			</a:t>
            </a:r>
          </a:p>
        </p:txBody>
      </p:sp>
      <p:sp>
        <p:nvSpPr>
          <p:cNvPr id="4" name="Espace réservé du pied de page 3">
            <a:extLst>
              <a:ext uri="{FF2B5EF4-FFF2-40B4-BE49-F238E27FC236}">
                <a16:creationId xmlns:a16="http://schemas.microsoft.com/office/drawing/2014/main" id="{BF226725-5F21-437D-8A09-1AA45B6622E8}"/>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CFF0B12A-302C-4342-97EA-FBC3349F38DE}"/>
              </a:ext>
            </a:extLst>
          </p:cNvPr>
          <p:cNvSpPr>
            <a:spLocks noGrp="1"/>
          </p:cNvSpPr>
          <p:nvPr>
            <p:ph type="sldNum" sz="quarter" idx="12"/>
          </p:nvPr>
        </p:nvSpPr>
        <p:spPr/>
        <p:txBody>
          <a:bodyPr/>
          <a:lstStyle/>
          <a:p>
            <a:fld id="{5FBA2A52-F463-433B-B67B-16269BF180DE}" type="slidenum">
              <a:rPr lang="fr-FR" smtClean="0"/>
              <a:t>8</a:t>
            </a:fld>
            <a:endParaRPr lang="fr-FR"/>
          </a:p>
        </p:txBody>
      </p:sp>
      <p:sp>
        <p:nvSpPr>
          <p:cNvPr id="11" name="Flèche : haut 10">
            <a:extLst>
              <a:ext uri="{FF2B5EF4-FFF2-40B4-BE49-F238E27FC236}">
                <a16:creationId xmlns:a16="http://schemas.microsoft.com/office/drawing/2014/main" id="{DB443637-889A-446E-BD9A-5705ADA3F01C}"/>
              </a:ext>
            </a:extLst>
          </p:cNvPr>
          <p:cNvSpPr/>
          <p:nvPr/>
        </p:nvSpPr>
        <p:spPr>
          <a:xfrm>
            <a:off x="2369127" y="4170218"/>
            <a:ext cx="227150" cy="54032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10308147"/>
      </p:ext>
    </p:extLst>
  </p:cSld>
  <p:clrMapOvr>
    <a:masterClrMapping/>
  </p:clrMapOvr>
  <mc:AlternateContent xmlns:mc="http://schemas.openxmlformats.org/markup-compatibility/2006" xmlns:p14="http://schemas.microsoft.com/office/powerpoint/2010/main">
    <mc:Choice Requires="p14">
      <p:transition spd="slow" p14:dur="2000" advTm="144530"/>
    </mc:Choice>
    <mc:Fallback xmlns="">
      <p:transition spd="slow" advTm="14453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2C9B6F-7178-4F9F-A411-D36BD54BD358}"/>
              </a:ext>
            </a:extLst>
          </p:cNvPr>
          <p:cNvSpPr>
            <a:spLocks noGrp="1"/>
          </p:cNvSpPr>
          <p:nvPr>
            <p:ph type="title"/>
          </p:nvPr>
        </p:nvSpPr>
        <p:spPr>
          <a:xfrm>
            <a:off x="2592925" y="624110"/>
            <a:ext cx="8911687" cy="899890"/>
          </a:xfrm>
        </p:spPr>
        <p:txBody>
          <a:bodyPr/>
          <a:lstStyle/>
          <a:p>
            <a:pPr algn="ctr"/>
            <a:r>
              <a:rPr lang="en-US" b="1" dirty="0" err="1">
                <a:solidFill>
                  <a:srgbClr val="C00000"/>
                </a:solidFill>
                <a:latin typeface="Algerian" panose="04020705040A02060702" pitchFamily="82" charset="0"/>
              </a:rPr>
              <a:t>Rejet</a:t>
            </a:r>
            <a:r>
              <a:rPr lang="en-US" b="1" dirty="0">
                <a:solidFill>
                  <a:srgbClr val="C00000"/>
                </a:solidFill>
                <a:latin typeface="Algerian" panose="04020705040A02060702" pitchFamily="82" charset="0"/>
              </a:rPr>
              <a:t> et </a:t>
            </a:r>
            <a:r>
              <a:rPr lang="en-US" b="1" dirty="0" err="1">
                <a:solidFill>
                  <a:srgbClr val="C00000"/>
                </a:solidFill>
                <a:latin typeface="Algerian" panose="04020705040A02060702" pitchFamily="82" charset="0"/>
              </a:rPr>
              <a:t>Contre-rejet</a:t>
            </a:r>
            <a:endParaRPr lang="fr-FR" b="1" dirty="0">
              <a:solidFill>
                <a:srgbClr val="C00000"/>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3D553107-2088-491A-9E4E-7FD82CED5766}"/>
              </a:ext>
            </a:extLst>
          </p:cNvPr>
          <p:cNvSpPr>
            <a:spLocks noGrp="1"/>
          </p:cNvSpPr>
          <p:nvPr>
            <p:ph idx="1"/>
          </p:nvPr>
        </p:nvSpPr>
        <p:spPr>
          <a:xfrm>
            <a:off x="1311579" y="1634836"/>
            <a:ext cx="10193033" cy="4276386"/>
          </a:xfrm>
        </p:spPr>
        <p:txBody>
          <a:bodyPr>
            <a:normAutofit/>
          </a:bodyPr>
          <a:lstStyle/>
          <a:p>
            <a:pPr algn="just"/>
            <a:r>
              <a:rPr lang="fr-FR" sz="3000" b="1" dirty="0">
                <a:solidFill>
                  <a:srgbClr val="002060"/>
                </a:solidFill>
                <a:latin typeface="Bahnschrift Condensed" panose="020B0502040204020203" pitchFamily="34" charset="0"/>
              </a:rPr>
              <a:t>Les enjambements entrainent des rejets et des contre-rejets.</a:t>
            </a:r>
          </a:p>
          <a:p>
            <a:pPr>
              <a:buFont typeface="Wingdings" panose="05000000000000000000" pitchFamily="2" charset="2"/>
              <a:buChar char="q"/>
            </a:pPr>
            <a:r>
              <a:rPr lang="fr-FR" sz="3300" b="1" dirty="0">
                <a:solidFill>
                  <a:srgbClr val="002060"/>
                </a:solidFill>
                <a:latin typeface="Bahnschrift Condensed" panose="020B0502040204020203" pitchFamily="34" charset="0"/>
              </a:rPr>
              <a:t>				</a:t>
            </a:r>
            <a:r>
              <a:rPr lang="fr-FR" sz="3000" b="1" dirty="0">
                <a:solidFill>
                  <a:srgbClr val="C00000"/>
                </a:solidFill>
                <a:latin typeface="Bahnschrift Condensed" panose="020B0502040204020203" pitchFamily="34" charset="0"/>
              </a:rPr>
              <a:t>Petit-Poucet rêveur, j’égrenais dans ma course</a:t>
            </a:r>
          </a:p>
          <a:p>
            <a:pPr marL="0" indent="0">
              <a:buNone/>
            </a:pPr>
            <a:r>
              <a:rPr lang="fr-FR" sz="3000" b="1" dirty="0">
                <a:solidFill>
                  <a:srgbClr val="002060"/>
                </a:solidFill>
                <a:latin typeface="Bahnschrift Condensed" panose="020B0502040204020203" pitchFamily="34" charset="0"/>
              </a:rPr>
              <a:t>	Rejet</a:t>
            </a:r>
            <a:r>
              <a:rPr lang="fr-FR" sz="3000" b="1" dirty="0">
                <a:solidFill>
                  <a:srgbClr val="C00000"/>
                </a:solidFill>
                <a:latin typeface="Bahnschrift Condensed" panose="020B0502040204020203" pitchFamily="34" charset="0"/>
              </a:rPr>
              <a:t>		</a:t>
            </a:r>
            <a:r>
              <a:rPr lang="fr-FR" sz="3000" b="1" u="sng" dirty="0">
                <a:solidFill>
                  <a:srgbClr val="C00000"/>
                </a:solidFill>
                <a:latin typeface="Bahnschrift Condensed" panose="020B0502040204020203" pitchFamily="34" charset="0"/>
              </a:rPr>
              <a:t>Des rimes</a:t>
            </a:r>
            <a:r>
              <a:rPr lang="fr-FR" sz="3000" b="1" dirty="0">
                <a:solidFill>
                  <a:srgbClr val="C00000"/>
                </a:solidFill>
                <a:latin typeface="Bahnschrift Condensed" panose="020B0502040204020203" pitchFamily="34" charset="0"/>
              </a:rPr>
              <a:t>. Mon auberge était à grande ourse</a:t>
            </a:r>
            <a:r>
              <a:rPr lang="fr-FR" sz="3300" b="1" dirty="0">
                <a:solidFill>
                  <a:srgbClr val="C00000"/>
                </a:solidFill>
                <a:latin typeface="Bahnschrift Condensed" panose="020B0502040204020203" pitchFamily="34" charset="0"/>
              </a:rPr>
              <a:t>	</a:t>
            </a:r>
            <a:r>
              <a:rPr lang="fr-FR" sz="2200" b="1" dirty="0">
                <a:solidFill>
                  <a:srgbClr val="002060"/>
                </a:solidFill>
                <a:latin typeface="Bahnschrift Condensed" panose="020B0502040204020203" pitchFamily="34" charset="0"/>
              </a:rPr>
              <a:t>(Ma Bohème, Rimbaud)</a:t>
            </a:r>
          </a:p>
          <a:p>
            <a:pPr marL="0" indent="0">
              <a:buNone/>
            </a:pPr>
            <a:r>
              <a:rPr lang="fr-FR" sz="3300" b="1" dirty="0">
                <a:solidFill>
                  <a:srgbClr val="002060"/>
                </a:solidFill>
                <a:latin typeface="Bahnschrift Condensed" panose="020B0502040204020203" pitchFamily="34" charset="0"/>
              </a:rPr>
              <a:t>				</a:t>
            </a:r>
          </a:p>
          <a:p>
            <a:pPr>
              <a:buFont typeface="Wingdings" panose="05000000000000000000" pitchFamily="2" charset="2"/>
              <a:buChar char="q"/>
            </a:pPr>
            <a:r>
              <a:rPr lang="fr-FR" sz="3300" b="1" dirty="0">
                <a:solidFill>
                  <a:srgbClr val="002060"/>
                </a:solidFill>
                <a:latin typeface="Bahnschrift Condensed" panose="020B0502040204020203" pitchFamily="34" charset="0"/>
              </a:rPr>
              <a:t>		</a:t>
            </a:r>
            <a:r>
              <a:rPr lang="fr-FR" sz="2800" b="1" dirty="0">
                <a:solidFill>
                  <a:srgbClr val="002060"/>
                </a:solidFill>
                <a:latin typeface="Bahnschrift Condensed" panose="020B0502040204020203" pitchFamily="34" charset="0"/>
              </a:rPr>
              <a:t>Les pieds dans les glaïeuls, il dort. </a:t>
            </a:r>
            <a:r>
              <a:rPr lang="fr-FR" sz="2800" b="1" u="sng" dirty="0">
                <a:solidFill>
                  <a:srgbClr val="002060"/>
                </a:solidFill>
                <a:latin typeface="Bahnschrift Condensed" panose="020B0502040204020203" pitchFamily="34" charset="0"/>
              </a:rPr>
              <a:t>Souriant comme </a:t>
            </a:r>
            <a:r>
              <a:rPr lang="fr-FR" sz="2800" b="1" dirty="0">
                <a:solidFill>
                  <a:srgbClr val="002060"/>
                </a:solidFill>
                <a:latin typeface="Bahnschrift Condensed" panose="020B0502040204020203" pitchFamily="34" charset="0"/>
              </a:rPr>
              <a:t>		</a:t>
            </a:r>
            <a:r>
              <a:rPr lang="fr-FR" sz="2800" b="1" dirty="0">
                <a:solidFill>
                  <a:srgbClr val="C00000"/>
                </a:solidFill>
                <a:latin typeface="Bahnschrift Condensed" panose="020B0502040204020203" pitchFamily="34" charset="0"/>
              </a:rPr>
              <a:t>Contre-rejet</a:t>
            </a:r>
          </a:p>
          <a:p>
            <a:pPr marL="0" indent="0">
              <a:buNone/>
            </a:pPr>
            <a:r>
              <a:rPr lang="fr-FR" sz="2800" b="1" dirty="0">
                <a:solidFill>
                  <a:srgbClr val="002060"/>
                </a:solidFill>
                <a:latin typeface="Bahnschrift Condensed" panose="020B0502040204020203" pitchFamily="34" charset="0"/>
              </a:rPr>
              <a:t>		Sourirait un enfant malade, il fait un somme	</a:t>
            </a:r>
            <a:r>
              <a:rPr lang="fr-FR" sz="3300" b="1" dirty="0">
                <a:solidFill>
                  <a:srgbClr val="002060"/>
                </a:solidFill>
                <a:latin typeface="Bahnschrift Condensed" panose="020B0502040204020203" pitchFamily="34" charset="0"/>
              </a:rPr>
              <a:t>	</a:t>
            </a:r>
          </a:p>
          <a:p>
            <a:pPr marL="0" indent="0">
              <a:buNone/>
            </a:pPr>
            <a:r>
              <a:rPr lang="fr-FR" sz="2200" b="1" dirty="0">
                <a:solidFill>
                  <a:srgbClr val="002060"/>
                </a:solidFill>
                <a:latin typeface="Bahnschrift Condensed" panose="020B0502040204020203" pitchFamily="34" charset="0"/>
              </a:rPr>
              <a:t>															</a:t>
            </a:r>
            <a:r>
              <a:rPr lang="fr-FR" sz="2200" b="1" dirty="0">
                <a:solidFill>
                  <a:srgbClr val="C00000"/>
                </a:solidFill>
                <a:latin typeface="Bahnschrift Condensed" panose="020B0502040204020203" pitchFamily="34" charset="0"/>
              </a:rPr>
              <a:t>(Le Dormeur du val, Rimbaud)</a:t>
            </a:r>
          </a:p>
          <a:p>
            <a:endParaRPr lang="fr-FR" dirty="0"/>
          </a:p>
        </p:txBody>
      </p:sp>
      <p:sp>
        <p:nvSpPr>
          <p:cNvPr id="4" name="Espace réservé du pied de page 3">
            <a:extLst>
              <a:ext uri="{FF2B5EF4-FFF2-40B4-BE49-F238E27FC236}">
                <a16:creationId xmlns:a16="http://schemas.microsoft.com/office/drawing/2014/main" id="{CE8C2A17-5EB2-4E93-BC05-60EBDC60EC0B}"/>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E8937000-093E-475E-957C-F08B60738502}"/>
              </a:ext>
            </a:extLst>
          </p:cNvPr>
          <p:cNvSpPr>
            <a:spLocks noGrp="1"/>
          </p:cNvSpPr>
          <p:nvPr>
            <p:ph type="sldNum" sz="quarter" idx="12"/>
          </p:nvPr>
        </p:nvSpPr>
        <p:spPr/>
        <p:txBody>
          <a:bodyPr/>
          <a:lstStyle/>
          <a:p>
            <a:fld id="{5FBA2A52-F463-433B-B67B-16269BF180DE}" type="slidenum">
              <a:rPr lang="fr-FR" smtClean="0"/>
              <a:t>9</a:t>
            </a:fld>
            <a:endParaRPr lang="fr-FR"/>
          </a:p>
        </p:txBody>
      </p:sp>
      <p:sp>
        <p:nvSpPr>
          <p:cNvPr id="6" name="Flèche : droite 5">
            <a:extLst>
              <a:ext uri="{FF2B5EF4-FFF2-40B4-BE49-F238E27FC236}">
                <a16:creationId xmlns:a16="http://schemas.microsoft.com/office/drawing/2014/main" id="{C198813D-60D4-4B37-8E2E-113BDC057404}"/>
              </a:ext>
            </a:extLst>
          </p:cNvPr>
          <p:cNvSpPr/>
          <p:nvPr/>
        </p:nvSpPr>
        <p:spPr>
          <a:xfrm>
            <a:off x="2589212" y="3117278"/>
            <a:ext cx="597333" cy="131610"/>
          </a:xfrm>
          <a:prstGeom prst="rightArrow">
            <a:avLst>
              <a:gd name="adj1" fmla="val 863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 gauche 6">
            <a:extLst>
              <a:ext uri="{FF2B5EF4-FFF2-40B4-BE49-F238E27FC236}">
                <a16:creationId xmlns:a16="http://schemas.microsoft.com/office/drawing/2014/main" id="{3A76858A-46CE-4A68-8974-DB1C155CDA3B}"/>
              </a:ext>
            </a:extLst>
          </p:cNvPr>
          <p:cNvSpPr/>
          <p:nvPr/>
        </p:nvSpPr>
        <p:spPr>
          <a:xfrm>
            <a:off x="8506689" y="4378036"/>
            <a:ext cx="484911" cy="22167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195672"/>
      </p:ext>
    </p:extLst>
  </p:cSld>
  <p:clrMapOvr>
    <a:masterClrMapping/>
  </p:clrMapOvr>
  <mc:AlternateContent xmlns:mc="http://schemas.openxmlformats.org/markup-compatibility/2006" xmlns:p14="http://schemas.microsoft.com/office/powerpoint/2010/main">
    <mc:Choice Requires="p14">
      <p:transition spd="slow" p14:dur="2000" advTm="130174"/>
    </mc:Choice>
    <mc:Fallback xmlns="">
      <p:transition spd="slow" advTm="130174"/>
    </mc:Fallback>
  </mc:AlternateContent>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1236</TotalTime>
  <Words>749</Words>
  <Application>Microsoft Office PowerPoint</Application>
  <PresentationFormat>Grand écran</PresentationFormat>
  <Paragraphs>93</Paragraphs>
  <Slides>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Algerian</vt:lpstr>
      <vt:lpstr>Arial</vt:lpstr>
      <vt:lpstr>Bahnschrift Condensed</vt:lpstr>
      <vt:lpstr>Calibri</vt:lpstr>
      <vt:lpstr>Century Gothic</vt:lpstr>
      <vt:lpstr>Wingdings</vt:lpstr>
      <vt:lpstr>Wingdings 3</vt:lpstr>
      <vt:lpstr>Brin</vt:lpstr>
      <vt:lpstr>LA POÉSIE FRANÇAISE  LA MÉTRIQUE-2  3E ANNÉE -5-</vt:lpstr>
      <vt:lpstr> règle de la diphtongue</vt:lpstr>
      <vt:lpstr>SYNÉRÈSE ET DIÉRÈSE </vt:lpstr>
      <vt:lpstr>Le nom des vers les classiques exigeaient des vers pairs (2-4-6-8-10-12 syllabes). Verlaine et les symbolistes introduiront les vers impairs </vt:lpstr>
      <vt:lpstr>La césure et l’hémistiche</vt:lpstr>
      <vt:lpstr>Les romantiques et la rime</vt:lpstr>
      <vt:lpstr>Les enjambements</vt:lpstr>
      <vt:lpstr>Enjambement Rejet, Contre-rejet</vt:lpstr>
      <vt:lpstr>Rejet et Contre-rejet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poésie française 3e année</dc:title>
  <dc:creator>Raid Jabbar HABIB</dc:creator>
  <cp:lastModifiedBy>Raid Jabbar HABIB</cp:lastModifiedBy>
  <cp:revision>79</cp:revision>
  <dcterms:created xsi:type="dcterms:W3CDTF">2021-01-03T17:51:25Z</dcterms:created>
  <dcterms:modified xsi:type="dcterms:W3CDTF">2021-04-03T16:50:25Z</dcterms:modified>
</cp:coreProperties>
</file>