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FDF99-68C8-414C-8741-56351B8D7C8F}" type="datetimeFigureOut">
              <a:rPr lang="fr-FR" smtClean="0"/>
              <a:t>10/03/2021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1A2D6-4F16-4067-A02E-86871C72D5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870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6A965-F526-409E-AE23-ECC10C30E747}" type="datetime1">
              <a:rPr lang="fr-FR" smtClean="0"/>
              <a:t>10/03/2021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303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7EA8-F497-42DA-B188-54165010FBEB}" type="datetime1">
              <a:rPr lang="fr-FR" smtClean="0"/>
              <a:t>10/03/2021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25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B503-2904-4A8E-A718-774E23828637}" type="datetime1">
              <a:rPr lang="fr-FR" smtClean="0"/>
              <a:t>10/03/2021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51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0C79-AFCA-49C9-A212-284471AEB358}" type="datetime1">
              <a:rPr lang="fr-FR" smtClean="0"/>
              <a:t>10/03/2021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590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2C8F2-6CC9-409C-94D0-5EED7275A787}" type="datetime1">
              <a:rPr lang="fr-FR" smtClean="0"/>
              <a:t>10/03/2021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445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DB67-7A9E-4A8E-B610-5BDE4B4462F6}" type="datetime1">
              <a:rPr lang="fr-FR" smtClean="0"/>
              <a:t>10/03/2021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991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06541-8425-41A7-B896-C68BE75582E6}" type="datetime1">
              <a:rPr lang="fr-FR" smtClean="0"/>
              <a:t>10/03/2021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191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A535A-D850-48EC-9F01-19BFF745AE67}" type="datetime1">
              <a:rPr lang="fr-FR" smtClean="0"/>
              <a:t>10/03/2021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05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8F4D-B440-4AF5-A305-7D6F225E66A4}" type="datetime1">
              <a:rPr lang="fr-FR" smtClean="0"/>
              <a:t>10/03/2021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70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875CA-847D-4F54-9F69-4C2F1B8E1250}" type="datetime1">
              <a:rPr lang="fr-FR" smtClean="0"/>
              <a:t>10/03/2021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479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A9F1298-A162-475C-8DE1-E10657356F10}" type="datetime1">
              <a:rPr lang="fr-FR" smtClean="0"/>
              <a:t>10/03/2021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8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949AA-185E-44D9-A32A-F611C5774FC2}" type="datetime1">
              <a:rPr lang="fr-FR" smtClean="0"/>
              <a:t>10/03/2021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RJH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F9587C8-501F-48AD-8D28-5F2337508EC8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7140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5DFBF9-D28E-4D53-ABD3-214E1025F4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fr-FR" sz="5300" b="1" dirty="0">
                <a:solidFill>
                  <a:srgbClr val="385623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</a:rPr>
              <a:t>ENTRE</a:t>
            </a:r>
            <a:r>
              <a:rPr lang="fr-FR" sz="5300" b="1" dirty="0">
                <a:effectLst/>
                <a:latin typeface="Britannic Bold" panose="020B0903060703020204" pitchFamily="34" charset="0"/>
                <a:ea typeface="Calibri" panose="020F0502020204030204" pitchFamily="34" charset="0"/>
              </a:rPr>
              <a:t>							</a:t>
            </a:r>
            <a:r>
              <a:rPr lang="fr-FR" sz="5300" b="1" dirty="0">
                <a:latin typeface="Britannic Bold" panose="020B0903060703020204" pitchFamily="34" charset="0"/>
                <a:ea typeface="Calibri" panose="020F0502020204030204" pitchFamily="34" charset="0"/>
              </a:rPr>
              <a:t> </a:t>
            </a:r>
            <a:r>
              <a:rPr lang="fr-FR" sz="5300" b="1" dirty="0">
                <a:solidFill>
                  <a:srgbClr val="C0000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</a:rPr>
              <a:t>2</a:t>
            </a:r>
            <a:br>
              <a:rPr lang="fr-FR" sz="5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5300" b="1" dirty="0">
                <a:solidFill>
                  <a:srgbClr val="385623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</a:rPr>
              <a:t>NOUS</a:t>
            </a:r>
            <a:br>
              <a:rPr lang="fr-FR" sz="5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fr-FR" sz="5300" dirty="0">
                <a:solidFill>
                  <a:srgbClr val="385623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</a:rPr>
              <a:t>TOUT EN UN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4032B1-6A71-40AC-9492-319CCDC2B2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719669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kumimoji="0" lang="fr-FR" sz="9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ritannic Bold" panose="020B0903060703020204" pitchFamily="34" charset="0"/>
                <a:ea typeface="Calibri" panose="020F0502020204030204" pitchFamily="34" charset="0"/>
                <a:cs typeface="+mj-cs"/>
              </a:rPr>
              <a:t>			Questions et Réponses	p.</a:t>
            </a:r>
            <a:r>
              <a:rPr lang="en-US" sz="9000" b="1" cap="none" dirty="0">
                <a:solidFill>
                  <a:srgbClr val="FF000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+mj-cs"/>
              </a:rPr>
              <a:t>63</a:t>
            </a:r>
            <a:r>
              <a:rPr kumimoji="0" lang="fr-FR" sz="9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ritannic Bold" panose="020B0903060703020204" pitchFamily="34" charset="0"/>
                <a:ea typeface="Calibri" panose="020F0502020204030204" pitchFamily="34" charset="0"/>
                <a:cs typeface="+mj-cs"/>
              </a:rPr>
              <a:t>				</a:t>
            </a:r>
            <a:endParaRPr lang="fr-FR" sz="9000" dirty="0">
              <a:solidFill>
                <a:srgbClr val="FF0000"/>
              </a:solidFill>
              <a:latin typeface="Britannic Bold" panose="020B0903060703020204" pitchFamily="34" charset="0"/>
              <a:ea typeface="Calibri" panose="020F0502020204030204" pitchFamily="34" charset="0"/>
              <a:cs typeface="+mj-cs"/>
            </a:endParaRPr>
          </a:p>
          <a:p>
            <a:pPr algn="l"/>
            <a:r>
              <a:rPr kumimoji="0" lang="fr-FR" sz="8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 </a:t>
            </a:r>
            <a:br>
              <a:rPr kumimoji="0" lang="fr-FR" sz="8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</a:br>
            <a:r>
              <a:rPr kumimoji="0" lang="fr-FR" sz="8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 Raid Jabbar HABIB</a:t>
            </a:r>
            <a:endParaRPr lang="fr-FR" sz="80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CE21C66-8053-4B51-9B0D-52DD4E8F8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C932FD-975D-4712-A8FC-2A8670855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5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19"/>
    </mc:Choice>
    <mc:Fallback xmlns="">
      <p:transition spd="slow" advTm="1391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802B8A-B236-4492-B53A-300D3123E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706582"/>
            <a:ext cx="9603275" cy="753508"/>
          </a:xfrm>
        </p:spPr>
        <p:txBody>
          <a:bodyPr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</a:pPr>
            <a:r>
              <a:rPr lang="fr-FR" sz="3600" b="1" dirty="0">
                <a:effectLst/>
                <a:latin typeface="Algerian" panose="04020705040A02060702" pitchFamily="82" charset="0"/>
                <a:ea typeface="Calibri" panose="020F0502020204030204" pitchFamily="34" charset="0"/>
              </a:rPr>
              <a:t>I0. la loi c’est la loi</a:t>
            </a:r>
            <a:endParaRPr lang="fr-FR" sz="3600" b="1" dirty="0">
              <a:latin typeface="Algerian" panose="04020705040A02060702" pitchFamily="82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B1D96A-97EB-4CBB-8274-13C06A433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43548"/>
            <a:ext cx="9603275" cy="4307870"/>
          </a:xfrm>
        </p:spPr>
        <p:txBody>
          <a:bodyPr>
            <a:normAutofit fontScale="92500" lnSpcReduction="20000"/>
          </a:bodyPr>
          <a:lstStyle/>
          <a:p>
            <a:pPr algn="just">
              <a:buFontTx/>
              <a:buChar char="-"/>
            </a:pPr>
            <a:r>
              <a:rPr lang="fr-FR" sz="3000" b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Voici une chronologie des lois françaises. Observez les titres et les photos. Laquelle vous semble personnellement la plus importante? Pourquoi?</a:t>
            </a:r>
          </a:p>
          <a:p>
            <a:pPr algn="just">
              <a:buFontTx/>
              <a:buChar char="-"/>
            </a:pPr>
            <a:r>
              <a:rPr lang="fr-FR" sz="30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Réponses ouvertes: - </a:t>
            </a:r>
          </a:p>
          <a:p>
            <a:pPr algn="just">
              <a:buFontTx/>
              <a:buChar char="-"/>
            </a:pPr>
            <a:r>
              <a:rPr lang="fr-FR" sz="30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L</a:t>
            </a:r>
            <a:r>
              <a:rPr lang="en-US" sz="30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a </a:t>
            </a:r>
            <a:r>
              <a:rPr lang="en-US" sz="3000" b="1" dirty="0" err="1">
                <a:solidFill>
                  <a:srgbClr val="7030A0"/>
                </a:solidFill>
                <a:latin typeface="Bahnschrift Condensed" panose="020B0502040204020203" pitchFamily="34" charset="0"/>
              </a:rPr>
              <a:t>loi</a:t>
            </a:r>
            <a:r>
              <a:rPr lang="en-US" sz="30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 Ferry, 1881.. L’ education, </a:t>
            </a:r>
            <a:r>
              <a:rPr lang="fr-FR" sz="30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é</a:t>
            </a:r>
            <a:r>
              <a:rPr lang="en-US" sz="30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volution, </a:t>
            </a:r>
            <a:r>
              <a:rPr lang="en-US" sz="3000" b="1" dirty="0" err="1">
                <a:solidFill>
                  <a:srgbClr val="7030A0"/>
                </a:solidFill>
                <a:latin typeface="Bahnschrift Condensed" panose="020B0502040204020203" pitchFamily="34" charset="0"/>
              </a:rPr>
              <a:t>culturer</a:t>
            </a:r>
            <a:r>
              <a:rPr lang="en-US" sz="30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, etc.</a:t>
            </a:r>
          </a:p>
          <a:p>
            <a:pPr algn="just">
              <a:buFontTx/>
              <a:buChar char="-"/>
            </a:pPr>
            <a:r>
              <a:rPr lang="en-US" sz="30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Les congés payés..1936.. Luxe, </a:t>
            </a:r>
            <a:r>
              <a:rPr lang="en-US" sz="30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confort</a:t>
            </a:r>
            <a:r>
              <a:rPr lang="en-US" sz="30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, voyage, </a:t>
            </a:r>
            <a:r>
              <a:rPr lang="en-US" sz="30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tourisme</a:t>
            </a:r>
            <a:r>
              <a:rPr lang="en-US" sz="30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, bien-</a:t>
            </a:r>
            <a:r>
              <a:rPr lang="fr-FR" sz="30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ê</a:t>
            </a:r>
            <a:r>
              <a:rPr lang="en-US" sz="30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tre</a:t>
            </a:r>
            <a:endParaRPr lang="en-US" sz="3000" b="1" dirty="0">
              <a:solidFill>
                <a:srgbClr val="C00000"/>
              </a:solidFill>
              <a:latin typeface="Bahnschrift Condensed" panose="020B0502040204020203" pitchFamily="34" charset="0"/>
            </a:endParaRPr>
          </a:p>
          <a:p>
            <a:pPr algn="just">
              <a:buFontTx/>
              <a:buChar char="-"/>
            </a:pPr>
            <a:r>
              <a:rPr lang="en-US" sz="3000" b="1" dirty="0" err="1">
                <a:solidFill>
                  <a:srgbClr val="7030A0"/>
                </a:solidFill>
                <a:latin typeface="Bahnschrift Condensed" panose="020B0502040204020203" pitchFamily="34" charset="0"/>
              </a:rPr>
              <a:t>Autonomie</a:t>
            </a:r>
            <a:r>
              <a:rPr lang="en-US" sz="30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 financière des femmes…1965… </a:t>
            </a:r>
            <a:r>
              <a:rPr lang="en-US" sz="3000" b="1" dirty="0" err="1">
                <a:solidFill>
                  <a:srgbClr val="7030A0"/>
                </a:solidFill>
                <a:latin typeface="Bahnschrift Condensed" panose="020B0502040204020203" pitchFamily="34" charset="0"/>
              </a:rPr>
              <a:t>liberté</a:t>
            </a:r>
            <a:r>
              <a:rPr lang="en-US" sz="30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 des femmes, </a:t>
            </a:r>
            <a:r>
              <a:rPr lang="en-US" sz="3000" b="1" dirty="0" err="1">
                <a:solidFill>
                  <a:srgbClr val="7030A0"/>
                </a:solidFill>
                <a:latin typeface="Bahnschrift Condensed" panose="020B0502040204020203" pitchFamily="34" charset="0"/>
              </a:rPr>
              <a:t>autonomie</a:t>
            </a:r>
            <a:r>
              <a:rPr lang="en-US" sz="30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; etc.</a:t>
            </a:r>
          </a:p>
          <a:p>
            <a:pPr algn="just">
              <a:buFontTx/>
              <a:buChar char="-"/>
            </a:pPr>
            <a:r>
              <a:rPr lang="en-US" sz="30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L’interdiction</a:t>
            </a:r>
            <a:r>
              <a:rPr lang="en-US" sz="30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 de </a:t>
            </a:r>
            <a:r>
              <a:rPr lang="en-US" sz="30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fumer</a:t>
            </a:r>
            <a:r>
              <a:rPr lang="en-US" sz="30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, 2006… la </a:t>
            </a:r>
            <a:r>
              <a:rPr lang="en-US" sz="30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sant</a:t>
            </a:r>
            <a:r>
              <a:rPr lang="fr-FR" sz="30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é, diminution des dépenses, épargner, etc.</a:t>
            </a:r>
            <a:r>
              <a:rPr lang="en-US" sz="30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 </a:t>
            </a:r>
            <a:endParaRPr lang="fr-FR" sz="3000" b="1" dirty="0">
              <a:solidFill>
                <a:srgbClr val="C00000"/>
              </a:solidFill>
              <a:latin typeface="Bahnschrift Condensed" panose="020B0502040204020203" pitchFamily="34" charset="0"/>
            </a:endParaRPr>
          </a:p>
          <a:p>
            <a:pPr algn="just">
              <a:buFontTx/>
              <a:buChar char="-"/>
            </a:pPr>
            <a:endParaRPr lang="fr-FR" sz="3200" b="1" dirty="0">
              <a:solidFill>
                <a:srgbClr val="7030A0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371B63C-1B5B-4DE1-B8A3-0C658896F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FB86CCC-5021-4901-859D-4A380A22E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630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6549"/>
    </mc:Choice>
    <mc:Fallback xmlns="">
      <p:transition spd="slow" advTm="33654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7E4C12-1448-4AA0-ABA7-85BE090CB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>
                <a:latin typeface="Algerian" panose="04020705040A02060702" pitchFamily="82" charset="0"/>
              </a:rPr>
              <a:t>11. DES LOIS AU FIL DES </a:t>
            </a:r>
            <a:r>
              <a:rPr lang="fr-FR" b="1" dirty="0" err="1">
                <a:latin typeface="Algerian" panose="04020705040A02060702" pitchFamily="82" charset="0"/>
              </a:rPr>
              <a:t>SIECLES</a:t>
            </a:r>
            <a:endParaRPr lang="fr-FR" b="1" dirty="0">
              <a:latin typeface="Algerian" panose="04020705040A02060702" pitchFamily="82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4A848E-5642-4A18-B91D-4DF5DBDD3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b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A. En petits groupes, lisez les textes et réponde</a:t>
            </a:r>
            <a:r>
              <a:rPr lang="en-US" sz="2800" b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z </a:t>
            </a:r>
            <a:r>
              <a:rPr lang="fr-FR" sz="2800" b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à ces questions.</a:t>
            </a:r>
          </a:p>
          <a:p>
            <a:pPr algn="just"/>
            <a:r>
              <a:rPr lang="fr-FR" sz="28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1. Avant 1965, qu'est-ce que les femmes françaises n'avaient pas le droit de faire?</a:t>
            </a:r>
          </a:p>
          <a:p>
            <a:pPr algn="just"/>
            <a:r>
              <a:rPr lang="fr-FR" sz="28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2. Quelles sont les lois qui ont provoqué le plus de résistance parmi les Français? Pourquoi?</a:t>
            </a:r>
          </a:p>
          <a:p>
            <a:pPr algn="just"/>
            <a:r>
              <a:rPr lang="fr-FR" sz="28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3. Pourquoi l'été 1936 est-il un moment important pour les Français?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5143796-2F07-412D-83C3-A55C91711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BAAB2A8-FFF7-4C5F-AD9E-40F846A61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922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163"/>
    </mc:Choice>
    <mc:Fallback xmlns="">
      <p:transition spd="slow" advTm="6016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8D89A2-A005-4698-9284-258295598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638509"/>
            <a:ext cx="9603275" cy="664042"/>
          </a:xfrm>
        </p:spPr>
        <p:txBody>
          <a:bodyPr>
            <a:no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r>
              <a:rPr lang="fr-FR" b="1" cap="none" dirty="0">
                <a:latin typeface="Algerian" panose="04020705040A02060702" pitchFamily="82" charset="0"/>
                <a:ea typeface="+mn-ea"/>
                <a:cs typeface="+mn-cs"/>
              </a:rPr>
              <a:t>QUESTIONS 11- A, 1,2,3</a:t>
            </a:r>
            <a:br>
              <a:rPr lang="fr-FR" b="1" cap="none" dirty="0">
                <a:latin typeface="Algerian" panose="04020705040A02060702" pitchFamily="82" charset="0"/>
                <a:ea typeface="+mn-ea"/>
                <a:cs typeface="+mn-cs"/>
              </a:rPr>
            </a:br>
            <a:br>
              <a:rPr kumimoji="0" lang="fr-FR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</a:br>
            <a:endParaRPr lang="fr-FR" cap="none" dirty="0">
              <a:latin typeface="Algerian" panose="04020705040A02060702" pitchFamily="82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F0502C-31ED-42FA-BFA4-D6B7A259C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sz="3600" b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1. Avant 1965, qu'est-ce que les femmes françaises n'avaient pas le droit de faire?</a:t>
            </a:r>
            <a:endParaRPr lang="en-US" sz="3600" b="1" dirty="0">
              <a:solidFill>
                <a:srgbClr val="002060"/>
              </a:solidFill>
              <a:latin typeface="Bahnschrift Condensed" panose="020B0502040204020203" pitchFamily="34" charset="0"/>
            </a:endParaRPr>
          </a:p>
          <a:p>
            <a:pPr algn="just"/>
            <a:r>
              <a:rPr lang="en-US" sz="3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Elle ne </a:t>
            </a:r>
            <a:r>
              <a:rPr lang="en-US" sz="36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pouvaient</a:t>
            </a:r>
            <a:r>
              <a:rPr lang="en-US" sz="3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ni</a:t>
            </a:r>
            <a:r>
              <a:rPr lang="en-US" sz="3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travailler</a:t>
            </a:r>
            <a:r>
              <a:rPr lang="en-US" sz="3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ni</a:t>
            </a:r>
            <a:r>
              <a:rPr lang="en-US" sz="3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 disposer de </a:t>
            </a:r>
            <a:r>
              <a:rPr lang="en-US" sz="36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leur</a:t>
            </a:r>
            <a:r>
              <a:rPr lang="en-US" sz="3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 argent (</a:t>
            </a:r>
            <a:r>
              <a:rPr lang="en-US" sz="36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ouvrir</a:t>
            </a:r>
            <a:r>
              <a:rPr lang="en-US" sz="3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 un </a:t>
            </a:r>
            <a:r>
              <a:rPr lang="en-US" sz="36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compte</a:t>
            </a:r>
            <a:r>
              <a:rPr lang="en-US" sz="3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bancaire</a:t>
            </a:r>
            <a:r>
              <a:rPr lang="en-US" sz="3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, etc.) sans </a:t>
            </a:r>
            <a:r>
              <a:rPr lang="en-US" sz="36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l’autorisation</a:t>
            </a:r>
            <a:r>
              <a:rPr lang="en-US" sz="3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 de </a:t>
            </a:r>
            <a:r>
              <a:rPr lang="en-US" sz="36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leur</a:t>
            </a:r>
            <a:r>
              <a:rPr lang="en-US" sz="3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Bahnschrift Condensed" panose="020B0502040204020203" pitchFamily="34" charset="0"/>
              </a:rPr>
              <a:t>mari</a:t>
            </a:r>
            <a:r>
              <a:rPr lang="en-US" sz="3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.</a:t>
            </a:r>
          </a:p>
          <a:p>
            <a:endParaRPr lang="fr-FR" dirty="0">
              <a:latin typeface="Bahnschrift Condensed" panose="020B0502040204020203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893D753-B164-419F-9CAF-6BCA1AB51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232B9A-4FCD-4496-B81F-69DF3F3E9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250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871"/>
    </mc:Choice>
    <mc:Fallback xmlns="">
      <p:transition spd="slow" advTm="6587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7199E4-A3FE-4514-AE56-FB6E02A82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gerian" panose="04020705040A02060702" pitchFamily="82" charset="0"/>
              </a:rPr>
              <a:t>QUESTIONS 11- A, 1,2,3</a:t>
            </a:r>
            <a:b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gerian" panose="04020705040A02060702" pitchFamily="82" charset="0"/>
              </a:rPr>
            </a:br>
            <a:b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gerian" panose="04020705040A02060702" pitchFamily="82" charset="0"/>
              </a:rPr>
            </a:br>
            <a:endParaRPr lang="fr-FR" cap="none" dirty="0">
              <a:latin typeface="Algerian" panose="04020705040A02060702" pitchFamily="82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DD3DDC-A18D-40A0-BC03-D1DA23C00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957111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2-</a:t>
            </a:r>
            <a:r>
              <a:rPr lang="fr-FR" sz="3600" b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 Quelles sont les lois qui ont provoqué le plus de résistance parmi les Français? Pourquoi?</a:t>
            </a:r>
          </a:p>
          <a:p>
            <a:pPr algn="just"/>
            <a:r>
              <a:rPr lang="fr-FR" sz="3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La loi sur l’interdiction de fumer dans les lieux publics car elle bouleversait les habitudes culturelles des français (ceux qui fumaient une cigarette après le repas par exemple)…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C8F7F2-5223-41A5-9267-7BD0DD2D8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E97A86B-FDF7-48F7-91DF-4CF602148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543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722"/>
    </mc:Choice>
    <mc:Fallback xmlns="">
      <p:transition spd="slow" advTm="8972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A828CE-CDF7-4054-8243-8E6EAD220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gerian" panose="04020705040A02060702" pitchFamily="82" charset="0"/>
              </a:rPr>
              <a:t>QUESTIONS 11- A, 1,2,3</a:t>
            </a:r>
            <a:b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gerian" panose="04020705040A02060702" pitchFamily="82" charset="0"/>
              </a:rPr>
            </a:br>
            <a:b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gerian" panose="04020705040A02060702" pitchFamily="82" charset="0"/>
              </a:rPr>
            </a:br>
            <a:endParaRPr lang="fr-FR" cap="none" dirty="0">
              <a:latin typeface="Algerian" panose="04020705040A02060702" pitchFamily="82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94D98D-7EFB-4646-A524-986052B16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311072"/>
          </a:xfrm>
        </p:spPr>
        <p:txBody>
          <a:bodyPr>
            <a:noAutofit/>
          </a:bodyPr>
          <a:lstStyle/>
          <a:p>
            <a:r>
              <a:rPr lang="fr-FR" sz="3600" b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3. Pourquoi l'été 1936 est-il un moment important pour les Français?</a:t>
            </a:r>
          </a:p>
          <a:p>
            <a:r>
              <a:rPr lang="fr-FR" sz="3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L’été 1936 est le premier été qui suivit l’instauration des 2 semaines de congés payés obligatoires. Pour beaucoup de français</a:t>
            </a:r>
            <a:r>
              <a:rPr lang="en-US" sz="3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, </a:t>
            </a:r>
            <a:r>
              <a:rPr lang="fr-FR" sz="36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ce furent leurs premières vacances et certains voyaient même la mer pour la première fois.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5639022-52AB-4127-B95B-411476D9D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55A8952-5F15-435F-81B3-6A5617F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80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965"/>
    </mc:Choice>
    <mc:Fallback xmlns="">
      <p:transition spd="slow" advTm="7896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96738E-A126-4DAB-BF7A-85CD641B9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95745"/>
            <a:ext cx="9603275" cy="1246909"/>
          </a:xfrm>
        </p:spPr>
        <p:txBody>
          <a:bodyPr>
            <a:no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gerian" panose="04020705040A02060702" pitchFamily="82" charset="0"/>
              </a:rPr>
              <a:t>Questions 11- B</a:t>
            </a:r>
            <a:b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gerian" panose="04020705040A02060702" pitchFamily="82" charset="0"/>
              </a:rPr>
            </a:br>
            <a:r>
              <a:rPr kumimoji="0" lang="fr-FR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B</a:t>
            </a:r>
            <a: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  <a:t>. Comparez la législation actuelle de la France avec celle de votre pays.</a:t>
            </a:r>
            <a:br>
              <a:rPr kumimoji="0" lang="fr-F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ahnschrift Condensed" panose="020B0502040204020203" pitchFamily="34" charset="0"/>
                <a:ea typeface="+mn-ea"/>
                <a:cs typeface="+mn-cs"/>
              </a:rPr>
            </a:br>
            <a:b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lgerian" panose="04020705040A02060702" pitchFamily="82" charset="0"/>
              </a:rPr>
            </a:br>
            <a:endParaRPr lang="fr-FR" dirty="0">
              <a:latin typeface="Algerian" panose="04020705040A02060702" pitchFamily="82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2E1166-5B68-4008-A7B8-DD321ECC5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42655"/>
            <a:ext cx="9603275" cy="4307421"/>
          </a:xfrm>
        </p:spPr>
        <p:txBody>
          <a:bodyPr>
            <a:noAutofit/>
          </a:bodyPr>
          <a:lstStyle/>
          <a:p>
            <a:pPr algn="ctr"/>
            <a:r>
              <a:rPr lang="fr-FR" sz="2700" b="1" dirty="0">
                <a:latin typeface="Bahnschrift Condensed" panose="020B0502040204020203" pitchFamily="34" charset="0"/>
              </a:rPr>
              <a:t>Réponses ouvertes:</a:t>
            </a:r>
          </a:p>
          <a:p>
            <a:r>
              <a:rPr lang="fr-FR" sz="27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On ne peut pas fumer dans les endroits publics.</a:t>
            </a:r>
          </a:p>
          <a:p>
            <a:pPr algn="just"/>
            <a:r>
              <a:rPr lang="fr-FR" sz="27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L'école est obligatoire de 6 à 16 ans.</a:t>
            </a:r>
          </a:p>
          <a:p>
            <a:pPr algn="just"/>
            <a:r>
              <a:rPr lang="fr-FR" sz="27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Les femmes peuvent ouvrir un compte bancaire.</a:t>
            </a:r>
          </a:p>
          <a:p>
            <a:pPr algn="just"/>
            <a:r>
              <a:rPr lang="fr-FR" sz="27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Il y a cinq semaines de congés payés.</a:t>
            </a:r>
          </a:p>
          <a:p>
            <a:pPr algn="just"/>
            <a:r>
              <a:rPr lang="fr-FR" sz="27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Dans mon pays, on fume encore dans les endroits publics, mais beaucoup de gens veulent une loi pour l’interdire…</a:t>
            </a:r>
          </a:p>
          <a:p>
            <a:endParaRPr lang="fr-FR" sz="2800" dirty="0">
              <a:latin typeface="Bahnschrift Condensed" panose="020B0502040204020203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8B59A8B-7424-4307-8427-A2B7E174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938836" cy="503578"/>
          </a:xfrm>
        </p:spPr>
        <p:txBody>
          <a:bodyPr/>
          <a:lstStyle/>
          <a:p>
            <a:r>
              <a:rPr lang="fr-FR" dirty="0" err="1"/>
              <a:t>RJH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DA8D018-23DE-48F0-867C-190953F8C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996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337"/>
    </mc:Choice>
    <mc:Fallback xmlns="">
      <p:transition spd="slow" advTm="17833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F26F36-CB7A-4319-8EC0-2E264D596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705626"/>
          </a:xfrm>
        </p:spPr>
        <p:txBody>
          <a:bodyPr>
            <a:normAutofit/>
          </a:bodyPr>
          <a:lstStyle/>
          <a:p>
            <a:pPr marL="228600" marR="0" lvl="0" indent="-22860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I2. LES LOIS DE MON PAYS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CAEE02-C605-4DE4-9ECF-C966884C0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97664"/>
          </a:xfrm>
        </p:spPr>
        <p:txBody>
          <a:bodyPr>
            <a:noAutofit/>
          </a:bodyPr>
          <a:lstStyle/>
          <a:p>
            <a:pPr algn="just"/>
            <a:r>
              <a:rPr lang="fr-FR" sz="2700" b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A. Cherchez sur Internet des renseignements sur ces lois. Depuis quand existent-elles?</a:t>
            </a:r>
          </a:p>
          <a:p>
            <a:pPr algn="just"/>
            <a:r>
              <a:rPr lang="fr-FR" sz="27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Le PACS: </a:t>
            </a:r>
            <a:r>
              <a:rPr lang="fr-FR" sz="2700" b="1" dirty="0">
                <a:solidFill>
                  <a:schemeClr val="accent3">
                    <a:lumMod val="50000"/>
                  </a:schemeClr>
                </a:solidFill>
                <a:latin typeface="Bahnschrift Condensed" panose="020B0502040204020203" pitchFamily="34" charset="0"/>
              </a:rPr>
              <a:t>1999</a:t>
            </a:r>
          </a:p>
          <a:p>
            <a:pPr algn="just"/>
            <a:r>
              <a:rPr lang="fr-FR" sz="2700" b="1" dirty="0">
                <a:solidFill>
                  <a:srgbClr val="7030A0"/>
                </a:solidFill>
                <a:latin typeface="Bahnschrift Condensed" panose="020B0502040204020203" pitchFamily="34" charset="0"/>
              </a:rPr>
              <a:t>La fin du service militaire (conscription): </a:t>
            </a:r>
            <a:r>
              <a:rPr lang="fr-FR" sz="27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1997</a:t>
            </a:r>
          </a:p>
          <a:p>
            <a:pPr algn="just"/>
            <a:r>
              <a:rPr lang="fr-FR" sz="27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L'abolition de la peine de mort: </a:t>
            </a:r>
            <a:r>
              <a:rPr lang="fr-FR" sz="2700" b="1" dirty="0">
                <a:solidFill>
                  <a:schemeClr val="accent3">
                    <a:lumMod val="50000"/>
                  </a:schemeClr>
                </a:solidFill>
                <a:latin typeface="Bahnschrift Condensed" panose="020B0502040204020203" pitchFamily="34" charset="0"/>
              </a:rPr>
              <a:t>1981</a:t>
            </a:r>
          </a:p>
          <a:p>
            <a:pPr algn="just"/>
            <a:r>
              <a:rPr lang="fr-FR" sz="2700" b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B. À votre tour, faites une chronologie avec certaines lois qui ont changé la vie des gens dans votre pays et présentez-la à vos camarades. </a:t>
            </a:r>
            <a:r>
              <a:rPr lang="fr-FR" sz="2700" b="1" dirty="0">
                <a:solidFill>
                  <a:srgbClr val="C00000"/>
                </a:solidFill>
                <a:latin typeface="Bahnschrift Condensed" panose="020B0502040204020203" pitchFamily="34" charset="0"/>
              </a:rPr>
              <a:t>(Réponses ouvertes)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4ECA1BE-7447-4FD0-A313-AC1065ABE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RJH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C0D67FB-513D-41A4-9797-C1D7374BE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587C8-501F-48AD-8D28-5F2337508EC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62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011"/>
    </mc:Choice>
    <mc:Fallback xmlns="">
      <p:transition spd="slow" advTm="179011"/>
    </mc:Fallback>
  </mc:AlternateContent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393</TotalTime>
  <Words>546</Words>
  <Application>Microsoft Office PowerPoint</Application>
  <PresentationFormat>Grand écran</PresentationFormat>
  <Paragraphs>53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7" baseType="lpstr">
      <vt:lpstr>Algerian</vt:lpstr>
      <vt:lpstr>Arial</vt:lpstr>
      <vt:lpstr>Bahnschrift</vt:lpstr>
      <vt:lpstr>Bahnschrift Condensed</vt:lpstr>
      <vt:lpstr>Britannic Bold</vt:lpstr>
      <vt:lpstr>Calibri</vt:lpstr>
      <vt:lpstr>Gill Sans MT</vt:lpstr>
      <vt:lpstr>Times New Roman</vt:lpstr>
      <vt:lpstr>Galerie</vt:lpstr>
      <vt:lpstr>ENTRE        2 NOUS TOUT EN UN</vt:lpstr>
      <vt:lpstr>I0. la loi c’est la loi</vt:lpstr>
      <vt:lpstr>11. DES LOIS AU FIL DES SIECLES</vt:lpstr>
      <vt:lpstr>QUESTIONS 11- A, 1,2,3  </vt:lpstr>
      <vt:lpstr>QUESTIONS 11- A, 1,2,3  </vt:lpstr>
      <vt:lpstr>QUESTIONS 11- A, 1,2,3  </vt:lpstr>
      <vt:lpstr>Questions 11- B B. Comparez la législation actuelle de la France avec celle de votre pays.  </vt:lpstr>
      <vt:lpstr>I2. LES LOIS DE MON PAYS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        2 NOUS TOUT EN UN</dc:title>
  <dc:creator>Raid Jabbar HABIB</dc:creator>
  <cp:lastModifiedBy>Raid Jabbar HABIB</cp:lastModifiedBy>
  <cp:revision>32</cp:revision>
  <dcterms:created xsi:type="dcterms:W3CDTF">2021-01-11T21:55:08Z</dcterms:created>
  <dcterms:modified xsi:type="dcterms:W3CDTF">2021-03-10T20:50:17Z</dcterms:modified>
</cp:coreProperties>
</file>