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6"/>
  </p:notesMasterIdLst>
  <p:sldIdLst>
    <p:sldId id="257" r:id="rId2"/>
    <p:sldId id="297" r:id="rId3"/>
    <p:sldId id="298" r:id="rId4"/>
    <p:sldId id="29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2" autoAdjust="0"/>
    <p:restoredTop sz="94660"/>
  </p:normalViewPr>
  <p:slideViewPr>
    <p:cSldViewPr>
      <p:cViewPr>
        <p:scale>
          <a:sx n="70" d="100"/>
          <a:sy n="70" d="100"/>
        </p:scale>
        <p:origin x="-132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3/9/2021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dirty="0" smtClean="0"/>
              <a:t>Semantic Roles</a:t>
            </a:r>
            <a:br>
              <a:rPr lang="en-US" dirty="0" smtClean="0"/>
            </a:br>
            <a:r>
              <a:rPr lang="en-US" dirty="0" smtClean="0"/>
              <a:t>or</a:t>
            </a:r>
            <a:br>
              <a:rPr lang="en-US" dirty="0" smtClean="0"/>
            </a:br>
            <a:r>
              <a:rPr lang="en-US" smtClean="0"/>
              <a:t>Thematic Relations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Semantic Roles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Verbs </a:t>
            </a:r>
            <a:r>
              <a:rPr lang="en-US" sz="2200" dirty="0">
                <a:solidFill>
                  <a:srgbClr val="002060"/>
                </a:solidFill>
              </a:rPr>
              <a:t>straddle the borderline between syntax and </a:t>
            </a:r>
            <a:r>
              <a:rPr lang="en-US" sz="2200" dirty="0" smtClean="0">
                <a:solidFill>
                  <a:srgbClr val="002060"/>
                </a:solidFill>
              </a:rPr>
              <a:t>semantics; the structures </a:t>
            </a:r>
            <a:r>
              <a:rPr lang="en-US" sz="2200" dirty="0">
                <a:solidFill>
                  <a:srgbClr val="002060"/>
                </a:solidFill>
              </a:rPr>
              <a:t>surrounding </a:t>
            </a:r>
            <a:r>
              <a:rPr lang="en-US" sz="2200" dirty="0" smtClean="0">
                <a:solidFill>
                  <a:srgbClr val="002060"/>
                </a:solidFill>
              </a:rPr>
              <a:t>them provide </a:t>
            </a:r>
            <a:r>
              <a:rPr lang="en-US" sz="2200" dirty="0">
                <a:solidFill>
                  <a:srgbClr val="002060"/>
                </a:solidFill>
              </a:rPr>
              <a:t>clues to their </a:t>
            </a:r>
            <a:r>
              <a:rPr lang="en-US" sz="2200" dirty="0" smtClean="0">
                <a:solidFill>
                  <a:srgbClr val="002060"/>
                </a:solidFill>
              </a:rPr>
              <a:t>meanings. </a:t>
            </a:r>
            <a:endParaRPr lang="en-US" sz="2200" dirty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nouns accompanying verbs display different semantic roles, or thematic relations, such as: agent, patient, recipient or goal.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Semantic roles of a verb are essentially semantic, as the name clearly indicates, but these roles determine the syntactic structure of the sentence in which this verb is used. </a:t>
            </a: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4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Semantic Roles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848600" cy="4572000"/>
          </a:xfrm>
        </p:spPr>
        <p:txBody>
          <a:bodyPr>
            <a:noAutofit/>
          </a:bodyPr>
          <a:lstStyle/>
          <a:p>
            <a:pPr algn="l" rtl="0"/>
            <a:r>
              <a:rPr lang="en-US" dirty="0" smtClean="0">
                <a:solidFill>
                  <a:srgbClr val="002060"/>
                </a:solidFill>
              </a:rPr>
              <a:t>Instead </a:t>
            </a:r>
            <a:r>
              <a:rPr lang="en-US" dirty="0">
                <a:solidFill>
                  <a:srgbClr val="002060"/>
                </a:solidFill>
              </a:rPr>
              <a:t>of thinking of words as “containers” of meaning, we can look at the “roles” they fulfill within the situation described by a sentence. </a:t>
            </a:r>
            <a:endParaRPr lang="en-US" dirty="0" smtClean="0">
              <a:solidFill>
                <a:srgbClr val="002060"/>
              </a:solidFill>
            </a:endParaRP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We </a:t>
            </a:r>
            <a:r>
              <a:rPr lang="en-US" dirty="0">
                <a:solidFill>
                  <a:srgbClr val="002060"/>
                </a:solidFill>
              </a:rPr>
              <a:t>can identify a small number of semantic roles </a:t>
            </a:r>
            <a:r>
              <a:rPr lang="en-US" dirty="0" smtClean="0">
                <a:solidFill>
                  <a:srgbClr val="002060"/>
                </a:solidFill>
              </a:rPr>
              <a:t>for </a:t>
            </a:r>
            <a:r>
              <a:rPr lang="en-US" dirty="0">
                <a:solidFill>
                  <a:srgbClr val="002060"/>
                </a:solidFill>
              </a:rPr>
              <a:t>these noun phrases. These roles include: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i="1" dirty="0">
                <a:solidFill>
                  <a:srgbClr val="002060"/>
                </a:solidFill>
              </a:rPr>
              <a:t>Agent</a:t>
            </a:r>
            <a:r>
              <a:rPr lang="en-US" dirty="0">
                <a:solidFill>
                  <a:srgbClr val="002060"/>
                </a:solidFill>
              </a:rPr>
              <a:t>: It is the role is taken by the noun phrase to represent “the entity that performs the action”. </a:t>
            </a:r>
          </a:p>
          <a:p>
            <a:pPr marL="457200" indent="-457200" algn="l" rtl="0">
              <a:buFont typeface="+mj-lt"/>
              <a:buAutoNum type="arabicPeriod"/>
            </a:pPr>
            <a:r>
              <a:rPr lang="en-US" i="1" dirty="0" smtClean="0">
                <a:solidFill>
                  <a:srgbClr val="002060"/>
                </a:solidFill>
              </a:rPr>
              <a:t>Theme</a:t>
            </a:r>
            <a:r>
              <a:rPr lang="en-US" dirty="0" smtClean="0">
                <a:solidFill>
                  <a:srgbClr val="002060"/>
                </a:solidFill>
              </a:rPr>
              <a:t> (Patient): </a:t>
            </a:r>
            <a:r>
              <a:rPr lang="en-US" dirty="0">
                <a:solidFill>
                  <a:srgbClr val="002060"/>
                </a:solidFill>
              </a:rPr>
              <a:t>The noun phrase that represents the entity simply being affected by the action, or being described (i.e. not performing an action). </a:t>
            </a:r>
            <a:endParaRPr lang="en-US" dirty="0" smtClean="0">
              <a:solidFill>
                <a:srgbClr val="002060"/>
              </a:solidFill>
            </a:endParaRPr>
          </a:p>
          <a:p>
            <a:pPr algn="l" rtl="0"/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dog (agent) chewed a bone (patient).</a:t>
            </a:r>
          </a:p>
          <a:p>
            <a:pPr marL="0" indent="0" algn="l" rtl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223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Semantic Roles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1900" dirty="0" smtClean="0">
                <a:solidFill>
                  <a:srgbClr val="002060"/>
                </a:solidFill>
              </a:rPr>
              <a:t>3. A </a:t>
            </a:r>
            <a:r>
              <a:rPr lang="en-US" sz="1900" i="1" dirty="0">
                <a:solidFill>
                  <a:srgbClr val="002060"/>
                </a:solidFill>
              </a:rPr>
              <a:t>recipient</a:t>
            </a:r>
            <a:r>
              <a:rPr lang="en-US" sz="1900" dirty="0">
                <a:solidFill>
                  <a:srgbClr val="002060"/>
                </a:solidFill>
              </a:rPr>
              <a:t> </a:t>
            </a:r>
            <a:r>
              <a:rPr lang="en-US" sz="1900" dirty="0" smtClean="0">
                <a:solidFill>
                  <a:srgbClr val="002060"/>
                </a:solidFill>
              </a:rPr>
              <a:t>is he </a:t>
            </a:r>
            <a:r>
              <a:rPr lang="en-US" sz="1900" dirty="0">
                <a:solidFill>
                  <a:srgbClr val="002060"/>
                </a:solidFill>
              </a:rPr>
              <a:t>noun phrase that represents the entity simply </a:t>
            </a:r>
            <a:r>
              <a:rPr lang="en-US" sz="1900" dirty="0" smtClean="0">
                <a:solidFill>
                  <a:srgbClr val="002060"/>
                </a:solidFill>
              </a:rPr>
              <a:t>receiving  </a:t>
            </a:r>
            <a:r>
              <a:rPr lang="en-US" sz="1900" dirty="0">
                <a:solidFill>
                  <a:srgbClr val="002060"/>
                </a:solidFill>
              </a:rPr>
              <a:t>something, as in:</a:t>
            </a:r>
          </a:p>
          <a:p>
            <a:pPr algn="l" rtl="0"/>
            <a:r>
              <a:rPr lang="en-US" sz="1900" dirty="0">
                <a:solidFill>
                  <a:srgbClr val="002060"/>
                </a:solidFill>
              </a:rPr>
              <a:t>Paul sent a letter to Patsy </a:t>
            </a:r>
            <a:r>
              <a:rPr lang="en-US" sz="1900" dirty="0" smtClean="0">
                <a:solidFill>
                  <a:srgbClr val="002060"/>
                </a:solidFill>
              </a:rPr>
              <a:t>(recipient).</a:t>
            </a:r>
            <a:endParaRPr lang="en-US" sz="1900" dirty="0">
              <a:solidFill>
                <a:srgbClr val="002060"/>
              </a:solidFill>
            </a:endParaRPr>
          </a:p>
          <a:p>
            <a:pPr algn="l" rtl="0"/>
            <a:r>
              <a:rPr lang="en-US" sz="1900" dirty="0">
                <a:solidFill>
                  <a:srgbClr val="002060"/>
                </a:solidFill>
              </a:rPr>
              <a:t>Patsy </a:t>
            </a:r>
            <a:r>
              <a:rPr lang="en-US" sz="1900" dirty="0" smtClean="0">
                <a:solidFill>
                  <a:srgbClr val="002060"/>
                </a:solidFill>
              </a:rPr>
              <a:t>(recipient) </a:t>
            </a:r>
            <a:r>
              <a:rPr lang="en-US" sz="1900" dirty="0">
                <a:solidFill>
                  <a:srgbClr val="002060"/>
                </a:solidFill>
              </a:rPr>
              <a:t>received a letter from Paul.</a:t>
            </a:r>
          </a:p>
          <a:p>
            <a:pPr marL="0" indent="0" algn="l" rtl="0">
              <a:buNone/>
            </a:pPr>
            <a:r>
              <a:rPr lang="en-US" sz="1900" dirty="0" smtClean="0">
                <a:solidFill>
                  <a:srgbClr val="002060"/>
                </a:solidFill>
              </a:rPr>
              <a:t>4. A </a:t>
            </a:r>
            <a:r>
              <a:rPr lang="en-US" sz="1900" i="1" dirty="0" smtClean="0">
                <a:solidFill>
                  <a:srgbClr val="002060"/>
                </a:solidFill>
              </a:rPr>
              <a:t>goal</a:t>
            </a:r>
            <a:r>
              <a:rPr lang="en-US" sz="1900" dirty="0" smtClean="0">
                <a:solidFill>
                  <a:srgbClr val="002060"/>
                </a:solidFill>
              </a:rPr>
              <a:t> is </a:t>
            </a:r>
            <a:r>
              <a:rPr lang="en-US" sz="1900" dirty="0">
                <a:solidFill>
                  <a:srgbClr val="002060"/>
                </a:solidFill>
              </a:rPr>
              <a:t>the role that indicates where the entity moves </a:t>
            </a:r>
            <a:r>
              <a:rPr lang="en-US" sz="1900" dirty="0" smtClean="0">
                <a:solidFill>
                  <a:srgbClr val="002060"/>
                </a:solidFill>
              </a:rPr>
              <a:t>to.</a:t>
            </a:r>
          </a:p>
          <a:p>
            <a:pPr algn="l" rtl="0"/>
            <a:r>
              <a:rPr lang="en-US" sz="1900" dirty="0" smtClean="0">
                <a:solidFill>
                  <a:srgbClr val="002060"/>
                </a:solidFill>
              </a:rPr>
              <a:t>He goes to the stadium every weekend. </a:t>
            </a:r>
          </a:p>
          <a:p>
            <a:pPr algn="l" rtl="0"/>
            <a:r>
              <a:rPr lang="en-US" sz="1900" dirty="0" smtClean="0">
                <a:solidFill>
                  <a:srgbClr val="002060"/>
                </a:solidFill>
              </a:rPr>
              <a:t>Although semantic roles are useful to understand how the structure of the sentence is linked to its meaning, but problems may arise </a:t>
            </a:r>
            <a:r>
              <a:rPr lang="en-US" sz="1900" dirty="0">
                <a:solidFill>
                  <a:srgbClr val="002060"/>
                </a:solidFill>
              </a:rPr>
              <a:t>sometimes, as exemplified by the sentence below:</a:t>
            </a:r>
          </a:p>
          <a:p>
            <a:pPr marL="0" indent="0" algn="l" rtl="0">
              <a:buNone/>
            </a:pPr>
            <a:r>
              <a:rPr lang="en-US" sz="1900" dirty="0">
                <a:solidFill>
                  <a:srgbClr val="002060"/>
                </a:solidFill>
              </a:rPr>
              <a:t>Veronica leapt into the </a:t>
            </a:r>
            <a:r>
              <a:rPr lang="en-US" sz="1900" dirty="0" smtClean="0">
                <a:solidFill>
                  <a:srgbClr val="002060"/>
                </a:solidFill>
              </a:rPr>
              <a:t>water. (Is the </a:t>
            </a:r>
            <a:r>
              <a:rPr lang="en-US" sz="1900" i="1" dirty="0" smtClean="0">
                <a:solidFill>
                  <a:srgbClr val="002060"/>
                </a:solidFill>
              </a:rPr>
              <a:t>water</a:t>
            </a:r>
            <a:r>
              <a:rPr lang="en-US" sz="1900" dirty="0" smtClean="0">
                <a:solidFill>
                  <a:srgbClr val="002060"/>
                </a:solidFill>
              </a:rPr>
              <a:t> a goal or a recipient ?)</a:t>
            </a:r>
            <a:endParaRPr lang="en-US" sz="1900" dirty="0">
              <a:solidFill>
                <a:srgbClr val="002060"/>
              </a:solidFill>
            </a:endParaRP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  <a:p>
            <a:pPr algn="l" rtl="0"/>
            <a:endParaRPr lang="en-US" sz="19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18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303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Damask</vt:lpstr>
      <vt:lpstr>  Semantic Roles or Thematic Relations</vt:lpstr>
      <vt:lpstr>Semantic Roles</vt:lpstr>
      <vt:lpstr>Semantic Roles</vt:lpstr>
      <vt:lpstr>Semantic Roles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157</cp:revision>
  <dcterms:created xsi:type="dcterms:W3CDTF">2006-08-16T00:00:00Z</dcterms:created>
  <dcterms:modified xsi:type="dcterms:W3CDTF">2021-03-09T08:27:57Z</dcterms:modified>
</cp:coreProperties>
</file>