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2"/>
  </p:notesMasterIdLst>
  <p:sldIdLst>
    <p:sldId id="257" r:id="rId2"/>
    <p:sldId id="263" r:id="rId3"/>
    <p:sldId id="285" r:id="rId4"/>
    <p:sldId id="287" r:id="rId5"/>
    <p:sldId id="288" r:id="rId6"/>
    <p:sldId id="289" r:id="rId7"/>
    <p:sldId id="295" r:id="rId8"/>
    <p:sldId id="293" r:id="rId9"/>
    <p:sldId id="296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>
        <p:scale>
          <a:sx n="70" d="100"/>
          <a:sy n="7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/>
              <a:t>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Conjoining </a:t>
            </a:r>
            <a:r>
              <a:rPr lang="en-US" sz="2200" dirty="0">
                <a:solidFill>
                  <a:srgbClr val="002060"/>
                </a:solidFill>
              </a:rPr>
              <a:t>and embedding are important types of recursion.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Recursion </a:t>
            </a:r>
            <a:r>
              <a:rPr lang="en-US" sz="2200" dirty="0">
                <a:solidFill>
                  <a:srgbClr val="002060"/>
                </a:solidFill>
              </a:rPr>
              <a:t>is the possibility of repeatedly reusing the same construction, so that there is no fixed limit to the length of sentences. 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Languages</a:t>
            </a:r>
            <a:r>
              <a:rPr lang="en-US" sz="2200" dirty="0">
                <a:solidFill>
                  <a:srgbClr val="002060"/>
                </a:solidFill>
              </a:rPr>
              <a:t>, in principle, contain infinite number of sentences, which are composed by means of a finite number of sentence patters.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infinite number of sentences in each language can be produced because of the property of recursion.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2057400"/>
            <a:ext cx="7010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Conjoining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Embedding  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Recursion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dirty="0">
                <a:solidFill>
                  <a:srgbClr val="002060"/>
                </a:solidFill>
              </a:rPr>
              <a:t>information found on a tree diagram can be alternatively expressed by rewrite rules.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A </a:t>
            </a:r>
            <a:r>
              <a:rPr lang="en-US" sz="1800" dirty="0">
                <a:solidFill>
                  <a:srgbClr val="002060"/>
                </a:solidFill>
              </a:rPr>
              <a:t>rewrite rule is a replacement rule, in which the symbol to the left of an arrow is replaced by an expanded form written to the right of the arrow.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2400"/>
            <a:ext cx="5181600" cy="278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40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>
                <a:solidFill>
                  <a:srgbClr val="002060"/>
                </a:solidFill>
              </a:rPr>
              <a:t>The main advantage of rewrite rules is that they are explicit, which leaves nothing to imagination. Rewrite rules can include optional constituents that allow us to enlarge the sentence.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Rewrite rules provide a sketchy picture of the structure of the sentence under investigation.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Therefore</a:t>
            </a:r>
            <a:r>
              <a:rPr lang="en-US" sz="2200" dirty="0">
                <a:solidFill>
                  <a:srgbClr val="002060"/>
                </a:solidFill>
              </a:rPr>
              <a:t>, a combination of rewrite rules and a lexicon is a good way of specifying the basic structure of a language.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5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958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Rewrite Rules for “The duct bit the burglar”.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S  </a:t>
            </a:r>
            <a:r>
              <a:rPr lang="en-US" sz="2200" dirty="0" smtClean="0">
                <a:solidFill>
                  <a:srgbClr val="002060"/>
                </a:solidFill>
              </a:rPr>
              <a:t>       NP </a:t>
            </a:r>
            <a:r>
              <a:rPr lang="en-US" sz="2200" dirty="0">
                <a:solidFill>
                  <a:srgbClr val="002060"/>
                </a:solidFill>
              </a:rPr>
              <a:t>VP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VP  </a:t>
            </a:r>
            <a:r>
              <a:rPr lang="en-US" sz="2200" dirty="0" smtClean="0">
                <a:solidFill>
                  <a:srgbClr val="002060"/>
                </a:solidFill>
              </a:rPr>
              <a:t>    V </a:t>
            </a:r>
            <a:r>
              <a:rPr lang="en-US" sz="2200" dirty="0">
                <a:solidFill>
                  <a:srgbClr val="002060"/>
                </a:solidFill>
              </a:rPr>
              <a:t>NP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NP  </a:t>
            </a:r>
            <a:r>
              <a:rPr lang="en-US" sz="2200" dirty="0" smtClean="0">
                <a:solidFill>
                  <a:srgbClr val="002060"/>
                </a:solidFill>
              </a:rPr>
              <a:t>    D </a:t>
            </a:r>
            <a:r>
              <a:rPr lang="en-US" sz="2200" dirty="0">
                <a:solidFill>
                  <a:srgbClr val="002060"/>
                </a:solidFill>
              </a:rPr>
              <a:t>N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combination of rewrite rules and </a:t>
            </a:r>
            <a:r>
              <a:rPr lang="en-US" sz="2200" dirty="0" smtClean="0">
                <a:solidFill>
                  <a:srgbClr val="002060"/>
                </a:solidFill>
              </a:rPr>
              <a:t>lexicon for the same sentence can be as follows: 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N  </a:t>
            </a:r>
            <a:r>
              <a:rPr lang="en-US" sz="2200" dirty="0" smtClean="0">
                <a:solidFill>
                  <a:srgbClr val="002060"/>
                </a:solidFill>
              </a:rPr>
              <a:t>     duck</a:t>
            </a:r>
            <a:r>
              <a:rPr lang="en-US" sz="2200" dirty="0">
                <a:solidFill>
                  <a:srgbClr val="002060"/>
                </a:solidFill>
              </a:rPr>
              <a:t>, burglar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V  </a:t>
            </a:r>
            <a:r>
              <a:rPr lang="en-US" sz="2200" dirty="0" smtClean="0">
                <a:solidFill>
                  <a:srgbClr val="002060"/>
                </a:solidFill>
              </a:rPr>
              <a:t>      bit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D  </a:t>
            </a:r>
            <a:r>
              <a:rPr lang="en-US" sz="2200" dirty="0" smtClean="0">
                <a:solidFill>
                  <a:srgbClr val="002060"/>
                </a:solidFill>
              </a:rPr>
              <a:t>      the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67301" y="4023815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3505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47800" y="297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24000" y="55626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78589" y="60198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78590" y="65532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26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Conjoining 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Conjoining </a:t>
            </a:r>
            <a:r>
              <a:rPr lang="en-US" sz="1800" dirty="0">
                <a:solidFill>
                  <a:srgbClr val="002060"/>
                </a:solidFill>
              </a:rPr>
              <a:t>is </a:t>
            </a:r>
            <a:r>
              <a:rPr lang="en-US" sz="1800" dirty="0" smtClean="0">
                <a:solidFill>
                  <a:srgbClr val="002060"/>
                </a:solidFill>
              </a:rPr>
              <a:t>a recursive </a:t>
            </a:r>
            <a:r>
              <a:rPr lang="en-US" sz="1800" dirty="0">
                <a:solidFill>
                  <a:srgbClr val="002060"/>
                </a:solidFill>
              </a:rPr>
              <a:t>process in which two or more sub-sentences of equal importance are attached together to form a single one</a:t>
            </a:r>
            <a:r>
              <a:rPr lang="en-US" sz="1800" dirty="0" smtClean="0">
                <a:solidFill>
                  <a:srgbClr val="002060"/>
                </a:solidFill>
              </a:rPr>
              <a:t>.  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As in “</a:t>
            </a:r>
            <a:r>
              <a:rPr lang="en-US" sz="1800" dirty="0">
                <a:solidFill>
                  <a:srgbClr val="002060"/>
                </a:solidFill>
              </a:rPr>
              <a:t>Sam finished his homework, and Jane wrote a </a:t>
            </a:r>
            <a:r>
              <a:rPr lang="en-US" sz="1800" dirty="0" smtClean="0">
                <a:solidFill>
                  <a:srgbClr val="002060"/>
                </a:solidFill>
              </a:rPr>
              <a:t>poem”.</a:t>
            </a:r>
          </a:p>
          <a:p>
            <a:pPr marL="0" indent="0" algn="ctr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S</a:t>
            </a:r>
            <a:endParaRPr lang="en-US" sz="1800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          S1                                                                            S2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NP                     VP                                              NP                  VP</a:t>
            </a:r>
            <a:endParaRPr lang="en-US" sz="1800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                  V                 NP          Conj.                            V                 NP</a:t>
            </a:r>
          </a:p>
          <a:p>
            <a:pPr marL="0" indent="0" algn="l" rtl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In </a:t>
            </a:r>
            <a:r>
              <a:rPr lang="en-US" sz="1800" dirty="0">
                <a:solidFill>
                  <a:srgbClr val="002060"/>
                </a:solidFill>
              </a:rPr>
              <a:t>theory an indefinite number of sentences could be joined together. </a:t>
            </a: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4600" y="4114800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4114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515737" y="4114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57400" y="4533900"/>
            <a:ext cx="457200" cy="337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515738" y="4550108"/>
            <a:ext cx="532262" cy="320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41744" y="4459264"/>
            <a:ext cx="340056" cy="43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6781800" y="4506178"/>
            <a:ext cx="533400" cy="36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819400" y="5023370"/>
            <a:ext cx="457200" cy="337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3290248" y="5043914"/>
            <a:ext cx="532262" cy="320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7047363" y="4899262"/>
            <a:ext cx="340056" cy="43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7367516" y="4936865"/>
            <a:ext cx="533400" cy="36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648200" y="4152900"/>
            <a:ext cx="0" cy="1148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19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Conjoining 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Conjoining is a  recursive process in which two or more sub-sentences of equal importance are attached together to form a single one.   </a:t>
            </a:r>
          </a:p>
          <a:p>
            <a:pPr marL="0" indent="0" algn="l" rtl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As in “Sam finished his homework, and Jane wrote a poem”.</a:t>
            </a:r>
          </a:p>
          <a:p>
            <a:pPr marL="0" indent="0" algn="ctr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S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          S1                                                                            S2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NP                     VP                                              NP                  VP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                                  V                 NP          Conj.                            V                 NP</a:t>
            </a:r>
          </a:p>
          <a:p>
            <a:pPr marL="0" indent="0" algn="l" rtl="0">
              <a:buNone/>
            </a:pP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In theory an indefinite number of sentences could be joined together. </a:t>
            </a:r>
          </a:p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1800" dirty="0">
              <a:solidFill>
                <a:srgbClr val="00206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514600" y="4114800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4114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515737" y="4114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057400" y="4533900"/>
            <a:ext cx="457200" cy="337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515738" y="4550108"/>
            <a:ext cx="532262" cy="320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41744" y="4459264"/>
            <a:ext cx="340056" cy="43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6781800" y="4506178"/>
            <a:ext cx="533400" cy="36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819400" y="5023370"/>
            <a:ext cx="457200" cy="337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3290248" y="5043914"/>
            <a:ext cx="532262" cy="320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7047363" y="4899262"/>
            <a:ext cx="340056" cy="439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7367516" y="4936865"/>
            <a:ext cx="533400" cy="36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648200" y="4152900"/>
            <a:ext cx="0" cy="1148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34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Embedding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Embedding </a:t>
            </a:r>
            <a:r>
              <a:rPr lang="en-US" sz="2200" dirty="0">
                <a:solidFill>
                  <a:srgbClr val="002060"/>
                </a:solidFill>
              </a:rPr>
              <a:t>is </a:t>
            </a:r>
            <a:r>
              <a:rPr lang="en-US" sz="2200" dirty="0" smtClean="0">
                <a:solidFill>
                  <a:srgbClr val="002060"/>
                </a:solidFill>
              </a:rPr>
              <a:t>another recursive </a:t>
            </a:r>
            <a:r>
              <a:rPr lang="en-US" sz="2200" dirty="0">
                <a:solidFill>
                  <a:srgbClr val="002060"/>
                </a:solidFill>
              </a:rPr>
              <a:t>process in which two or more subsidiary sentences are inserted into one main sentence.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6951"/>
            <a:ext cx="6760242" cy="281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97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Embedding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In </a:t>
            </a:r>
            <a:r>
              <a:rPr lang="en-US" sz="2200" dirty="0">
                <a:solidFill>
                  <a:srgbClr val="002060"/>
                </a:solidFill>
              </a:rPr>
              <a:t>theory, a sentence can have an indefinite number of sentences embedded in </a:t>
            </a:r>
            <a:r>
              <a:rPr lang="en-US" sz="2200" dirty="0" smtClean="0">
                <a:solidFill>
                  <a:srgbClr val="002060"/>
                </a:solidFill>
              </a:rPr>
              <a:t>it.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194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29231"/>
            <a:ext cx="4724400" cy="340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4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425</Words>
  <Application>Microsoft Office PowerPoint</Application>
  <PresentationFormat>On-screen Show (4:3)</PresentationFormat>
  <Paragraphs>84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Damask</vt:lpstr>
      <vt:lpstr>Recursion</vt:lpstr>
      <vt:lpstr>Overview</vt:lpstr>
      <vt:lpstr>Rewrite Rules</vt:lpstr>
      <vt:lpstr>Rewrite Rules</vt:lpstr>
      <vt:lpstr>Rewrite Rules</vt:lpstr>
      <vt:lpstr>Conjoining  </vt:lpstr>
      <vt:lpstr>Conjoining  </vt:lpstr>
      <vt:lpstr>Embedding </vt:lpstr>
      <vt:lpstr>Embedding </vt:lpstr>
      <vt:lpstr>Recursion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158</cp:revision>
  <dcterms:created xsi:type="dcterms:W3CDTF">2006-08-16T00:00:00Z</dcterms:created>
  <dcterms:modified xsi:type="dcterms:W3CDTF">2021-03-09T08:28:15Z</dcterms:modified>
</cp:coreProperties>
</file>