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7" r:id="rId3"/>
    <p:sldId id="277" r:id="rId4"/>
    <p:sldId id="275" r:id="rId5"/>
    <p:sldId id="276" r:id="rId6"/>
    <p:sldId id="26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4" autoAdjust="0"/>
    <p:restoredTop sz="94660"/>
  </p:normalViewPr>
  <p:slideViewPr>
    <p:cSldViewPr snapToGrid="0">
      <p:cViewPr varScale="1">
        <p:scale>
          <a:sx n="69" d="100"/>
          <a:sy n="69" d="100"/>
        </p:scale>
        <p:origin x="69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44DBD-D8E0-4F35-904E-7E1760CD93F0}" type="datetimeFigureOut">
              <a:rPr lang="fr-FR" smtClean="0"/>
              <a:t>08/03/2021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03E541-B36E-48D3-A0F0-8C464E92C55D}" type="slidenum">
              <a:rPr lang="fr-FR" smtClean="0"/>
              <a:t>‹N°›</a:t>
            </a:fld>
            <a:endParaRPr lang="fr-FR"/>
          </a:p>
        </p:txBody>
      </p:sp>
    </p:spTree>
    <p:extLst>
      <p:ext uri="{BB962C8B-B14F-4D97-AF65-F5344CB8AC3E}">
        <p14:creationId xmlns:p14="http://schemas.microsoft.com/office/powerpoint/2010/main" val="4230347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FCACFD0-5257-456F-A6E4-047C0CA30755}"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73385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047720-F90C-4AA7-AEF8-CF7F2108B9FE}"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689359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9EC06B2-B20A-4F14-BE08-95B18AD0CE3A}"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35736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15C88FA9-BB5E-49E3-9488-BDD5CF9E5882}"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4081667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ACAF733D-B1F9-4996-A6B7-9F539A3F713B}"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9549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3C9AFF66-24A2-4B2A-8165-516EDA7A7E62}"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54907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769CE7-AB56-43C4-A1A6-6C00EA9059D8}"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841157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5D466BE-29DA-475D-9B14-C356CD82EA87}"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2806855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FB3C4EA-5BDD-42CF-A003-D13D1A9138FD}"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541599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BFEAEA3-2B70-424A-BEC7-9ED4AF087C24}" type="datetime1">
              <a:rPr lang="fr-FR" smtClean="0"/>
              <a:t>08/03/2021</a:t>
            </a:fld>
            <a:endParaRPr lang="fr-FR"/>
          </a:p>
        </p:txBody>
      </p:sp>
      <p:sp>
        <p:nvSpPr>
          <p:cNvPr id="5" name="Footer Placeholder 4"/>
          <p:cNvSpPr>
            <a:spLocks noGrp="1"/>
          </p:cNvSpPr>
          <p:nvPr>
            <p:ph type="ftr" sz="quarter" idx="11"/>
          </p:nvPr>
        </p:nvSpPr>
        <p:spPr/>
        <p:txBody>
          <a:bodyPr/>
          <a:lstStyle/>
          <a:p>
            <a:r>
              <a:rPr lang="fr-FR"/>
              <a:t>RJH</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182034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84ED55F-E6DB-4697-81C8-69DD211CAFC5}"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80135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23A0494-5633-4382-A2CD-55A12E755C3E}" type="datetime1">
              <a:rPr lang="fr-FR" smtClean="0"/>
              <a:t>08/03/2021</a:t>
            </a:fld>
            <a:endParaRPr lang="fr-FR"/>
          </a:p>
        </p:txBody>
      </p:sp>
      <p:sp>
        <p:nvSpPr>
          <p:cNvPr id="8" name="Footer Placeholder 7"/>
          <p:cNvSpPr>
            <a:spLocks noGrp="1"/>
          </p:cNvSpPr>
          <p:nvPr>
            <p:ph type="ftr" sz="quarter" idx="11"/>
          </p:nvPr>
        </p:nvSpPr>
        <p:spPr/>
        <p:txBody>
          <a:bodyPr/>
          <a:lstStyle/>
          <a:p>
            <a:r>
              <a:rPr lang="fr-FR"/>
              <a:t>RJH</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340545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890ED69-B1FC-41B0-80C2-7BFF6AB07AD8}" type="datetime1">
              <a:rPr lang="fr-FR" smtClean="0"/>
              <a:t>08/03/2021</a:t>
            </a:fld>
            <a:endParaRPr lang="fr-FR"/>
          </a:p>
        </p:txBody>
      </p:sp>
      <p:sp>
        <p:nvSpPr>
          <p:cNvPr id="4" name="Footer Placeholder 3"/>
          <p:cNvSpPr>
            <a:spLocks noGrp="1"/>
          </p:cNvSpPr>
          <p:nvPr>
            <p:ph type="ftr" sz="quarter" idx="11"/>
          </p:nvPr>
        </p:nvSpPr>
        <p:spPr/>
        <p:txBody>
          <a:bodyPr/>
          <a:lstStyle/>
          <a:p>
            <a:r>
              <a:rPr lang="fr-FR"/>
              <a:t>RJH</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701371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6AA774-CB10-46F8-8347-3A0C97B050C1}" type="datetime1">
              <a:rPr lang="fr-FR" smtClean="0"/>
              <a:t>08/03/2021</a:t>
            </a:fld>
            <a:endParaRPr lang="fr-FR"/>
          </a:p>
        </p:txBody>
      </p:sp>
      <p:sp>
        <p:nvSpPr>
          <p:cNvPr id="3" name="Footer Placeholder 2"/>
          <p:cNvSpPr>
            <a:spLocks noGrp="1"/>
          </p:cNvSpPr>
          <p:nvPr>
            <p:ph type="ftr" sz="quarter" idx="11"/>
          </p:nvPr>
        </p:nvSpPr>
        <p:spPr/>
        <p:txBody>
          <a:bodyPr/>
          <a:lstStyle/>
          <a:p>
            <a:r>
              <a:rPr lang="fr-FR"/>
              <a:t>RJH</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78267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61F1B3D-4D59-4A75-94F3-3A25B20A8804}"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16503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0B7026D-9832-4E08-B573-EE6319E3F052}" type="datetime1">
              <a:rPr lang="fr-FR" smtClean="0"/>
              <a:t>08/03/2021</a:t>
            </a:fld>
            <a:endParaRPr lang="fr-FR"/>
          </a:p>
        </p:txBody>
      </p:sp>
      <p:sp>
        <p:nvSpPr>
          <p:cNvPr id="6" name="Footer Placeholder 5"/>
          <p:cNvSpPr>
            <a:spLocks noGrp="1"/>
          </p:cNvSpPr>
          <p:nvPr>
            <p:ph type="ftr" sz="quarter" idx="11"/>
          </p:nvPr>
        </p:nvSpPr>
        <p:spPr/>
        <p:txBody>
          <a:bodyPr/>
          <a:lstStyle/>
          <a:p>
            <a:r>
              <a:rPr lang="fr-FR"/>
              <a:t>RJH</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FBA2A52-F463-433B-B67B-16269BF180DE}" type="slidenum">
              <a:rPr lang="fr-FR" smtClean="0"/>
              <a:t>‹N°›</a:t>
            </a:fld>
            <a:endParaRPr lang="fr-FR"/>
          </a:p>
        </p:txBody>
      </p:sp>
    </p:spTree>
    <p:extLst>
      <p:ext uri="{BB962C8B-B14F-4D97-AF65-F5344CB8AC3E}">
        <p14:creationId xmlns:p14="http://schemas.microsoft.com/office/powerpoint/2010/main" val="4163011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942DD16-A1A3-41B3-A927-96F0F622D2E9}" type="datetime1">
              <a:rPr lang="fr-FR" smtClean="0"/>
              <a:t>08/03/2021</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RJH</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FBA2A52-F463-433B-B67B-16269BF180DE}" type="slidenum">
              <a:rPr lang="fr-FR" smtClean="0"/>
              <a:t>‹N°›</a:t>
            </a:fld>
            <a:endParaRPr lang="fr-FR"/>
          </a:p>
        </p:txBody>
      </p:sp>
    </p:spTree>
    <p:extLst>
      <p:ext uri="{BB962C8B-B14F-4D97-AF65-F5344CB8AC3E}">
        <p14:creationId xmlns:p14="http://schemas.microsoft.com/office/powerpoint/2010/main" val="41570634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8CDB87-CFE8-40AC-87C6-00575B614E7A}"/>
              </a:ext>
            </a:extLst>
          </p:cNvPr>
          <p:cNvSpPr>
            <a:spLocks noGrp="1"/>
          </p:cNvSpPr>
          <p:nvPr>
            <p:ph type="ctrTitle"/>
          </p:nvPr>
        </p:nvSpPr>
        <p:spPr>
          <a:xfrm>
            <a:off x="2589213" y="954338"/>
            <a:ext cx="8915399" cy="3940327"/>
          </a:xfrm>
        </p:spPr>
        <p:txBody>
          <a:bodyPr>
            <a:normAutofit/>
          </a:bodyPr>
          <a:lstStyle/>
          <a:p>
            <a:pPr algn="ctr"/>
            <a:r>
              <a:rPr lang="fr-FR" sz="4000" b="1" dirty="0">
                <a:solidFill>
                  <a:srgbClr val="7030A0"/>
                </a:solidFill>
                <a:latin typeface="Bahnschrift Condensed" panose="020B0502040204020203" pitchFamily="34" charset="0"/>
              </a:rPr>
              <a:t>LA POÉSIE FRANÇAISE</a:t>
            </a:r>
            <a:br>
              <a:rPr lang="fr-FR" sz="4000" dirty="0">
                <a:latin typeface="Bahnschrift Condensed" panose="020B0502040204020203" pitchFamily="34" charset="0"/>
              </a:rPr>
            </a:br>
            <a:br>
              <a:rPr lang="fr-FR" sz="3200" b="1" i="1" dirty="0">
                <a:solidFill>
                  <a:srgbClr val="002060"/>
                </a:solidFill>
                <a:latin typeface="Bahnschrift Condensed" panose="020B0502040204020203" pitchFamily="34" charset="0"/>
              </a:rPr>
            </a:br>
            <a:r>
              <a:rPr lang="fr-FR" sz="3200" b="1" dirty="0">
                <a:solidFill>
                  <a:srgbClr val="002060"/>
                </a:solidFill>
                <a:latin typeface="Bahnschrift Condensed" panose="020B0502040204020203" pitchFamily="34" charset="0"/>
              </a:rPr>
              <a:t>Définitions</a:t>
            </a:r>
            <a:r>
              <a:rPr lang="fr-FR" sz="3200" b="1" i="1" dirty="0">
                <a:solidFill>
                  <a:srgbClr val="002060"/>
                </a:solidFill>
                <a:latin typeface="Bahnschrift Condensed" panose="020B0502040204020203" pitchFamily="34" charset="0"/>
              </a:rPr>
              <a:t> </a:t>
            </a:r>
            <a:br>
              <a:rPr lang="fr-FR" sz="4000" dirty="0">
                <a:latin typeface="Bahnschrift Condensed" panose="020B0502040204020203" pitchFamily="34" charset="0"/>
              </a:rPr>
            </a:br>
            <a:br>
              <a:rPr lang="fr-FR" sz="4000" dirty="0">
                <a:latin typeface="Bahnschrift Condensed" panose="020B0502040204020203" pitchFamily="34" charset="0"/>
              </a:rPr>
            </a:br>
            <a:r>
              <a:rPr lang="fr-FR" sz="4000" b="1" dirty="0">
                <a:solidFill>
                  <a:srgbClr val="C00000"/>
                </a:solidFill>
                <a:latin typeface="Algerian" panose="04020705040A02060702" pitchFamily="82" charset="0"/>
              </a:rPr>
              <a:t>3</a:t>
            </a:r>
            <a:r>
              <a:rPr lang="fr-FR" sz="4000" b="1" baseline="30000" dirty="0">
                <a:solidFill>
                  <a:srgbClr val="C00000"/>
                </a:solidFill>
                <a:latin typeface="Algerian" panose="04020705040A02060702" pitchFamily="82" charset="0"/>
              </a:rPr>
              <a:t>E</a:t>
            </a:r>
            <a:r>
              <a:rPr lang="fr-FR" sz="4000" b="1" dirty="0">
                <a:solidFill>
                  <a:srgbClr val="C00000"/>
                </a:solidFill>
                <a:latin typeface="Algerian" panose="04020705040A02060702" pitchFamily="82" charset="0"/>
              </a:rPr>
              <a:t> ANNÉE</a:t>
            </a:r>
            <a:br>
              <a:rPr lang="ar-IQ" sz="4000" b="1" dirty="0">
                <a:solidFill>
                  <a:srgbClr val="C00000"/>
                </a:solidFill>
                <a:latin typeface="Algerian" panose="04020705040A02060702" pitchFamily="82" charset="0"/>
              </a:rPr>
            </a:br>
            <a:r>
              <a:rPr lang="en-US" sz="4000" b="1" dirty="0">
                <a:solidFill>
                  <a:srgbClr val="C00000"/>
                </a:solidFill>
                <a:latin typeface="Algerian" panose="04020705040A02060702" pitchFamily="82" charset="0"/>
              </a:rPr>
              <a:t>-3-</a:t>
            </a:r>
            <a:endParaRPr lang="fr-FR" sz="4000" dirty="0">
              <a:latin typeface="Bahnschrift Condensed" panose="020B0502040204020203" pitchFamily="34" charset="0"/>
            </a:endParaRPr>
          </a:p>
        </p:txBody>
      </p:sp>
      <p:sp>
        <p:nvSpPr>
          <p:cNvPr id="3" name="Sous-titre 2">
            <a:extLst>
              <a:ext uri="{FF2B5EF4-FFF2-40B4-BE49-F238E27FC236}">
                <a16:creationId xmlns:a16="http://schemas.microsoft.com/office/drawing/2014/main" id="{C8AA2AF1-5279-45B6-9FE8-D5FC3606F80E}"/>
              </a:ext>
            </a:extLst>
          </p:cNvPr>
          <p:cNvSpPr>
            <a:spLocks noGrp="1"/>
          </p:cNvSpPr>
          <p:nvPr>
            <p:ph type="subTitle" idx="1"/>
          </p:nvPr>
        </p:nvSpPr>
        <p:spPr/>
        <p:txBody>
          <a:bodyPr>
            <a:normAutofit fontScale="70000" lnSpcReduction="20000"/>
          </a:bodyPr>
          <a:lstStyle/>
          <a:p>
            <a:endParaRPr lang="fr-FR" dirty="0"/>
          </a:p>
          <a:p>
            <a:endParaRPr lang="fr-FR" dirty="0"/>
          </a:p>
          <a:p>
            <a:endParaRPr lang="fr-FR" dirty="0"/>
          </a:p>
          <a:p>
            <a:r>
              <a:rPr lang="fr-FR" b="1" dirty="0">
                <a:latin typeface="Algerian" panose="04020705040A02060702" pitchFamily="82" charset="0"/>
              </a:rPr>
              <a:t>Dr. Raid Jabbar HABIB</a:t>
            </a:r>
          </a:p>
        </p:txBody>
      </p:sp>
      <p:sp>
        <p:nvSpPr>
          <p:cNvPr id="5" name="Espace réservé du pied de page 4">
            <a:extLst>
              <a:ext uri="{FF2B5EF4-FFF2-40B4-BE49-F238E27FC236}">
                <a16:creationId xmlns:a16="http://schemas.microsoft.com/office/drawing/2014/main" id="{60B14749-A06E-4FEF-B073-085A595D88A7}"/>
              </a:ext>
            </a:extLst>
          </p:cNvPr>
          <p:cNvSpPr>
            <a:spLocks noGrp="1"/>
          </p:cNvSpPr>
          <p:nvPr>
            <p:ph type="ftr" sz="quarter" idx="11"/>
          </p:nvPr>
        </p:nvSpPr>
        <p:spPr/>
        <p:txBody>
          <a:bodyPr/>
          <a:lstStyle/>
          <a:p>
            <a:r>
              <a:rPr lang="fr-FR" b="1" dirty="0" err="1"/>
              <a:t>RJH</a:t>
            </a:r>
            <a:endParaRPr lang="fr-FR" b="1" dirty="0"/>
          </a:p>
        </p:txBody>
      </p:sp>
      <p:sp>
        <p:nvSpPr>
          <p:cNvPr id="6" name="Espace réservé du numéro de diapositive 5">
            <a:extLst>
              <a:ext uri="{FF2B5EF4-FFF2-40B4-BE49-F238E27FC236}">
                <a16:creationId xmlns:a16="http://schemas.microsoft.com/office/drawing/2014/main" id="{3289E804-C1CA-4342-8731-739683E97161}"/>
              </a:ext>
            </a:extLst>
          </p:cNvPr>
          <p:cNvSpPr>
            <a:spLocks noGrp="1"/>
          </p:cNvSpPr>
          <p:nvPr>
            <p:ph type="sldNum" sz="quarter" idx="12"/>
          </p:nvPr>
        </p:nvSpPr>
        <p:spPr/>
        <p:txBody>
          <a:bodyPr/>
          <a:lstStyle/>
          <a:p>
            <a:fld id="{5FBA2A52-F463-433B-B67B-16269BF180DE}" type="slidenum">
              <a:rPr lang="fr-FR" smtClean="0"/>
              <a:t>1</a:t>
            </a:fld>
            <a:endParaRPr lang="fr-FR"/>
          </a:p>
        </p:txBody>
      </p:sp>
    </p:spTree>
    <p:extLst>
      <p:ext uri="{BB962C8B-B14F-4D97-AF65-F5344CB8AC3E}">
        <p14:creationId xmlns:p14="http://schemas.microsoft.com/office/powerpoint/2010/main" val="1600218190"/>
      </p:ext>
    </p:extLst>
  </p:cSld>
  <p:clrMapOvr>
    <a:masterClrMapping/>
  </p:clrMapOvr>
  <mc:AlternateContent xmlns:mc="http://schemas.openxmlformats.org/markup-compatibility/2006" xmlns:p14="http://schemas.microsoft.com/office/powerpoint/2010/main">
    <mc:Choice Requires="p14">
      <p:transition spd="slow" p14:dur="2000" advTm="9523"/>
    </mc:Choice>
    <mc:Fallback xmlns="">
      <p:transition spd="slow" advTm="952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15944-1D42-4B45-A534-3420CD9BDFD3}"/>
              </a:ext>
            </a:extLst>
          </p:cNvPr>
          <p:cNvSpPr>
            <a:spLocks noGrp="1"/>
          </p:cNvSpPr>
          <p:nvPr>
            <p:ph type="title"/>
          </p:nvPr>
        </p:nvSpPr>
        <p:spPr/>
        <p:txBody>
          <a:bodyPr/>
          <a:lstStyle/>
          <a:p>
            <a:pPr algn="ctr"/>
            <a:r>
              <a:rPr lang="fr-FR" b="1" dirty="0">
                <a:solidFill>
                  <a:srgbClr val="FF0000"/>
                </a:solidFill>
                <a:latin typeface="Algerian" panose="04020705040A02060702" pitchFamily="82" charset="0"/>
              </a:rPr>
              <a:t>Définitions</a:t>
            </a:r>
          </a:p>
        </p:txBody>
      </p:sp>
      <p:sp>
        <p:nvSpPr>
          <p:cNvPr id="3" name="Espace réservé du contenu 2">
            <a:extLst>
              <a:ext uri="{FF2B5EF4-FFF2-40B4-BE49-F238E27FC236}">
                <a16:creationId xmlns:a16="http://schemas.microsoft.com/office/drawing/2014/main" id="{E4EAA158-B2F5-4394-9C75-B842FF908B69}"/>
              </a:ext>
            </a:extLst>
          </p:cNvPr>
          <p:cNvSpPr>
            <a:spLocks noGrp="1"/>
          </p:cNvSpPr>
          <p:nvPr>
            <p:ph idx="1"/>
          </p:nvPr>
        </p:nvSpPr>
        <p:spPr/>
        <p:txBody>
          <a:bodyPr>
            <a:normAutofit/>
          </a:bodyPr>
          <a:lstStyle/>
          <a:p>
            <a:pPr algn="just"/>
            <a:r>
              <a:rPr lang="fr-FR" sz="3200" b="1" dirty="0">
                <a:solidFill>
                  <a:srgbClr val="7030A0"/>
                </a:solidFill>
                <a:latin typeface="Bahnschrift Condensed" panose="020B0502040204020203" pitchFamily="34" charset="0"/>
              </a:rPr>
              <a:t>Poésie : (en grec, création) : </a:t>
            </a:r>
            <a:r>
              <a:rPr lang="fr-FR" sz="3200" b="1" dirty="0">
                <a:solidFill>
                  <a:schemeClr val="bg2">
                    <a:lumMod val="10000"/>
                  </a:schemeClr>
                </a:solidFill>
                <a:latin typeface="Bahnschrift Condensed" panose="020B0502040204020203" pitchFamily="34" charset="0"/>
              </a:rPr>
              <a:t>Art de suggérer </a:t>
            </a:r>
            <a:r>
              <a:rPr lang="fr-FR" sz="3200" b="1" dirty="0">
                <a:solidFill>
                  <a:srgbClr val="7030A0"/>
                </a:solidFill>
                <a:latin typeface="Bahnschrift Condensed" panose="020B0502040204020203" pitchFamily="34" charset="0"/>
              </a:rPr>
              <a:t>par des images, des sons, des rythmes et en général par l’emploi du vers </a:t>
            </a:r>
            <a:r>
              <a:rPr lang="fr-FR" sz="3200" b="1" dirty="0">
                <a:solidFill>
                  <a:schemeClr val="bg2">
                    <a:lumMod val="10000"/>
                  </a:schemeClr>
                </a:solidFill>
                <a:latin typeface="Bahnschrift Condensed" panose="020B0502040204020203" pitchFamily="34" charset="0"/>
              </a:rPr>
              <a:t>une connaissance</a:t>
            </a:r>
            <a:r>
              <a:rPr lang="fr-FR" sz="3200" b="1" dirty="0">
                <a:solidFill>
                  <a:srgbClr val="7030A0"/>
                </a:solidFill>
                <a:latin typeface="Bahnschrift Condensed" panose="020B0502040204020203" pitchFamily="34" charset="0"/>
              </a:rPr>
              <a:t> des êtres et des choses qui ne saurait être ramenées aux idées claires qu’exprime la prose.</a:t>
            </a:r>
          </a:p>
          <a:p>
            <a:pPr algn="just"/>
            <a:r>
              <a:rPr lang="fr-FR" sz="3200" b="1" dirty="0">
                <a:solidFill>
                  <a:srgbClr val="C00000"/>
                </a:solidFill>
                <a:latin typeface="Bahnschrift Condensed" panose="020B0502040204020203" pitchFamily="34" charset="0"/>
              </a:rPr>
              <a:t>La définition de la poésie </a:t>
            </a:r>
            <a:r>
              <a:rPr lang="fr-FR" sz="3200" b="1" dirty="0">
                <a:solidFill>
                  <a:schemeClr val="bg2">
                    <a:lumMod val="10000"/>
                  </a:schemeClr>
                </a:solidFill>
                <a:latin typeface="Bahnschrift Condensed" panose="020B0502040204020203" pitchFamily="34" charset="0"/>
              </a:rPr>
              <a:t>varie</a:t>
            </a:r>
            <a:r>
              <a:rPr lang="fr-FR" sz="3200" b="1" dirty="0">
                <a:solidFill>
                  <a:srgbClr val="C00000"/>
                </a:solidFill>
                <a:latin typeface="Bahnschrift Condensed" panose="020B0502040204020203" pitchFamily="34" charset="0"/>
              </a:rPr>
              <a:t> suivant les écoles, mais </a:t>
            </a:r>
            <a:r>
              <a:rPr lang="fr-FR" sz="3200" b="1" dirty="0">
                <a:solidFill>
                  <a:schemeClr val="tx1">
                    <a:lumMod val="95000"/>
                    <a:lumOff val="5000"/>
                  </a:schemeClr>
                </a:solidFill>
                <a:latin typeface="Bahnschrift Condensed" panose="020B0502040204020203" pitchFamily="34" charset="0"/>
              </a:rPr>
              <a:t>deux</a:t>
            </a:r>
            <a:r>
              <a:rPr lang="fr-FR" sz="3200" b="1" dirty="0">
                <a:solidFill>
                  <a:srgbClr val="C00000"/>
                </a:solidFill>
                <a:latin typeface="Bahnschrift Condensed" panose="020B0502040204020203" pitchFamily="34" charset="0"/>
              </a:rPr>
              <a:t> éléments permanents peuvent être distingués :</a:t>
            </a:r>
          </a:p>
          <a:p>
            <a:pPr marL="0" indent="0" algn="just">
              <a:buNone/>
            </a:pPr>
            <a:r>
              <a:rPr lang="fr-FR" sz="2400" dirty="0">
                <a:latin typeface="Bahnschrift Condensed" panose="020B0502040204020203" pitchFamily="34" charset="0"/>
              </a:rPr>
              <a:t>	</a:t>
            </a:r>
          </a:p>
          <a:p>
            <a:endParaRPr lang="fr-FR" dirty="0"/>
          </a:p>
        </p:txBody>
      </p:sp>
      <p:sp>
        <p:nvSpPr>
          <p:cNvPr id="4" name="Espace réservé du pied de page 3">
            <a:extLst>
              <a:ext uri="{FF2B5EF4-FFF2-40B4-BE49-F238E27FC236}">
                <a16:creationId xmlns:a16="http://schemas.microsoft.com/office/drawing/2014/main" id="{4779D0E2-EB94-4E7B-8A09-5DD13F3AFA93}"/>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4BB0006D-5997-4239-812E-3417604ABB93}"/>
              </a:ext>
            </a:extLst>
          </p:cNvPr>
          <p:cNvSpPr>
            <a:spLocks noGrp="1"/>
          </p:cNvSpPr>
          <p:nvPr>
            <p:ph type="sldNum" sz="quarter" idx="12"/>
          </p:nvPr>
        </p:nvSpPr>
        <p:spPr/>
        <p:txBody>
          <a:bodyPr/>
          <a:lstStyle/>
          <a:p>
            <a:fld id="{5FBA2A52-F463-433B-B67B-16269BF180DE}" type="slidenum">
              <a:rPr lang="fr-FR" smtClean="0"/>
              <a:t>2</a:t>
            </a:fld>
            <a:endParaRPr lang="fr-FR"/>
          </a:p>
        </p:txBody>
      </p:sp>
    </p:spTree>
    <p:extLst>
      <p:ext uri="{BB962C8B-B14F-4D97-AF65-F5344CB8AC3E}">
        <p14:creationId xmlns:p14="http://schemas.microsoft.com/office/powerpoint/2010/main" val="709406200"/>
      </p:ext>
    </p:extLst>
  </p:cSld>
  <p:clrMapOvr>
    <a:masterClrMapping/>
  </p:clrMapOvr>
  <mc:AlternateContent xmlns:mc="http://schemas.openxmlformats.org/markup-compatibility/2006" xmlns:p14="http://schemas.microsoft.com/office/powerpoint/2010/main">
    <mc:Choice Requires="p14">
      <p:transition spd="slow" p14:dur="2000" advTm="127232"/>
    </mc:Choice>
    <mc:Fallback xmlns="">
      <p:transition spd="slow" advTm="12723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C1B14F-2A9E-45C6-9171-75F31C2717D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16C21E8A-77E1-4A5D-8175-515FFA830CC6}"/>
              </a:ext>
            </a:extLst>
          </p:cNvPr>
          <p:cNvSpPr>
            <a:spLocks noGrp="1"/>
          </p:cNvSpPr>
          <p:nvPr>
            <p:ph idx="1"/>
          </p:nvPr>
        </p:nvSpPr>
        <p:spPr/>
        <p:txBody>
          <a:bodyPr/>
          <a:lstStyle/>
          <a:p>
            <a:pPr marL="0" marR="0" lvl="0" indent="0" algn="just" defTabSz="457200" rtl="0" eaLnBrk="1" fontAlgn="auto" latinLnBrk="0" hangingPunct="1">
              <a:lnSpc>
                <a:spcPct val="100000"/>
              </a:lnSpc>
              <a:spcBef>
                <a:spcPts val="1000"/>
              </a:spcBef>
              <a:spcAft>
                <a:spcPts val="0"/>
              </a:spcAft>
              <a:buClr>
                <a:srgbClr val="A53010"/>
              </a:buClr>
              <a:buSzTx/>
              <a:buFont typeface="Wingdings 3" charset="2"/>
              <a:buNone/>
              <a:tabLst/>
              <a:defRPr/>
            </a:pPr>
            <a:r>
              <a:rPr kumimoji="0" lang="fr-FR" sz="3200" b="1" i="0" u="none" strike="noStrike" kern="1200" cap="none" spc="0" normalizeH="0" baseline="0" noProof="0" dirty="0">
                <a:ln>
                  <a:noFill/>
                </a:ln>
                <a:solidFill>
                  <a:srgbClr val="7030A0"/>
                </a:solidFill>
                <a:effectLst/>
                <a:uLnTx/>
                <a:uFillTx/>
                <a:latin typeface="Bahnschrift Condensed" panose="020B0502040204020203" pitchFamily="34" charset="0"/>
                <a:ea typeface="+mn-ea"/>
                <a:cs typeface="+mn-cs"/>
              </a:rPr>
              <a:t>	</a:t>
            </a:r>
            <a:r>
              <a:rPr kumimoji="0" lang="fr-FR" sz="3200" b="1" i="0" u="none" strike="noStrike" kern="1200" cap="none" spc="0" normalizeH="0" baseline="0" noProof="0" dirty="0">
                <a:ln>
                  <a:noFill/>
                </a:ln>
                <a:solidFill>
                  <a:schemeClr val="tx1"/>
                </a:solidFill>
                <a:effectLst/>
                <a:uLnTx/>
                <a:uFillTx/>
                <a:latin typeface="Bahnschrift Condensed" panose="020B0502040204020203" pitchFamily="34" charset="0"/>
                <a:ea typeface="+mn-ea"/>
                <a:cs typeface="+mn-cs"/>
              </a:rPr>
              <a:t>a) </a:t>
            </a:r>
            <a:r>
              <a:rPr kumimoji="0" lang="fr-FR" sz="3200" b="1" i="0" u="none" strike="noStrike" kern="1200" cap="none" spc="0" normalizeH="0" baseline="0" noProof="0" dirty="0">
                <a:ln>
                  <a:noFill/>
                </a:ln>
                <a:solidFill>
                  <a:srgbClr val="C00000"/>
                </a:solidFill>
                <a:effectLst/>
                <a:uLnTx/>
                <a:uFillTx/>
                <a:latin typeface="Bahnschrift Condensed" panose="020B0502040204020203" pitchFamily="34" charset="0"/>
                <a:ea typeface="+mn-ea"/>
                <a:cs typeface="+mn-cs"/>
              </a:rPr>
              <a:t>Un langage différent </a:t>
            </a:r>
            <a:r>
              <a:rPr kumimoji="0" lang="fr-FR" sz="3200" b="1" i="0" u="none" strike="noStrike" kern="1200" cap="none" spc="0" normalizeH="0" baseline="0" noProof="0" dirty="0">
                <a:ln>
                  <a:noFill/>
                </a:ln>
                <a:solidFill>
                  <a:srgbClr val="7030A0"/>
                </a:solidFill>
                <a:effectLst/>
                <a:uLnTx/>
                <a:uFillTx/>
                <a:latin typeface="Bahnschrift Condensed" panose="020B0502040204020203" pitchFamily="34" charset="0"/>
                <a:ea typeface="+mn-ea"/>
                <a:cs typeface="+mn-cs"/>
              </a:rPr>
              <a:t>de celui de la prose, ce qui a amené 	certains écrivains à considérer que la poésie </a:t>
            </a:r>
            <a:r>
              <a:rPr kumimoji="0" lang="fr-FR" sz="3200" b="1" i="0" u="none" strike="noStrike" kern="1200" cap="none" spc="0" normalizeH="0" baseline="0" noProof="0" dirty="0">
                <a:ln>
                  <a:noFill/>
                </a:ln>
                <a:solidFill>
                  <a:srgbClr val="C00000"/>
                </a:solidFill>
                <a:effectLst/>
                <a:uLnTx/>
                <a:uFillTx/>
                <a:latin typeface="Bahnschrift Condensed" panose="020B0502040204020203" pitchFamily="34" charset="0"/>
                <a:ea typeface="+mn-ea"/>
                <a:cs typeface="+mn-cs"/>
              </a:rPr>
              <a:t>n’exprime pas </a:t>
            </a:r>
            <a:r>
              <a:rPr kumimoji="0" lang="fr-FR" sz="3200" b="1" i="0" u="none" strike="noStrike" kern="1200" cap="none" spc="0" normalizeH="0" baseline="0" noProof="0" dirty="0">
                <a:ln>
                  <a:noFill/>
                </a:ln>
                <a:solidFill>
                  <a:srgbClr val="7030A0"/>
                </a:solidFill>
                <a:effectLst/>
                <a:uLnTx/>
                <a:uFillTx/>
                <a:latin typeface="Bahnschrift Condensed" panose="020B0502040204020203" pitchFamily="34" charset="0"/>
                <a:ea typeface="+mn-ea"/>
                <a:cs typeface="+mn-cs"/>
              </a:rPr>
              <a:t>	des idées essentiellement différentes de celles de la prose, 	mais </a:t>
            </a:r>
            <a:r>
              <a:rPr kumimoji="0" lang="fr-FR" sz="3200" b="1" i="0" u="none" strike="noStrike" kern="1200" cap="none" spc="0" normalizeH="0" baseline="0" noProof="0" dirty="0">
                <a:ln>
                  <a:noFill/>
                </a:ln>
                <a:solidFill>
                  <a:srgbClr val="C00000"/>
                </a:solidFill>
                <a:effectLst/>
                <a:uLnTx/>
                <a:uFillTx/>
                <a:latin typeface="Bahnschrift Condensed" panose="020B0502040204020203" pitchFamily="34" charset="0"/>
                <a:ea typeface="+mn-ea"/>
                <a:cs typeface="+mn-cs"/>
              </a:rPr>
              <a:t>en modifie </a:t>
            </a:r>
            <a:r>
              <a:rPr kumimoji="0" lang="fr-FR" sz="3200" b="1" i="0" u="none" strike="noStrike" kern="1200" cap="none" spc="0" normalizeH="0" baseline="0" noProof="0" dirty="0">
                <a:ln>
                  <a:noFill/>
                </a:ln>
                <a:solidFill>
                  <a:srgbClr val="7030A0"/>
                </a:solidFill>
                <a:effectLst/>
                <a:uLnTx/>
                <a:uFillTx/>
                <a:latin typeface="Bahnschrift Condensed" panose="020B0502040204020203" pitchFamily="34" charset="0"/>
                <a:ea typeface="+mn-ea"/>
                <a:cs typeface="+mn-cs"/>
              </a:rPr>
              <a:t>l’expression en les rendant, grâce au vers, 	plus frappantes, plus nobles, plus spirituelles, etc.</a:t>
            </a:r>
          </a:p>
          <a:p>
            <a:endParaRPr lang="fr-FR" dirty="0"/>
          </a:p>
        </p:txBody>
      </p:sp>
      <p:sp>
        <p:nvSpPr>
          <p:cNvPr id="4" name="Espace réservé du pied de page 3">
            <a:extLst>
              <a:ext uri="{FF2B5EF4-FFF2-40B4-BE49-F238E27FC236}">
                <a16:creationId xmlns:a16="http://schemas.microsoft.com/office/drawing/2014/main" id="{F58A480A-2E66-4480-A4A6-F49E3FECB7F2}"/>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B98FC4C1-C222-4568-9C5C-030604E26DB0}"/>
              </a:ext>
            </a:extLst>
          </p:cNvPr>
          <p:cNvSpPr>
            <a:spLocks noGrp="1"/>
          </p:cNvSpPr>
          <p:nvPr>
            <p:ph type="sldNum" sz="quarter" idx="12"/>
          </p:nvPr>
        </p:nvSpPr>
        <p:spPr/>
        <p:txBody>
          <a:bodyPr/>
          <a:lstStyle/>
          <a:p>
            <a:fld id="{5FBA2A52-F463-433B-B67B-16269BF180DE}" type="slidenum">
              <a:rPr lang="fr-FR" smtClean="0"/>
              <a:t>3</a:t>
            </a:fld>
            <a:endParaRPr lang="fr-FR"/>
          </a:p>
        </p:txBody>
      </p:sp>
    </p:spTree>
    <p:extLst>
      <p:ext uri="{BB962C8B-B14F-4D97-AF65-F5344CB8AC3E}">
        <p14:creationId xmlns:p14="http://schemas.microsoft.com/office/powerpoint/2010/main" val="2656501214"/>
      </p:ext>
    </p:extLst>
  </p:cSld>
  <p:clrMapOvr>
    <a:masterClrMapping/>
  </p:clrMapOvr>
  <mc:AlternateContent xmlns:mc="http://schemas.openxmlformats.org/markup-compatibility/2006" xmlns:p14="http://schemas.microsoft.com/office/powerpoint/2010/main">
    <mc:Choice Requires="p14">
      <p:transition spd="slow" p14:dur="2000" advTm="108114"/>
    </mc:Choice>
    <mc:Fallback xmlns="">
      <p:transition spd="slow" advTm="10811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9BBDDE-2C3C-4B87-A5A6-3E7CA1257C0B}"/>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6BBB8080-D449-44D1-81BB-0326378281E9}"/>
              </a:ext>
            </a:extLst>
          </p:cNvPr>
          <p:cNvSpPr>
            <a:spLocks noGrp="1"/>
          </p:cNvSpPr>
          <p:nvPr>
            <p:ph idx="1"/>
          </p:nvPr>
        </p:nvSpPr>
        <p:spPr/>
        <p:txBody>
          <a:bodyPr>
            <a:normAutofit fontScale="55000" lnSpcReduction="20000"/>
          </a:bodyPr>
          <a:lstStyle/>
          <a:p>
            <a:pPr marL="0" indent="0" algn="just">
              <a:buNone/>
            </a:pPr>
            <a:r>
              <a:rPr lang="fr-FR" sz="4500" b="1" dirty="0">
                <a:solidFill>
                  <a:srgbClr val="7030A0"/>
                </a:solidFill>
                <a:latin typeface="Bahnschrift Condensed" panose="020B0502040204020203" pitchFamily="34" charset="0"/>
              </a:rPr>
              <a:t>	</a:t>
            </a:r>
            <a:r>
              <a:rPr lang="fr-FR" sz="4500" b="1" dirty="0">
                <a:solidFill>
                  <a:schemeClr val="tx1"/>
                </a:solidFill>
                <a:latin typeface="Bahnschrift Condensed" panose="020B0502040204020203" pitchFamily="34" charset="0"/>
              </a:rPr>
              <a:t>b)</a:t>
            </a:r>
            <a:r>
              <a:rPr lang="fr-FR" sz="4500" b="1" dirty="0">
                <a:solidFill>
                  <a:srgbClr val="C00000"/>
                </a:solidFill>
                <a:latin typeface="Bahnschrift Condensed" panose="020B0502040204020203" pitchFamily="34" charset="0"/>
              </a:rPr>
              <a:t> </a:t>
            </a:r>
            <a:r>
              <a:rPr lang="fr-FR" sz="4500" b="1" dirty="0">
                <a:solidFill>
                  <a:schemeClr val="tx1">
                    <a:lumMod val="95000"/>
                    <a:lumOff val="5000"/>
                  </a:schemeClr>
                </a:solidFill>
                <a:latin typeface="Bahnschrift Condensed" panose="020B0502040204020203" pitchFamily="34" charset="0"/>
              </a:rPr>
              <a:t>Une vision </a:t>
            </a:r>
            <a:r>
              <a:rPr lang="fr-FR" sz="4500" b="1" dirty="0">
                <a:solidFill>
                  <a:srgbClr val="C00000"/>
                </a:solidFill>
                <a:latin typeface="Bahnschrift Condensed" panose="020B0502040204020203" pitchFamily="34" charset="0"/>
              </a:rPr>
              <a:t>du monde traduisible seulement par le </a:t>
            </a:r>
            <a:r>
              <a:rPr lang="fr-FR" sz="4500" b="1" dirty="0">
                <a:solidFill>
                  <a:schemeClr val="tx1">
                    <a:lumMod val="95000"/>
                    <a:lumOff val="5000"/>
                  </a:schemeClr>
                </a:solidFill>
                <a:latin typeface="Bahnschrift Condensed" panose="020B0502040204020203" pitchFamily="34" charset="0"/>
              </a:rPr>
              <a:t>langage poétique </a:t>
            </a:r>
            <a:r>
              <a:rPr lang="fr-FR" sz="4500" b="1" dirty="0">
                <a:solidFill>
                  <a:srgbClr val="C00000"/>
                </a:solidFill>
                <a:latin typeface="Bahnschrift Condensed" panose="020B0502040204020203" pitchFamily="34" charset="0"/>
              </a:rPr>
              <a:t>et qui donne une connaissance intuitive essentiellement différente de celle de la prose.</a:t>
            </a:r>
          </a:p>
          <a:p>
            <a:pPr marL="0" indent="0" algn="just">
              <a:buNone/>
            </a:pPr>
            <a:r>
              <a:rPr lang="fr-FR" sz="4500" b="1" dirty="0">
                <a:solidFill>
                  <a:srgbClr val="7030A0"/>
                </a:solidFill>
                <a:latin typeface="Bahnschrift Condensed" panose="020B0502040204020203" pitchFamily="34" charset="0"/>
              </a:rPr>
              <a:t>	- Dès lors la poésie est un </a:t>
            </a:r>
            <a:r>
              <a:rPr lang="fr-FR" sz="4500" b="1" dirty="0">
                <a:solidFill>
                  <a:schemeClr val="tx1">
                    <a:lumMod val="95000"/>
                    <a:lumOff val="5000"/>
                  </a:schemeClr>
                </a:solidFill>
                <a:latin typeface="Bahnschrift Condensed" panose="020B0502040204020203" pitchFamily="34" charset="0"/>
              </a:rPr>
              <a:t>instrument de connaissance </a:t>
            </a:r>
            <a:r>
              <a:rPr lang="fr-FR" sz="4500" b="1" dirty="0">
                <a:solidFill>
                  <a:srgbClr val="7030A0"/>
                </a:solidFill>
                <a:latin typeface="Bahnschrift Condensed" panose="020B0502040204020203" pitchFamily="34" charset="0"/>
              </a:rPr>
              <a:t>qui exprime ce qui n’est pas concevable par la raison.</a:t>
            </a:r>
          </a:p>
          <a:p>
            <a:pPr algn="just">
              <a:buFont typeface="Wingdings" panose="05000000000000000000" pitchFamily="2" charset="2"/>
              <a:buChar char="q"/>
            </a:pPr>
            <a:r>
              <a:rPr lang="fr-FR" sz="4500" b="1" dirty="0">
                <a:solidFill>
                  <a:srgbClr val="C00000"/>
                </a:solidFill>
                <a:latin typeface="Bahnschrift Condensed" panose="020B0502040204020203" pitchFamily="34" charset="0"/>
              </a:rPr>
              <a:t> </a:t>
            </a:r>
            <a:r>
              <a:rPr lang="en-US" sz="4500" b="1" dirty="0">
                <a:solidFill>
                  <a:srgbClr val="C00000"/>
                </a:solidFill>
                <a:latin typeface="Bahnschrift Condensed" panose="020B0502040204020203" pitchFamily="34" charset="0"/>
              </a:rPr>
              <a:t>- </a:t>
            </a:r>
            <a:r>
              <a:rPr lang="fr-FR" sz="4500" b="1" dirty="0">
                <a:solidFill>
                  <a:srgbClr val="C00000"/>
                </a:solidFill>
                <a:latin typeface="Bahnschrift Condensed" panose="020B0502040204020203" pitchFamily="34" charset="0"/>
              </a:rPr>
              <a:t>La Pléiade considère la poésie </a:t>
            </a:r>
            <a:r>
              <a:rPr lang="fr-FR" sz="4500" b="1" dirty="0">
                <a:solidFill>
                  <a:schemeClr val="bg2">
                    <a:lumMod val="10000"/>
                  </a:schemeClr>
                </a:solidFill>
                <a:latin typeface="Bahnschrift Condensed" panose="020B0502040204020203" pitchFamily="34" charset="0"/>
              </a:rPr>
              <a:t>comme une « fureur » </a:t>
            </a:r>
            <a:r>
              <a:rPr lang="fr-FR" sz="4500" b="1" dirty="0">
                <a:solidFill>
                  <a:srgbClr val="C00000"/>
                </a:solidFill>
                <a:latin typeface="Bahnschrift Condensed" panose="020B0502040204020203" pitchFamily="34" charset="0"/>
              </a:rPr>
              <a:t>d’origine divine</a:t>
            </a:r>
          </a:p>
          <a:p>
            <a:pPr marL="0" indent="0" algn="just">
              <a:buNone/>
            </a:pPr>
            <a:r>
              <a:rPr lang="fr-FR" sz="4500" b="1" dirty="0">
                <a:solidFill>
                  <a:srgbClr val="C00000"/>
                </a:solidFill>
                <a:latin typeface="Bahnschrift Condensed" panose="020B0502040204020203" pitchFamily="34" charset="0"/>
              </a:rPr>
              <a:t>	- Les romantiques </a:t>
            </a:r>
            <a:r>
              <a:rPr lang="fr-FR" sz="4500" b="1" dirty="0">
                <a:solidFill>
                  <a:schemeClr val="bg2">
                    <a:lumMod val="10000"/>
                  </a:schemeClr>
                </a:solidFill>
                <a:latin typeface="Bahnschrift Condensed" panose="020B0502040204020203" pitchFamily="34" charset="0"/>
              </a:rPr>
              <a:t>comme le langage du cœur</a:t>
            </a:r>
          </a:p>
          <a:p>
            <a:pPr marL="0" indent="0" algn="just">
              <a:buNone/>
            </a:pPr>
            <a:r>
              <a:rPr lang="fr-FR" sz="4500" b="1" dirty="0">
                <a:solidFill>
                  <a:srgbClr val="C00000"/>
                </a:solidFill>
                <a:latin typeface="Bahnschrift Condensed" panose="020B0502040204020203" pitchFamily="34" charset="0"/>
              </a:rPr>
              <a:t>	- Baudelaire comme </a:t>
            </a:r>
            <a:r>
              <a:rPr lang="fr-FR" sz="4500" b="1" dirty="0">
                <a:solidFill>
                  <a:schemeClr val="bg2">
                    <a:lumMod val="10000"/>
                  </a:schemeClr>
                </a:solidFill>
                <a:latin typeface="Bahnschrift Condensed" panose="020B0502040204020203" pitchFamily="34" charset="0"/>
              </a:rPr>
              <a:t>le moyen de déchiffrer </a:t>
            </a:r>
            <a:r>
              <a:rPr lang="fr-FR" sz="4500" b="1" dirty="0">
                <a:solidFill>
                  <a:srgbClr val="C00000"/>
                </a:solidFill>
                <a:latin typeface="Bahnschrift Condensed" panose="020B0502040204020203" pitchFamily="34" charset="0"/>
              </a:rPr>
              <a:t>les mystérieuses	correspondances de l’univers.</a:t>
            </a:r>
          </a:p>
          <a:p>
            <a:pPr marL="0" indent="0" algn="just">
              <a:buNone/>
            </a:pPr>
            <a:r>
              <a:rPr lang="fr-FR" dirty="0"/>
              <a:t>	</a:t>
            </a:r>
          </a:p>
        </p:txBody>
      </p:sp>
      <p:sp>
        <p:nvSpPr>
          <p:cNvPr id="4" name="Espace réservé du pied de page 3">
            <a:extLst>
              <a:ext uri="{FF2B5EF4-FFF2-40B4-BE49-F238E27FC236}">
                <a16:creationId xmlns:a16="http://schemas.microsoft.com/office/drawing/2014/main" id="{1C59C8EC-74C7-465E-BC5F-C5462EF872DA}"/>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349EF284-DFD7-4067-8A7F-276182E37504}"/>
              </a:ext>
            </a:extLst>
          </p:cNvPr>
          <p:cNvSpPr>
            <a:spLocks noGrp="1"/>
          </p:cNvSpPr>
          <p:nvPr>
            <p:ph type="sldNum" sz="quarter" idx="12"/>
          </p:nvPr>
        </p:nvSpPr>
        <p:spPr/>
        <p:txBody>
          <a:bodyPr/>
          <a:lstStyle/>
          <a:p>
            <a:fld id="{5FBA2A52-F463-433B-B67B-16269BF180DE}" type="slidenum">
              <a:rPr lang="fr-FR" smtClean="0"/>
              <a:t>4</a:t>
            </a:fld>
            <a:endParaRPr lang="fr-FR"/>
          </a:p>
        </p:txBody>
      </p:sp>
    </p:spTree>
    <p:extLst>
      <p:ext uri="{BB962C8B-B14F-4D97-AF65-F5344CB8AC3E}">
        <p14:creationId xmlns:p14="http://schemas.microsoft.com/office/powerpoint/2010/main" val="4125696025"/>
      </p:ext>
    </p:extLst>
  </p:cSld>
  <p:clrMapOvr>
    <a:masterClrMapping/>
  </p:clrMapOvr>
  <mc:AlternateContent xmlns:mc="http://schemas.openxmlformats.org/markup-compatibility/2006" xmlns:p14="http://schemas.microsoft.com/office/powerpoint/2010/main">
    <mc:Choice Requires="p14">
      <p:transition spd="slow" p14:dur="2000" advTm="180413"/>
    </mc:Choice>
    <mc:Fallback xmlns="">
      <p:transition spd="slow" advTm="18041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D06D5-69C2-4A6F-BF8E-01D27CD9D64F}"/>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A0819C9F-C3CA-4C2F-85AB-352DBA075899}"/>
              </a:ext>
            </a:extLst>
          </p:cNvPr>
          <p:cNvSpPr>
            <a:spLocks noGrp="1"/>
          </p:cNvSpPr>
          <p:nvPr>
            <p:ph idx="1"/>
          </p:nvPr>
        </p:nvSpPr>
        <p:spPr/>
        <p:txBody>
          <a:bodyPr/>
          <a:lstStyle/>
          <a:p>
            <a:pPr algn="just"/>
            <a:r>
              <a:rPr lang="fr-FR" sz="3200" b="1" dirty="0">
                <a:solidFill>
                  <a:srgbClr val="C00000"/>
                </a:solidFill>
                <a:latin typeface="Bahnschrift Condensed" panose="020B0502040204020203" pitchFamily="34" charset="0"/>
              </a:rPr>
              <a:t>En ce sens, la poésie </a:t>
            </a:r>
            <a:r>
              <a:rPr lang="fr-FR" sz="3200" b="1" dirty="0">
                <a:solidFill>
                  <a:schemeClr val="bg2">
                    <a:lumMod val="10000"/>
                  </a:schemeClr>
                </a:solidFill>
                <a:latin typeface="Bahnschrift Condensed" panose="020B0502040204020203" pitchFamily="34" charset="0"/>
              </a:rPr>
              <a:t>dépasse</a:t>
            </a:r>
            <a:r>
              <a:rPr lang="fr-FR" sz="3200" b="1" dirty="0">
                <a:solidFill>
                  <a:srgbClr val="C00000"/>
                </a:solidFill>
                <a:latin typeface="Bahnschrift Condensed" panose="020B0502040204020203" pitchFamily="34" charset="0"/>
              </a:rPr>
              <a:t> la versification, si bien qu’on a pu qualifier de </a:t>
            </a:r>
            <a:r>
              <a:rPr lang="fr-FR" sz="3200" b="1" dirty="0">
                <a:solidFill>
                  <a:schemeClr val="bg2">
                    <a:lumMod val="10000"/>
                  </a:schemeClr>
                </a:solidFill>
                <a:latin typeface="Bahnschrift Condensed" panose="020B0502040204020203" pitchFamily="34" charset="0"/>
              </a:rPr>
              <a:t>poétique</a:t>
            </a:r>
            <a:r>
              <a:rPr lang="fr-FR" sz="3200" b="1" dirty="0">
                <a:solidFill>
                  <a:srgbClr val="C00000"/>
                </a:solidFill>
                <a:latin typeface="Bahnschrift Condensed" panose="020B0502040204020203" pitchFamily="34" charset="0"/>
              </a:rPr>
              <a:t> des œuvres qui n’étaient pas en vers.</a:t>
            </a:r>
          </a:p>
          <a:p>
            <a:pPr algn="just"/>
            <a:endParaRPr lang="fr-FR" sz="3200" b="1" dirty="0">
              <a:solidFill>
                <a:srgbClr val="7030A0"/>
              </a:solidFill>
              <a:latin typeface="Bahnschrift Condensed" panose="020B0502040204020203" pitchFamily="34" charset="0"/>
            </a:endParaRPr>
          </a:p>
          <a:p>
            <a:pPr algn="just"/>
            <a:r>
              <a:rPr lang="fr-FR" sz="3200" b="1" dirty="0">
                <a:solidFill>
                  <a:srgbClr val="7030A0"/>
                </a:solidFill>
                <a:latin typeface="Bahnschrift Condensed" panose="020B0502040204020203" pitchFamily="34" charset="0"/>
              </a:rPr>
              <a:t>2- Par extension de cette conception, on appelle poésie tout ce qui </a:t>
            </a:r>
            <a:r>
              <a:rPr lang="fr-FR" sz="3200" b="1" dirty="0">
                <a:solidFill>
                  <a:schemeClr val="bg2">
                    <a:lumMod val="10000"/>
                  </a:schemeClr>
                </a:solidFill>
                <a:latin typeface="Bahnschrift Condensed" panose="020B0502040204020203" pitchFamily="34" charset="0"/>
              </a:rPr>
              <a:t>dépasse la connaissance </a:t>
            </a:r>
            <a:r>
              <a:rPr lang="fr-FR" sz="3200" b="1" dirty="0">
                <a:solidFill>
                  <a:srgbClr val="7030A0"/>
                </a:solidFill>
                <a:latin typeface="Bahnschrift Condensed" panose="020B0502040204020203" pitchFamily="34" charset="0"/>
              </a:rPr>
              <a:t>claire, tout ce qu’on </a:t>
            </a:r>
            <a:r>
              <a:rPr lang="fr-FR" sz="3200" b="1" dirty="0">
                <a:solidFill>
                  <a:schemeClr val="bg2">
                    <a:lumMod val="10000"/>
                  </a:schemeClr>
                </a:solidFill>
                <a:latin typeface="Bahnschrift Condensed" panose="020B0502040204020203" pitchFamily="34" charset="0"/>
              </a:rPr>
              <a:t>sent</a:t>
            </a:r>
            <a:r>
              <a:rPr lang="fr-FR" sz="3200" b="1" dirty="0">
                <a:solidFill>
                  <a:srgbClr val="7030A0"/>
                </a:solidFill>
                <a:latin typeface="Bahnschrift Condensed" panose="020B0502040204020203" pitchFamily="34" charset="0"/>
              </a:rPr>
              <a:t> plutôt qu’on ne le comprend.</a:t>
            </a:r>
          </a:p>
          <a:p>
            <a:endParaRPr lang="fr-FR" dirty="0"/>
          </a:p>
        </p:txBody>
      </p:sp>
      <p:sp>
        <p:nvSpPr>
          <p:cNvPr id="4" name="Espace réservé du pied de page 3">
            <a:extLst>
              <a:ext uri="{FF2B5EF4-FFF2-40B4-BE49-F238E27FC236}">
                <a16:creationId xmlns:a16="http://schemas.microsoft.com/office/drawing/2014/main" id="{11BBD99C-B73F-4649-AA29-F07980A4E9F3}"/>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65DD7AB9-2A2D-4D30-927D-F5B3901443EC}"/>
              </a:ext>
            </a:extLst>
          </p:cNvPr>
          <p:cNvSpPr>
            <a:spLocks noGrp="1"/>
          </p:cNvSpPr>
          <p:nvPr>
            <p:ph type="sldNum" sz="quarter" idx="12"/>
          </p:nvPr>
        </p:nvSpPr>
        <p:spPr/>
        <p:txBody>
          <a:bodyPr/>
          <a:lstStyle/>
          <a:p>
            <a:fld id="{5FBA2A52-F463-433B-B67B-16269BF180DE}" type="slidenum">
              <a:rPr lang="fr-FR" smtClean="0"/>
              <a:t>5</a:t>
            </a:fld>
            <a:endParaRPr lang="fr-FR"/>
          </a:p>
        </p:txBody>
      </p:sp>
    </p:spTree>
    <p:extLst>
      <p:ext uri="{BB962C8B-B14F-4D97-AF65-F5344CB8AC3E}">
        <p14:creationId xmlns:p14="http://schemas.microsoft.com/office/powerpoint/2010/main" val="1101750086"/>
      </p:ext>
    </p:extLst>
  </p:cSld>
  <p:clrMapOvr>
    <a:masterClrMapping/>
  </p:clrMapOvr>
  <mc:AlternateContent xmlns:mc="http://schemas.openxmlformats.org/markup-compatibility/2006" xmlns:p14="http://schemas.microsoft.com/office/powerpoint/2010/main">
    <mc:Choice Requires="p14">
      <p:transition spd="slow" p14:dur="2000" advTm="141320"/>
    </mc:Choice>
    <mc:Fallback xmlns="">
      <p:transition spd="slow" advTm="14132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5787F9-BA18-449D-896A-8AA1029B4F7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5F0F6F5-457C-4CC0-BF6F-EA3CEE202CFD}"/>
              </a:ext>
            </a:extLst>
          </p:cNvPr>
          <p:cNvSpPr>
            <a:spLocks noGrp="1"/>
          </p:cNvSpPr>
          <p:nvPr>
            <p:ph idx="1"/>
          </p:nvPr>
        </p:nvSpPr>
        <p:spPr/>
        <p:txBody>
          <a:bodyPr>
            <a:normAutofit/>
          </a:bodyPr>
          <a:lstStyle/>
          <a:p>
            <a:pPr algn="just"/>
            <a:r>
              <a:rPr lang="fr-FR" sz="2800" b="1" dirty="0">
                <a:solidFill>
                  <a:srgbClr val="7030A0"/>
                </a:solidFill>
                <a:latin typeface="Bahnschrift Condensed" panose="020B0502040204020203" pitchFamily="34" charset="0"/>
              </a:rPr>
              <a:t>Prosodie : Règles fixant la quantité des syllabes. </a:t>
            </a:r>
          </a:p>
          <a:p>
            <a:pPr algn="just"/>
            <a:r>
              <a:rPr lang="fr-FR" sz="2800" b="1" dirty="0">
                <a:solidFill>
                  <a:srgbClr val="C00000"/>
                </a:solidFill>
                <a:latin typeface="Bahnschrift Condensed" panose="020B0502040204020203" pitchFamily="34" charset="0"/>
              </a:rPr>
              <a:t>Prose : Forme d’expression qui s’oppose à la poésie par le fait qu’elle n’est pas soumise aux lois d’un rythme régulier, qu’elle utilise beaucoup moins les images, se rapproche davantage du langage parlé et, par sa souplesse, permet une analyse intellectuelle plus poussée.</a:t>
            </a:r>
          </a:p>
          <a:p>
            <a:pPr algn="just"/>
            <a:r>
              <a:rPr lang="fr-FR" sz="2800" b="1" dirty="0">
                <a:solidFill>
                  <a:srgbClr val="7030A0"/>
                </a:solidFill>
                <a:latin typeface="Bahnschrift Condensed" panose="020B0502040204020203" pitchFamily="34" charset="0"/>
              </a:rPr>
              <a:t>Prose poétique : est une prose qui se rapproche de la poésie par l’abondance des images et la recherche d’un certain rythme. </a:t>
            </a:r>
          </a:p>
          <a:p>
            <a:endParaRPr lang="fr-FR" dirty="0"/>
          </a:p>
          <a:p>
            <a:endParaRPr lang="fr-FR" dirty="0"/>
          </a:p>
        </p:txBody>
      </p:sp>
      <p:sp>
        <p:nvSpPr>
          <p:cNvPr id="4" name="Espace réservé du pied de page 3">
            <a:extLst>
              <a:ext uri="{FF2B5EF4-FFF2-40B4-BE49-F238E27FC236}">
                <a16:creationId xmlns:a16="http://schemas.microsoft.com/office/drawing/2014/main" id="{5EDC57CB-B515-4EEC-9D98-AE5DDDD4EA25}"/>
              </a:ext>
            </a:extLst>
          </p:cNvPr>
          <p:cNvSpPr>
            <a:spLocks noGrp="1"/>
          </p:cNvSpPr>
          <p:nvPr>
            <p:ph type="ftr" sz="quarter" idx="11"/>
          </p:nvPr>
        </p:nvSpPr>
        <p:spPr/>
        <p:txBody>
          <a:bodyPr/>
          <a:lstStyle/>
          <a:p>
            <a:r>
              <a:rPr lang="fr-FR"/>
              <a:t>RJH</a:t>
            </a:r>
          </a:p>
        </p:txBody>
      </p:sp>
      <p:sp>
        <p:nvSpPr>
          <p:cNvPr id="5" name="Espace réservé du numéro de diapositive 4">
            <a:extLst>
              <a:ext uri="{FF2B5EF4-FFF2-40B4-BE49-F238E27FC236}">
                <a16:creationId xmlns:a16="http://schemas.microsoft.com/office/drawing/2014/main" id="{1641D886-9610-4539-8A85-2C851347E135}"/>
              </a:ext>
            </a:extLst>
          </p:cNvPr>
          <p:cNvSpPr>
            <a:spLocks noGrp="1"/>
          </p:cNvSpPr>
          <p:nvPr>
            <p:ph type="sldNum" sz="quarter" idx="12"/>
          </p:nvPr>
        </p:nvSpPr>
        <p:spPr/>
        <p:txBody>
          <a:bodyPr/>
          <a:lstStyle/>
          <a:p>
            <a:fld id="{5FBA2A52-F463-433B-B67B-16269BF180DE}" type="slidenum">
              <a:rPr lang="fr-FR" smtClean="0"/>
              <a:t>6</a:t>
            </a:fld>
            <a:endParaRPr lang="fr-FR"/>
          </a:p>
        </p:txBody>
      </p:sp>
    </p:spTree>
    <p:extLst>
      <p:ext uri="{BB962C8B-B14F-4D97-AF65-F5344CB8AC3E}">
        <p14:creationId xmlns:p14="http://schemas.microsoft.com/office/powerpoint/2010/main" val="1552079258"/>
      </p:ext>
    </p:extLst>
  </p:cSld>
  <p:clrMapOvr>
    <a:masterClrMapping/>
  </p:clrMapOvr>
  <mc:AlternateContent xmlns:mc="http://schemas.openxmlformats.org/markup-compatibility/2006" xmlns:p14="http://schemas.microsoft.com/office/powerpoint/2010/main">
    <mc:Choice Requires="p14">
      <p:transition spd="slow" p14:dur="2000" advTm="170343"/>
    </mc:Choice>
    <mc:Fallback xmlns="">
      <p:transition spd="slow" advTm="170343"/>
    </mc:Fallback>
  </mc:AlternateContent>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748</TotalTime>
  <Words>381</Words>
  <Application>Microsoft Office PowerPoint</Application>
  <PresentationFormat>Grand écran</PresentationFormat>
  <Paragraphs>34</Paragraphs>
  <Slides>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Algerian</vt:lpstr>
      <vt:lpstr>Arial</vt:lpstr>
      <vt:lpstr>Bahnschrift Condensed</vt:lpstr>
      <vt:lpstr>Calibri</vt:lpstr>
      <vt:lpstr>Century Gothic</vt:lpstr>
      <vt:lpstr>Wingdings</vt:lpstr>
      <vt:lpstr>Wingdings 3</vt:lpstr>
      <vt:lpstr>Brin</vt:lpstr>
      <vt:lpstr>LA POÉSIE FRANÇAISE  Définitions   3E ANNÉE -3-</vt:lpstr>
      <vt:lpstr>Définitions</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poésie française 3e année</dc:title>
  <dc:creator>Raid Jabbar HABIB</dc:creator>
  <cp:lastModifiedBy>Raid Jabbar HABIB</cp:lastModifiedBy>
  <cp:revision>33</cp:revision>
  <dcterms:created xsi:type="dcterms:W3CDTF">2021-01-03T17:51:25Z</dcterms:created>
  <dcterms:modified xsi:type="dcterms:W3CDTF">2021-03-08T07:30:38Z</dcterms:modified>
</cp:coreProperties>
</file>