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114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929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7828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2964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6188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8755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450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470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839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835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909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455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872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37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290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972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38AB7-EBA7-4377-8129-90A590842086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34C132-05E8-41C5-85D8-E9538F3A6B6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31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Imprimerie" TargetMode="External"/><Relationship Id="rId2" Type="http://schemas.openxmlformats.org/officeDocument/2006/relationships/hyperlink" Target="https://fr.wikipedia.org/wiki/Composition_(imprimerie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Corps_(typographie)" TargetMode="External"/><Relationship Id="rId4" Type="http://schemas.openxmlformats.org/officeDocument/2006/relationships/hyperlink" Target="https://fr.wikipedia.org/wiki/Caract%C3%A8re_(typographie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r.wikipedia.org/wiki/Mise_e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fr-FR" dirty="0" smtClean="0"/>
              <a:t>La mise en page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6928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fr-FR" dirty="0" smtClean="0"/>
              <a:t>Définition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fr-FR" dirty="0" smtClean="0"/>
              <a:t>C’est le respect de certaines règles de formuler la page d’un livre, d’une recherche, etc. ce respect apparait à travers ces points techniques :</a:t>
            </a:r>
          </a:p>
          <a:p>
            <a:pPr algn="l" rtl="0"/>
            <a:r>
              <a:rPr lang="fr-FR" dirty="0" smtClean="0"/>
              <a:t>De polices de caractères ;</a:t>
            </a:r>
          </a:p>
          <a:p>
            <a:pPr algn="l" rtl="0"/>
            <a:r>
              <a:rPr lang="fr-FR" dirty="0" smtClean="0"/>
              <a:t>De typographie ;(</a:t>
            </a:r>
            <a:r>
              <a:rPr lang="fr-FR" sz="1200" dirty="0"/>
              <a:t>désigne les différents procédés de </a:t>
            </a:r>
            <a:r>
              <a:rPr lang="fr-FR" sz="1200" dirty="0">
                <a:hlinkClick r:id="rId2" tooltip="Composition (imprimerie)"/>
              </a:rPr>
              <a:t>composition</a:t>
            </a:r>
            <a:r>
              <a:rPr lang="fr-FR" sz="1200" dirty="0"/>
              <a:t> et d’</a:t>
            </a:r>
            <a:r>
              <a:rPr lang="fr-FR" sz="1200" dirty="0">
                <a:hlinkClick r:id="rId3" tooltip="Imprimerie"/>
              </a:rPr>
              <a:t>impression</a:t>
            </a:r>
            <a:r>
              <a:rPr lang="fr-FR" sz="1200" dirty="0"/>
              <a:t> utilisant des </a:t>
            </a:r>
            <a:r>
              <a:rPr lang="fr-FR" sz="1200" dirty="0">
                <a:hlinkClick r:id="rId4" tooltip="Caractère (typographie)"/>
              </a:rPr>
              <a:t>caractères</a:t>
            </a:r>
            <a:r>
              <a:rPr lang="fr-FR" sz="1200" dirty="0"/>
              <a:t> et des formes en relief, ainsi que l’art d’utiliser les différents types de caractères dans un but esthétique et pratique</a:t>
            </a:r>
            <a:r>
              <a:rPr lang="fr-FR" sz="1200" dirty="0" smtClean="0"/>
              <a:t>.)</a:t>
            </a:r>
          </a:p>
          <a:p>
            <a:pPr algn="l" rtl="0"/>
            <a:r>
              <a:rPr lang="ar-IQ" sz="1200" dirty="0" smtClean="0"/>
              <a:t>فن صياغة الحروف</a:t>
            </a:r>
            <a:endParaRPr lang="fr-FR" sz="1200" dirty="0" smtClean="0"/>
          </a:p>
          <a:p>
            <a:pPr algn="l" rtl="0"/>
            <a:r>
              <a:rPr lang="fr-FR" dirty="0" smtClean="0"/>
              <a:t>De mise en forme et d’espacement ;</a:t>
            </a:r>
          </a:p>
          <a:p>
            <a:pPr algn="l" rtl="0"/>
            <a:r>
              <a:rPr lang="fr-FR" dirty="0" smtClean="0"/>
              <a:t>De titrage de lettrines ;(</a:t>
            </a:r>
            <a:r>
              <a:rPr lang="fr-FR" sz="1200" dirty="0"/>
              <a:t>Une </a:t>
            </a:r>
            <a:r>
              <a:rPr lang="fr-FR" sz="1200" b="1" dirty="0"/>
              <a:t>lettrine</a:t>
            </a:r>
            <a:r>
              <a:rPr lang="fr-FR" sz="1200" dirty="0"/>
              <a:t> est une lettre initiale, décorée ou non, placée en tête d'un texte, et d’un </a:t>
            </a:r>
            <a:r>
              <a:rPr lang="fr-FR" sz="1200" dirty="0">
                <a:hlinkClick r:id="rId5" tooltip="Corps (typographie)"/>
              </a:rPr>
              <a:t>corps</a:t>
            </a:r>
            <a:r>
              <a:rPr lang="fr-FR" sz="1200" dirty="0"/>
              <a:t> très supérieur à celui du texte courant, de manière à mettre en valeur le début du texte</a:t>
            </a:r>
            <a:r>
              <a:rPr lang="fr-FR" sz="1200" dirty="0" smtClean="0"/>
              <a:t>.)</a:t>
            </a:r>
          </a:p>
          <a:p>
            <a:pPr algn="l" rtl="0"/>
            <a:r>
              <a:rPr lang="fr-FR" dirty="0" smtClean="0"/>
              <a:t>D’illustration et de leur habillage ; (</a:t>
            </a:r>
            <a:r>
              <a:rPr lang="fr-FR" sz="1200" dirty="0"/>
              <a:t>l'</a:t>
            </a:r>
            <a:r>
              <a:rPr lang="fr-FR" sz="1200" b="1" dirty="0"/>
              <a:t>habillage</a:t>
            </a:r>
            <a:r>
              <a:rPr lang="fr-FR" sz="1200" dirty="0"/>
              <a:t> consiste à placer le texte composé autour d'une </a:t>
            </a:r>
            <a:r>
              <a:rPr lang="fr-FR" sz="1200" dirty="0" smtClean="0"/>
              <a:t>image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9845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fr-FR" dirty="0" smtClean="0"/>
              <a:t>La mise en page de la recherche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Nous avons déjà marqué que la recherche est un travail académique qui respecte certaines règles, alors chaque université propose ce qu’on appelle « une feuille de style ».</a:t>
            </a:r>
          </a:p>
          <a:p>
            <a:pPr algn="l" rtl="0"/>
            <a:r>
              <a:rPr lang="fr-FR" dirty="0" smtClean="0"/>
              <a:t>Le chercheur doit adopter les instructions de son université.</a:t>
            </a:r>
          </a:p>
          <a:p>
            <a:pPr algn="l" rtl="0"/>
            <a:r>
              <a:rPr lang="fr-FR" dirty="0" smtClean="0"/>
              <a:t>Il faut aussi respecter la ponctuation aussi.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9160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fr-FR" dirty="0" smtClean="0"/>
              <a:t>Références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>
                <a:solidFill>
                  <a:schemeClr val="tx1"/>
                </a:solidFill>
              </a:rPr>
              <a:t>Voir : GUIDERE, Mathieu. Méthodologie de la recherche. Ellipses. Paris. 2004. Page </a:t>
            </a:r>
            <a:r>
              <a:rPr lang="fr-FR" dirty="0" smtClean="0">
                <a:solidFill>
                  <a:schemeClr val="tx1"/>
                </a:solidFill>
              </a:rPr>
              <a:t>48</a:t>
            </a:r>
            <a:endParaRPr lang="fr-FR" dirty="0">
              <a:solidFill>
                <a:schemeClr val="tx1"/>
              </a:solidFill>
            </a:endParaRPr>
          </a:p>
          <a:p>
            <a:pPr algn="l" rtl="0"/>
            <a:r>
              <a:rPr lang="ar-IQ" dirty="0">
                <a:solidFill>
                  <a:schemeClr val="tx1"/>
                </a:solidFill>
              </a:rPr>
              <a:t>انظر : الطاهر، علي جواد، منهج البحث الادبي، مطبعة العاني، بغداد،1970. </a:t>
            </a:r>
            <a:r>
              <a:rPr lang="ar-IQ" dirty="0" smtClean="0">
                <a:solidFill>
                  <a:schemeClr val="tx1"/>
                </a:solidFill>
              </a:rPr>
              <a:t>الفصل التاسع</a:t>
            </a:r>
          </a:p>
          <a:p>
            <a:pPr algn="l" rtl="0"/>
            <a:endParaRPr lang="ar-IQ" dirty="0">
              <a:solidFill>
                <a:schemeClr val="tx1"/>
              </a:solidFill>
            </a:endParaRPr>
          </a:p>
          <a:p>
            <a:pPr algn="l" rtl="0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fr.wikipedia.org/wiki/Mise_en_page</a:t>
            </a:r>
            <a:endParaRPr lang="ar-IQ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807623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559</TotalTime>
  <Words>117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Tahoma</vt:lpstr>
      <vt:lpstr>Trebuchet MS</vt:lpstr>
      <vt:lpstr>Wingdings 3</vt:lpstr>
      <vt:lpstr>Facet</vt:lpstr>
      <vt:lpstr>La mise en page</vt:lpstr>
      <vt:lpstr>Définition </vt:lpstr>
      <vt:lpstr>La mise en page de la recherche</vt:lpstr>
      <vt:lpstr>Références 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7</cp:revision>
  <dcterms:created xsi:type="dcterms:W3CDTF">2021-03-07T10:06:26Z</dcterms:created>
  <dcterms:modified xsi:type="dcterms:W3CDTF">2021-03-07T19:26:25Z</dcterms:modified>
</cp:coreProperties>
</file>