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12"/>
  </p:notesMasterIdLst>
  <p:sldIdLst>
    <p:sldId id="257" r:id="rId2"/>
    <p:sldId id="263" r:id="rId3"/>
    <p:sldId id="284" r:id="rId4"/>
    <p:sldId id="286" r:id="rId5"/>
    <p:sldId id="290" r:id="rId6"/>
    <p:sldId id="292" r:id="rId7"/>
    <p:sldId id="291" r:id="rId8"/>
    <p:sldId id="285" r:id="rId9"/>
    <p:sldId id="287" r:id="rId10"/>
    <p:sldId id="28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0"/>
  </p:normalViewPr>
  <p:slideViewPr>
    <p:cSldViewPr>
      <p:cViewPr>
        <p:scale>
          <a:sx n="70" d="100"/>
          <a:sy n="70" d="100"/>
        </p:scale>
        <p:origin x="-132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EC3DA-F0F4-4BC9-ACCC-088568A6FEA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834FC-3366-4007-BFAF-E861F8217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2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3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5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3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277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6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0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6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7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9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6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4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4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6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8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8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64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0"/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68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7239000" cy="1981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Syntax and Sentence patterns </a:t>
            </a:r>
          </a:p>
        </p:txBody>
      </p:sp>
    </p:spTree>
    <p:extLst>
      <p:ext uri="{BB962C8B-B14F-4D97-AF65-F5344CB8AC3E}">
        <p14:creationId xmlns:p14="http://schemas.microsoft.com/office/powerpoint/2010/main" val="317565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Rewrite Rules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958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Rewrite Rules for “The duct bit the burglar”.</a:t>
            </a:r>
            <a:endParaRPr lang="en-US" sz="2200" dirty="0">
              <a:solidFill>
                <a:srgbClr val="002060"/>
              </a:solidFill>
            </a:endParaRPr>
          </a:p>
          <a:p>
            <a:pPr marL="457200" indent="-457200" algn="l" rtl="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S  </a:t>
            </a:r>
            <a:r>
              <a:rPr lang="en-US" sz="2200" dirty="0" smtClean="0">
                <a:solidFill>
                  <a:srgbClr val="002060"/>
                </a:solidFill>
              </a:rPr>
              <a:t>       NP </a:t>
            </a:r>
            <a:r>
              <a:rPr lang="en-US" sz="2200" dirty="0">
                <a:solidFill>
                  <a:srgbClr val="002060"/>
                </a:solidFill>
              </a:rPr>
              <a:t>VP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VP  </a:t>
            </a:r>
            <a:r>
              <a:rPr lang="en-US" sz="2200" dirty="0" smtClean="0">
                <a:solidFill>
                  <a:srgbClr val="002060"/>
                </a:solidFill>
              </a:rPr>
              <a:t>    V </a:t>
            </a:r>
            <a:r>
              <a:rPr lang="en-US" sz="2200" dirty="0">
                <a:solidFill>
                  <a:srgbClr val="002060"/>
                </a:solidFill>
              </a:rPr>
              <a:t>NP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NP  </a:t>
            </a:r>
            <a:r>
              <a:rPr lang="en-US" sz="2200" dirty="0" smtClean="0">
                <a:solidFill>
                  <a:srgbClr val="002060"/>
                </a:solidFill>
              </a:rPr>
              <a:t>    D </a:t>
            </a:r>
            <a:r>
              <a:rPr lang="en-US" sz="2200" dirty="0">
                <a:solidFill>
                  <a:srgbClr val="002060"/>
                </a:solidFill>
              </a:rPr>
              <a:t>N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A </a:t>
            </a:r>
            <a:r>
              <a:rPr lang="en-US" sz="2200" dirty="0">
                <a:solidFill>
                  <a:srgbClr val="002060"/>
                </a:solidFill>
              </a:rPr>
              <a:t>combination of rewrite rules and </a:t>
            </a:r>
            <a:r>
              <a:rPr lang="en-US" sz="2200" dirty="0" smtClean="0">
                <a:solidFill>
                  <a:srgbClr val="002060"/>
                </a:solidFill>
              </a:rPr>
              <a:t>lexicon for the same sentence is shown as follow: </a:t>
            </a:r>
            <a:endParaRPr lang="en-US" sz="2200" dirty="0">
              <a:solidFill>
                <a:srgbClr val="002060"/>
              </a:solidFill>
            </a:endParaRPr>
          </a:p>
          <a:p>
            <a:pPr marL="457200" indent="-457200" algn="l" rtl="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N  </a:t>
            </a:r>
            <a:r>
              <a:rPr lang="en-US" sz="2200" dirty="0" smtClean="0">
                <a:solidFill>
                  <a:srgbClr val="002060"/>
                </a:solidFill>
              </a:rPr>
              <a:t>     duck</a:t>
            </a:r>
            <a:r>
              <a:rPr lang="en-US" sz="2200" dirty="0">
                <a:solidFill>
                  <a:srgbClr val="002060"/>
                </a:solidFill>
              </a:rPr>
              <a:t>, burglar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V  </a:t>
            </a:r>
            <a:r>
              <a:rPr lang="en-US" sz="2200" dirty="0" smtClean="0">
                <a:solidFill>
                  <a:srgbClr val="002060"/>
                </a:solidFill>
              </a:rPr>
              <a:t>      bit</a:t>
            </a:r>
            <a:endParaRPr lang="en-US" sz="2200" dirty="0">
              <a:solidFill>
                <a:srgbClr val="002060"/>
              </a:solidFill>
            </a:endParaRPr>
          </a:p>
          <a:p>
            <a:pPr marL="457200" indent="-457200" algn="l" rtl="0">
              <a:buFont typeface="+mj-lt"/>
              <a:buAutoNum type="arabicPeriod"/>
            </a:pPr>
            <a:r>
              <a:rPr lang="en-US" sz="2200" dirty="0">
                <a:solidFill>
                  <a:srgbClr val="002060"/>
                </a:solidFill>
              </a:rPr>
              <a:t>D  </a:t>
            </a:r>
            <a:r>
              <a:rPr lang="en-US" sz="2200" dirty="0" smtClean="0">
                <a:solidFill>
                  <a:srgbClr val="002060"/>
                </a:solidFill>
              </a:rPr>
              <a:t>      the</a:t>
            </a:r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67301" y="4023815"/>
            <a:ext cx="3138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76400" y="35052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447800" y="29718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524000" y="5562600"/>
            <a:ext cx="3138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578589" y="6019800"/>
            <a:ext cx="3138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578590" y="6553200"/>
            <a:ext cx="3138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26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0600" y="3016984"/>
            <a:ext cx="7010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000" dirty="0">
              <a:solidFill>
                <a:srgbClr val="00206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Tree Diagrams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>
              <a:solidFill>
                <a:srgbClr val="00206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Rewrite Rules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01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Tree Diagram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Constituent </a:t>
            </a:r>
            <a:r>
              <a:rPr lang="en-US" sz="2200" dirty="0">
                <a:solidFill>
                  <a:srgbClr val="002060"/>
                </a:solidFill>
              </a:rPr>
              <a:t>analysis can be represented most clearly on a tree diagram.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A </a:t>
            </a:r>
            <a:r>
              <a:rPr lang="en-US" sz="2200" dirty="0">
                <a:solidFill>
                  <a:srgbClr val="002060"/>
                </a:solidFill>
              </a:rPr>
              <a:t>tree diagram is an annotation technique used to represents how sentences can be </a:t>
            </a:r>
            <a:r>
              <a:rPr lang="en-US" sz="2200" dirty="0" smtClean="0">
                <a:solidFill>
                  <a:srgbClr val="002060"/>
                </a:solidFill>
              </a:rPr>
              <a:t>analyzed </a:t>
            </a:r>
            <a:r>
              <a:rPr lang="en-US" sz="2200" dirty="0">
                <a:solidFill>
                  <a:srgbClr val="002060"/>
                </a:solidFill>
              </a:rPr>
              <a:t>into its constituents. It is called as such because its branches resemble the branches of an upside-down tree where successive layers of constituents are shown.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A </a:t>
            </a:r>
            <a:r>
              <a:rPr lang="en-US" sz="2200" dirty="0">
                <a:solidFill>
                  <a:srgbClr val="002060"/>
                </a:solidFill>
              </a:rPr>
              <a:t>family metaphor is used to refer to the intersections (nodes) on a tree diagram: mothers, daughters and sisters. </a:t>
            </a: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73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Tree Diagram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7" name="Picture 3" descr="C:\Users\JAD\Desktop\Cap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2133600"/>
            <a:ext cx="8686801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14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Tree Diagram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JAD\Desktop\Cap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81534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22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Tree Diagram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5122" name="Picture 2" descr="C:\Users\JAD\Desktop\Cap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286000"/>
            <a:ext cx="86106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23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Tree Diagram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Users\JAD\Desktop\Cap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09800"/>
            <a:ext cx="79248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977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Rewrite Rules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1800" dirty="0" smtClean="0">
                <a:solidFill>
                  <a:srgbClr val="002060"/>
                </a:solidFill>
              </a:rPr>
              <a:t>The </a:t>
            </a:r>
            <a:r>
              <a:rPr lang="en-US" sz="1800" dirty="0">
                <a:solidFill>
                  <a:srgbClr val="002060"/>
                </a:solidFill>
              </a:rPr>
              <a:t>information found on a tree diagram can be alternatively expressed by rewrite rules. </a:t>
            </a:r>
            <a:endParaRPr lang="en-US" sz="18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1800" dirty="0" smtClean="0">
                <a:solidFill>
                  <a:srgbClr val="002060"/>
                </a:solidFill>
              </a:rPr>
              <a:t>A </a:t>
            </a:r>
            <a:r>
              <a:rPr lang="en-US" sz="1800" dirty="0">
                <a:solidFill>
                  <a:srgbClr val="002060"/>
                </a:solidFill>
              </a:rPr>
              <a:t>rewrite rule is a replacement rule, in which the symbol to the left of an arrow is replaced by an expanded form written to the right of the arrow. </a:t>
            </a:r>
            <a:endParaRPr lang="en-US" sz="1800" dirty="0" smtClean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JAD\Desktop\Captu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962400"/>
            <a:ext cx="5181600" cy="278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40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Rewrite Rules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>
                <a:solidFill>
                  <a:srgbClr val="002060"/>
                </a:solidFill>
              </a:rPr>
              <a:t>The main advantage of rewrite rules is that they are explicit, which leaves nothing to imagination. Rewrite rules can include optional constituents that allow us to enlarge the sentence. </a:t>
            </a:r>
          </a:p>
          <a:p>
            <a:pPr algn="l" rtl="0"/>
            <a:r>
              <a:rPr lang="en-US" sz="2200" dirty="0">
                <a:solidFill>
                  <a:srgbClr val="002060"/>
                </a:solidFill>
              </a:rPr>
              <a:t>Rewrite rules provide a sketchy picture of the structure of the sentence under investigation.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Therefore</a:t>
            </a:r>
            <a:r>
              <a:rPr lang="en-US" sz="2200" dirty="0">
                <a:solidFill>
                  <a:srgbClr val="002060"/>
                </a:solidFill>
              </a:rPr>
              <a:t>, a combination of rewrite rules and a lexicon is a good way of specifying the basic structure of a language. </a:t>
            </a: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85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أزرق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جاج مصنف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1573</TotalTime>
  <Words>267</Words>
  <Application>Microsoft Office PowerPoint</Application>
  <PresentationFormat>On-screen Show (4:3)</PresentationFormat>
  <Paragraphs>60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Damask</vt:lpstr>
      <vt:lpstr>  Syntax and Sentence patterns </vt:lpstr>
      <vt:lpstr>Overview</vt:lpstr>
      <vt:lpstr>Tree Diagram</vt:lpstr>
      <vt:lpstr>Tree Diagram</vt:lpstr>
      <vt:lpstr>Tree Diagram</vt:lpstr>
      <vt:lpstr>Tree Diagram</vt:lpstr>
      <vt:lpstr>Tree Diagram</vt:lpstr>
      <vt:lpstr>Rewrite Rules</vt:lpstr>
      <vt:lpstr>Rewrite Rules</vt:lpstr>
      <vt:lpstr>Rewrite Rules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TURKISK FOLK MUSICE</dc:title>
  <dc:creator>firas alrawi</dc:creator>
  <cp:lastModifiedBy>Thulfiqar </cp:lastModifiedBy>
  <cp:revision>154</cp:revision>
  <dcterms:created xsi:type="dcterms:W3CDTF">2006-08-16T00:00:00Z</dcterms:created>
  <dcterms:modified xsi:type="dcterms:W3CDTF">2021-02-26T17:57:20Z</dcterms:modified>
</cp:coreProperties>
</file>