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4" r:id="rId1"/>
  </p:sldMasterIdLst>
  <p:notesMasterIdLst>
    <p:notesMasterId r:id="rId12"/>
  </p:notesMasterIdLst>
  <p:sldIdLst>
    <p:sldId id="257" r:id="rId2"/>
    <p:sldId id="263" r:id="rId3"/>
    <p:sldId id="284" r:id="rId4"/>
    <p:sldId id="286" r:id="rId5"/>
    <p:sldId id="290" r:id="rId6"/>
    <p:sldId id="292" r:id="rId7"/>
    <p:sldId id="291" r:id="rId8"/>
    <p:sldId id="285" r:id="rId9"/>
    <p:sldId id="287" r:id="rId10"/>
    <p:sldId id="28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132" autoAdjust="0"/>
    <p:restoredTop sz="94660"/>
  </p:normalViewPr>
  <p:slideViewPr>
    <p:cSldViewPr>
      <p:cViewPr>
        <p:scale>
          <a:sx n="70" d="100"/>
          <a:sy n="70" d="100"/>
        </p:scale>
        <p:origin x="-1320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7EC3DA-F0F4-4BC9-ACCC-088568A6FEA7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D834FC-3366-4007-BFAF-E861F8217C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7222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D834FC-3366-4007-BFAF-E861F8217C5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9430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D834FC-3366-4007-BFAF-E861F8217C5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9430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D834FC-3366-4007-BFAF-E861F8217C5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9430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D834FC-3366-4007-BFAF-E861F8217C5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9430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D834FC-3366-4007-BFAF-E861F8217C5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9430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D834FC-3366-4007-BFAF-E861F8217C5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9430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D834FC-3366-4007-BFAF-E861F8217C5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9430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D834FC-3366-4007-BFAF-E861F8217C5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9430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347" y="1122363"/>
            <a:ext cx="7773308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347" y="3602038"/>
            <a:ext cx="7773308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8032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رة بانورامي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5" y="4289373"/>
            <a:ext cx="7775673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5355" y="621322"/>
            <a:ext cx="7775673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5108728"/>
            <a:ext cx="7774499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8455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لعنوان والتسمية ال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609601"/>
            <a:ext cx="776532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7" y="4204820"/>
            <a:ext cx="776532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030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قتباس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5" y="4204821"/>
            <a:ext cx="776532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05245" y="641749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946721" y="307337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42772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5" y="2126943"/>
            <a:ext cx="7766495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4650556"/>
            <a:ext cx="776532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9161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أعمد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45" y="609601"/>
            <a:ext cx="7765322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46" y="2088320"/>
            <a:ext cx="2474217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46" y="2911624"/>
            <a:ext cx="2474217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3658" y="2088320"/>
            <a:ext cx="2473919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3659" y="2911624"/>
            <a:ext cx="247486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088320"/>
            <a:ext cx="246840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2260" y="2911624"/>
            <a:ext cx="2468408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4905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أعمدة صو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46" y="609601"/>
            <a:ext cx="7765322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47" y="3989147"/>
            <a:ext cx="247421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19015" y="2092235"/>
            <a:ext cx="2205038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47" y="4565409"/>
            <a:ext cx="2474216" cy="122579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26" y="3989147"/>
            <a:ext cx="247423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426747" y="2092235"/>
            <a:ext cx="2197894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565408"/>
            <a:ext cx="2475252" cy="122579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0067" y="3989147"/>
            <a:ext cx="246742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14603" y="2092235"/>
            <a:ext cx="219908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973" y="4565410"/>
            <a:ext cx="2470694" cy="122579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8261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076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0"/>
            <a:ext cx="1906993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346" y="609600"/>
            <a:ext cx="5744029" cy="5181601"/>
          </a:xfrm>
        </p:spPr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0791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0869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1933" y="657227"/>
            <a:ext cx="7300134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1933" y="3602039"/>
            <a:ext cx="7300134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7011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6321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346" y="2088320"/>
            <a:ext cx="3829503" cy="3702881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0052" y="2088320"/>
            <a:ext cx="3820616" cy="3702881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5249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5427" y="2088320"/>
            <a:ext cx="3600326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346" y="2912232"/>
            <a:ext cx="3830406" cy="287896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9230" y="2088320"/>
            <a:ext cx="3591437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912232"/>
            <a:ext cx="3821518" cy="287896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4244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4369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4189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921" y="609600"/>
            <a:ext cx="2949178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8548" y="609600"/>
            <a:ext cx="4642119" cy="5181600"/>
          </a:xfrm>
        </p:spPr>
        <p:txBody>
          <a:bodyPr anchor="ctr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7921" y="2971801"/>
            <a:ext cx="2949178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1786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921" y="609600"/>
            <a:ext cx="416760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49932" y="758881"/>
            <a:ext cx="2966938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971800"/>
            <a:ext cx="4171242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649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alphaModFix amt="0"/>
            <a:duotone>
              <a:schemeClr val="bg2">
                <a:shade val="18000"/>
                <a:satMod val="160000"/>
                <a:lumMod val="28000"/>
              </a:schemeClr>
              <a:schemeClr val="bg2">
                <a:tint val="95000"/>
                <a:satMod val="160000"/>
                <a:lumMod val="116000"/>
              </a:schemeClr>
            </a:duotone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46" y="2096064"/>
            <a:ext cx="776532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2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46" y="5883276"/>
            <a:ext cx="50046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651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696854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15" r:id="rId1"/>
    <p:sldLayoutId id="2147483816" r:id="rId2"/>
    <p:sldLayoutId id="2147483817" r:id="rId3"/>
    <p:sldLayoutId id="2147483818" r:id="rId4"/>
    <p:sldLayoutId id="2147483819" r:id="rId5"/>
    <p:sldLayoutId id="2147483820" r:id="rId6"/>
    <p:sldLayoutId id="2147483821" r:id="rId7"/>
    <p:sldLayoutId id="2147483822" r:id="rId8"/>
    <p:sldLayoutId id="2147483823" r:id="rId9"/>
    <p:sldLayoutId id="2147483824" r:id="rId10"/>
    <p:sldLayoutId id="2147483825" r:id="rId11"/>
    <p:sldLayoutId id="2147483826" r:id="rId12"/>
    <p:sldLayoutId id="2147483827" r:id="rId13"/>
    <p:sldLayoutId id="2147483828" r:id="rId14"/>
    <p:sldLayoutId id="2147483829" r:id="rId15"/>
    <p:sldLayoutId id="2147483830" r:id="rId16"/>
    <p:sldLayoutId id="2147483831" r:id="rId17"/>
  </p:sldLayoutIdLst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xStyles>
    <p:titleStyle>
      <a:lvl1pPr algn="ctr" defTabSz="914400" rtl="1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362200"/>
            <a:ext cx="7239000" cy="19812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> Syntax and Sentence patterns </a:t>
            </a:r>
          </a:p>
        </p:txBody>
      </p:sp>
    </p:spTree>
    <p:extLst>
      <p:ext uri="{BB962C8B-B14F-4D97-AF65-F5344CB8AC3E}">
        <p14:creationId xmlns:p14="http://schemas.microsoft.com/office/powerpoint/2010/main" val="3175651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342900" indent="-342900"/>
            <a:r>
              <a:rPr lang="en-US" sz="3200" dirty="0" smtClean="0"/>
              <a:t>Rewrite Rules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09800"/>
            <a:ext cx="7848600" cy="4495800"/>
          </a:xfrm>
        </p:spPr>
        <p:txBody>
          <a:bodyPr>
            <a:noAutofit/>
          </a:bodyPr>
          <a:lstStyle/>
          <a:p>
            <a:pPr algn="l" rtl="0"/>
            <a:r>
              <a:rPr lang="en-US" sz="2200" dirty="0" smtClean="0">
                <a:solidFill>
                  <a:srgbClr val="002060"/>
                </a:solidFill>
              </a:rPr>
              <a:t>Rewrite Rules for “The duct bit the burglar”.</a:t>
            </a:r>
            <a:endParaRPr lang="en-US" sz="2200" dirty="0">
              <a:solidFill>
                <a:srgbClr val="002060"/>
              </a:solidFill>
            </a:endParaRPr>
          </a:p>
          <a:p>
            <a:pPr marL="457200" indent="-457200" algn="l" rtl="0">
              <a:buFont typeface="+mj-lt"/>
              <a:buAutoNum type="arabicPeriod"/>
            </a:pPr>
            <a:r>
              <a:rPr lang="en-US" sz="2200" dirty="0">
                <a:solidFill>
                  <a:srgbClr val="002060"/>
                </a:solidFill>
              </a:rPr>
              <a:t>S  </a:t>
            </a:r>
            <a:r>
              <a:rPr lang="en-US" sz="2200" dirty="0" smtClean="0">
                <a:solidFill>
                  <a:srgbClr val="002060"/>
                </a:solidFill>
              </a:rPr>
              <a:t>       NP </a:t>
            </a:r>
            <a:r>
              <a:rPr lang="en-US" sz="2200" dirty="0">
                <a:solidFill>
                  <a:srgbClr val="002060"/>
                </a:solidFill>
              </a:rPr>
              <a:t>VP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en-US" sz="2200" dirty="0">
                <a:solidFill>
                  <a:srgbClr val="002060"/>
                </a:solidFill>
              </a:rPr>
              <a:t>VP  </a:t>
            </a:r>
            <a:r>
              <a:rPr lang="en-US" sz="2200" dirty="0" smtClean="0">
                <a:solidFill>
                  <a:srgbClr val="002060"/>
                </a:solidFill>
              </a:rPr>
              <a:t>    V </a:t>
            </a:r>
            <a:r>
              <a:rPr lang="en-US" sz="2200" dirty="0">
                <a:solidFill>
                  <a:srgbClr val="002060"/>
                </a:solidFill>
              </a:rPr>
              <a:t>NP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en-US" sz="2200" dirty="0">
                <a:solidFill>
                  <a:srgbClr val="002060"/>
                </a:solidFill>
              </a:rPr>
              <a:t>NP  </a:t>
            </a:r>
            <a:r>
              <a:rPr lang="en-US" sz="2200" dirty="0" smtClean="0">
                <a:solidFill>
                  <a:srgbClr val="002060"/>
                </a:solidFill>
              </a:rPr>
              <a:t>    D </a:t>
            </a:r>
            <a:r>
              <a:rPr lang="en-US" sz="2200" dirty="0">
                <a:solidFill>
                  <a:srgbClr val="002060"/>
                </a:solidFill>
              </a:rPr>
              <a:t>N</a:t>
            </a:r>
          </a:p>
          <a:p>
            <a:pPr algn="l" rtl="0"/>
            <a:r>
              <a:rPr lang="en-US" sz="2200" dirty="0" smtClean="0">
                <a:solidFill>
                  <a:srgbClr val="002060"/>
                </a:solidFill>
              </a:rPr>
              <a:t>A </a:t>
            </a:r>
            <a:r>
              <a:rPr lang="en-US" sz="2200" dirty="0">
                <a:solidFill>
                  <a:srgbClr val="002060"/>
                </a:solidFill>
              </a:rPr>
              <a:t>combination of rewrite rules and </a:t>
            </a:r>
            <a:r>
              <a:rPr lang="en-US" sz="2200" dirty="0" smtClean="0">
                <a:solidFill>
                  <a:srgbClr val="002060"/>
                </a:solidFill>
              </a:rPr>
              <a:t>lexicon for the same sentence is shown as follow: </a:t>
            </a:r>
            <a:endParaRPr lang="en-US" sz="2200" dirty="0">
              <a:solidFill>
                <a:srgbClr val="002060"/>
              </a:solidFill>
            </a:endParaRPr>
          </a:p>
          <a:p>
            <a:pPr marL="457200" indent="-457200" algn="l" rtl="0">
              <a:buFont typeface="+mj-lt"/>
              <a:buAutoNum type="arabicPeriod"/>
            </a:pPr>
            <a:r>
              <a:rPr lang="en-US" sz="2200" dirty="0">
                <a:solidFill>
                  <a:srgbClr val="002060"/>
                </a:solidFill>
              </a:rPr>
              <a:t>N  </a:t>
            </a:r>
            <a:r>
              <a:rPr lang="en-US" sz="2200" dirty="0" smtClean="0">
                <a:solidFill>
                  <a:srgbClr val="002060"/>
                </a:solidFill>
              </a:rPr>
              <a:t>     duck</a:t>
            </a:r>
            <a:r>
              <a:rPr lang="en-US" sz="2200" dirty="0">
                <a:solidFill>
                  <a:srgbClr val="002060"/>
                </a:solidFill>
              </a:rPr>
              <a:t>, burglar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en-US" sz="2200" dirty="0">
                <a:solidFill>
                  <a:srgbClr val="002060"/>
                </a:solidFill>
              </a:rPr>
              <a:t>V  </a:t>
            </a:r>
            <a:r>
              <a:rPr lang="en-US" sz="2200" dirty="0" smtClean="0">
                <a:solidFill>
                  <a:srgbClr val="002060"/>
                </a:solidFill>
              </a:rPr>
              <a:t>      bit</a:t>
            </a:r>
            <a:endParaRPr lang="en-US" sz="2200" dirty="0">
              <a:solidFill>
                <a:srgbClr val="002060"/>
              </a:solidFill>
            </a:endParaRPr>
          </a:p>
          <a:p>
            <a:pPr marL="457200" indent="-457200" algn="l" rtl="0">
              <a:buFont typeface="+mj-lt"/>
              <a:buAutoNum type="arabicPeriod"/>
            </a:pPr>
            <a:r>
              <a:rPr lang="en-US" sz="2200" dirty="0">
                <a:solidFill>
                  <a:srgbClr val="002060"/>
                </a:solidFill>
              </a:rPr>
              <a:t>D  </a:t>
            </a:r>
            <a:r>
              <a:rPr lang="en-US" sz="2200" dirty="0" smtClean="0">
                <a:solidFill>
                  <a:srgbClr val="002060"/>
                </a:solidFill>
              </a:rPr>
              <a:t>      the</a:t>
            </a:r>
            <a:endParaRPr lang="en-US" sz="2200" dirty="0">
              <a:solidFill>
                <a:srgbClr val="002060"/>
              </a:solidFill>
            </a:endParaRPr>
          </a:p>
          <a:p>
            <a:pPr algn="l" rtl="0"/>
            <a:endParaRPr lang="en-US" sz="2200" dirty="0">
              <a:solidFill>
                <a:srgbClr val="002060"/>
              </a:solidFill>
            </a:endParaRPr>
          </a:p>
          <a:p>
            <a:pPr algn="l" rtl="0"/>
            <a:endParaRPr lang="en-US" sz="2200" dirty="0">
              <a:solidFill>
                <a:srgbClr val="002060"/>
              </a:solidFill>
            </a:endParaRPr>
          </a:p>
          <a:p>
            <a:pPr algn="l" rtl="0"/>
            <a:endParaRPr lang="en-US" dirty="0">
              <a:solidFill>
                <a:srgbClr val="002060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667301" y="4023815"/>
            <a:ext cx="31389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1676400" y="35052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1447800" y="29718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1524000" y="5562600"/>
            <a:ext cx="31389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1578589" y="6019800"/>
            <a:ext cx="31389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1578590" y="6553200"/>
            <a:ext cx="31389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6266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990600" y="3016984"/>
            <a:ext cx="70104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endParaRPr lang="en-US" sz="2000" dirty="0">
              <a:solidFill>
                <a:srgbClr val="002060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2060"/>
                </a:solidFill>
              </a:rPr>
              <a:t>Tree Diagrams 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2000" dirty="0">
              <a:solidFill>
                <a:srgbClr val="002060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2060"/>
                </a:solidFill>
              </a:rPr>
              <a:t>Rewrite Rules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2014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342900" indent="-342900"/>
            <a:r>
              <a:rPr lang="en-US" sz="3200" dirty="0" smtClean="0"/>
              <a:t>Tree Diagram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09800"/>
            <a:ext cx="7848600" cy="4419600"/>
          </a:xfrm>
        </p:spPr>
        <p:txBody>
          <a:bodyPr>
            <a:noAutofit/>
          </a:bodyPr>
          <a:lstStyle/>
          <a:p>
            <a:pPr algn="l" rtl="0"/>
            <a:r>
              <a:rPr lang="en-US" sz="2200" dirty="0" smtClean="0">
                <a:solidFill>
                  <a:srgbClr val="002060"/>
                </a:solidFill>
              </a:rPr>
              <a:t>Constituent </a:t>
            </a:r>
            <a:r>
              <a:rPr lang="en-US" sz="2200" dirty="0">
                <a:solidFill>
                  <a:srgbClr val="002060"/>
                </a:solidFill>
              </a:rPr>
              <a:t>analysis can be represented most clearly on a tree diagram. </a:t>
            </a:r>
            <a:endParaRPr lang="en-US" sz="2200" dirty="0" smtClean="0">
              <a:solidFill>
                <a:srgbClr val="002060"/>
              </a:solidFill>
            </a:endParaRPr>
          </a:p>
          <a:p>
            <a:pPr algn="l" rtl="0"/>
            <a:r>
              <a:rPr lang="en-US" sz="2200" dirty="0" smtClean="0">
                <a:solidFill>
                  <a:srgbClr val="002060"/>
                </a:solidFill>
              </a:rPr>
              <a:t>A </a:t>
            </a:r>
            <a:r>
              <a:rPr lang="en-US" sz="2200" dirty="0">
                <a:solidFill>
                  <a:srgbClr val="002060"/>
                </a:solidFill>
              </a:rPr>
              <a:t>tree diagram is an annotation technique used to represents how sentences can be </a:t>
            </a:r>
            <a:r>
              <a:rPr lang="en-US" sz="2200" dirty="0" smtClean="0">
                <a:solidFill>
                  <a:srgbClr val="002060"/>
                </a:solidFill>
              </a:rPr>
              <a:t>analyzed </a:t>
            </a:r>
            <a:r>
              <a:rPr lang="en-US" sz="2200" dirty="0">
                <a:solidFill>
                  <a:srgbClr val="002060"/>
                </a:solidFill>
              </a:rPr>
              <a:t>into its constituents. It is called as such because its branches resemble the branches of an upside-down tree where successive layers of constituents are shown. </a:t>
            </a:r>
            <a:endParaRPr lang="en-US" sz="2200" dirty="0" smtClean="0">
              <a:solidFill>
                <a:srgbClr val="002060"/>
              </a:solidFill>
            </a:endParaRPr>
          </a:p>
          <a:p>
            <a:pPr algn="l" rtl="0"/>
            <a:r>
              <a:rPr lang="en-US" sz="2200" dirty="0" smtClean="0">
                <a:solidFill>
                  <a:srgbClr val="002060"/>
                </a:solidFill>
              </a:rPr>
              <a:t>A </a:t>
            </a:r>
            <a:r>
              <a:rPr lang="en-US" sz="2200" dirty="0">
                <a:solidFill>
                  <a:srgbClr val="002060"/>
                </a:solidFill>
              </a:rPr>
              <a:t>family metaphor is used to refer to the intersections (nodes) on a tree diagram: mothers, daughters and sisters. </a:t>
            </a:r>
          </a:p>
          <a:p>
            <a:pPr algn="l" rtl="0"/>
            <a:endParaRPr lang="en-US" sz="2200" dirty="0">
              <a:solidFill>
                <a:srgbClr val="002060"/>
              </a:solidFill>
            </a:endParaRPr>
          </a:p>
          <a:p>
            <a:pPr algn="l" rtl="0"/>
            <a:endParaRPr lang="en-US" sz="2200" dirty="0">
              <a:solidFill>
                <a:srgbClr val="002060"/>
              </a:solidFill>
            </a:endParaRPr>
          </a:p>
          <a:p>
            <a:pPr algn="l" rtl="0"/>
            <a:endParaRPr lang="en-US" sz="2200" dirty="0">
              <a:solidFill>
                <a:srgbClr val="002060"/>
              </a:solidFill>
            </a:endParaRPr>
          </a:p>
          <a:p>
            <a:pPr algn="l" rtl="0"/>
            <a:endParaRPr lang="en-US" sz="2200" dirty="0">
              <a:solidFill>
                <a:srgbClr val="002060"/>
              </a:solidFill>
            </a:endParaRPr>
          </a:p>
          <a:p>
            <a:pPr algn="l" rtl="0"/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8734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342900" indent="-342900"/>
            <a:r>
              <a:rPr lang="en-US" sz="3200" dirty="0" smtClean="0"/>
              <a:t>Tree Diagram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09800"/>
            <a:ext cx="7848600" cy="4419600"/>
          </a:xfrm>
        </p:spPr>
        <p:txBody>
          <a:bodyPr>
            <a:noAutofit/>
          </a:bodyPr>
          <a:lstStyle/>
          <a:p>
            <a:pPr algn="l" rtl="0"/>
            <a:endParaRPr lang="en-US" sz="2200" dirty="0">
              <a:solidFill>
                <a:srgbClr val="002060"/>
              </a:solidFill>
            </a:endParaRPr>
          </a:p>
          <a:p>
            <a:pPr algn="l" rtl="0"/>
            <a:endParaRPr lang="en-US" sz="2200" dirty="0">
              <a:solidFill>
                <a:srgbClr val="002060"/>
              </a:solidFill>
            </a:endParaRPr>
          </a:p>
          <a:p>
            <a:pPr algn="l" rtl="0"/>
            <a:endParaRPr lang="en-US" sz="2200" dirty="0">
              <a:solidFill>
                <a:srgbClr val="002060"/>
              </a:solidFill>
            </a:endParaRPr>
          </a:p>
          <a:p>
            <a:pPr algn="l" rtl="0"/>
            <a:endParaRPr lang="en-US" sz="2200" dirty="0">
              <a:solidFill>
                <a:srgbClr val="002060"/>
              </a:solidFill>
            </a:endParaRPr>
          </a:p>
          <a:p>
            <a:pPr algn="l" rtl="0"/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1027" name="Picture 3" descr="C:\Users\JAD\Desktop\Captur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599" y="2133600"/>
            <a:ext cx="8686801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3142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342900" indent="-342900"/>
            <a:r>
              <a:rPr lang="en-US" sz="3200" dirty="0" smtClean="0"/>
              <a:t>Tree Diagram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09800"/>
            <a:ext cx="7848600" cy="4419600"/>
          </a:xfrm>
        </p:spPr>
        <p:txBody>
          <a:bodyPr>
            <a:noAutofit/>
          </a:bodyPr>
          <a:lstStyle/>
          <a:p>
            <a:pPr algn="l" rtl="0"/>
            <a:endParaRPr lang="en-US" sz="2200" dirty="0">
              <a:solidFill>
                <a:srgbClr val="002060"/>
              </a:solidFill>
            </a:endParaRPr>
          </a:p>
          <a:p>
            <a:pPr algn="l" rtl="0"/>
            <a:endParaRPr lang="en-US" sz="2200" dirty="0">
              <a:solidFill>
                <a:srgbClr val="002060"/>
              </a:solidFill>
            </a:endParaRPr>
          </a:p>
          <a:p>
            <a:pPr algn="l" rtl="0"/>
            <a:endParaRPr lang="en-US" sz="2200" dirty="0">
              <a:solidFill>
                <a:srgbClr val="002060"/>
              </a:solidFill>
            </a:endParaRPr>
          </a:p>
          <a:p>
            <a:pPr algn="l" rtl="0"/>
            <a:endParaRPr lang="en-US" sz="2200" dirty="0">
              <a:solidFill>
                <a:srgbClr val="002060"/>
              </a:solidFill>
            </a:endParaRPr>
          </a:p>
          <a:p>
            <a:pPr algn="l" rtl="0"/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3074" name="Picture 2" descr="C:\Users\JAD\Desktop\Captur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209800"/>
            <a:ext cx="8153400" cy="449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7226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342900" indent="-342900"/>
            <a:r>
              <a:rPr lang="en-US" sz="3200" dirty="0" smtClean="0"/>
              <a:t>Tree Diagram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09800"/>
            <a:ext cx="7848600" cy="4419600"/>
          </a:xfrm>
        </p:spPr>
        <p:txBody>
          <a:bodyPr>
            <a:noAutofit/>
          </a:bodyPr>
          <a:lstStyle/>
          <a:p>
            <a:pPr algn="l" rtl="0"/>
            <a:endParaRPr lang="en-US" sz="2200" dirty="0">
              <a:solidFill>
                <a:srgbClr val="002060"/>
              </a:solidFill>
            </a:endParaRPr>
          </a:p>
          <a:p>
            <a:pPr algn="l" rtl="0"/>
            <a:endParaRPr lang="en-US" sz="2200" dirty="0">
              <a:solidFill>
                <a:srgbClr val="002060"/>
              </a:solidFill>
            </a:endParaRPr>
          </a:p>
          <a:p>
            <a:pPr algn="l" rtl="0"/>
            <a:endParaRPr lang="en-US" sz="2200" dirty="0">
              <a:solidFill>
                <a:srgbClr val="002060"/>
              </a:solidFill>
            </a:endParaRPr>
          </a:p>
          <a:p>
            <a:pPr algn="l" rtl="0"/>
            <a:endParaRPr lang="en-US" sz="2200" dirty="0">
              <a:solidFill>
                <a:srgbClr val="002060"/>
              </a:solidFill>
            </a:endParaRPr>
          </a:p>
          <a:p>
            <a:pPr algn="l" rtl="0"/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5122" name="Picture 2" descr="C:\Users\JAD\Desktop\Captur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1" y="2286000"/>
            <a:ext cx="8610600" cy="434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233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342900" indent="-342900"/>
            <a:r>
              <a:rPr lang="en-US" sz="3200" dirty="0" smtClean="0"/>
              <a:t>Tree Diagram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09800"/>
            <a:ext cx="7848600" cy="4419600"/>
          </a:xfrm>
        </p:spPr>
        <p:txBody>
          <a:bodyPr>
            <a:noAutofit/>
          </a:bodyPr>
          <a:lstStyle/>
          <a:p>
            <a:pPr algn="l" rtl="0"/>
            <a:endParaRPr lang="en-US" sz="2200" dirty="0">
              <a:solidFill>
                <a:srgbClr val="002060"/>
              </a:solidFill>
            </a:endParaRPr>
          </a:p>
          <a:p>
            <a:pPr algn="l" rtl="0"/>
            <a:endParaRPr lang="en-US" sz="2200" dirty="0">
              <a:solidFill>
                <a:srgbClr val="002060"/>
              </a:solidFill>
            </a:endParaRPr>
          </a:p>
          <a:p>
            <a:pPr algn="l" rtl="0"/>
            <a:endParaRPr lang="en-US" sz="2200" dirty="0">
              <a:solidFill>
                <a:srgbClr val="002060"/>
              </a:solidFill>
            </a:endParaRPr>
          </a:p>
          <a:p>
            <a:pPr algn="l" rtl="0"/>
            <a:endParaRPr lang="en-US" sz="2200" dirty="0">
              <a:solidFill>
                <a:srgbClr val="002060"/>
              </a:solidFill>
            </a:endParaRPr>
          </a:p>
          <a:p>
            <a:pPr algn="l" rtl="0"/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4098" name="Picture 2" descr="C:\Users\JAD\Desktop\Captur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209800"/>
            <a:ext cx="7924800" cy="434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4977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342900" indent="-342900"/>
            <a:r>
              <a:rPr lang="en-US" sz="3200" dirty="0" smtClean="0"/>
              <a:t>Rewrite Rules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09800"/>
            <a:ext cx="7848600" cy="4419600"/>
          </a:xfrm>
        </p:spPr>
        <p:txBody>
          <a:bodyPr>
            <a:noAutofit/>
          </a:bodyPr>
          <a:lstStyle/>
          <a:p>
            <a:pPr algn="l" rtl="0"/>
            <a:r>
              <a:rPr lang="en-US" sz="1800" dirty="0" smtClean="0">
                <a:solidFill>
                  <a:srgbClr val="002060"/>
                </a:solidFill>
              </a:rPr>
              <a:t>The </a:t>
            </a:r>
            <a:r>
              <a:rPr lang="en-US" sz="1800" dirty="0">
                <a:solidFill>
                  <a:srgbClr val="002060"/>
                </a:solidFill>
              </a:rPr>
              <a:t>information found on a tree diagram can be alternatively expressed by rewrite rules. </a:t>
            </a:r>
            <a:endParaRPr lang="en-US" sz="1800" dirty="0" smtClean="0">
              <a:solidFill>
                <a:srgbClr val="002060"/>
              </a:solidFill>
            </a:endParaRPr>
          </a:p>
          <a:p>
            <a:pPr algn="l" rtl="0"/>
            <a:r>
              <a:rPr lang="en-US" sz="1800" dirty="0" smtClean="0">
                <a:solidFill>
                  <a:srgbClr val="002060"/>
                </a:solidFill>
              </a:rPr>
              <a:t>A </a:t>
            </a:r>
            <a:r>
              <a:rPr lang="en-US" sz="1800" dirty="0">
                <a:solidFill>
                  <a:srgbClr val="002060"/>
                </a:solidFill>
              </a:rPr>
              <a:t>rewrite rule is a replacement rule, in which the symbol to the left of an arrow is replaced by an expanded form written to the right of the arrow. </a:t>
            </a:r>
            <a:endParaRPr lang="en-US" sz="1800" dirty="0" smtClean="0">
              <a:solidFill>
                <a:srgbClr val="002060"/>
              </a:solidFill>
            </a:endParaRPr>
          </a:p>
          <a:p>
            <a:pPr algn="l" rtl="0"/>
            <a:endParaRPr lang="en-US" sz="2200" dirty="0">
              <a:solidFill>
                <a:srgbClr val="002060"/>
              </a:solidFill>
            </a:endParaRPr>
          </a:p>
          <a:p>
            <a:pPr algn="l" rtl="0"/>
            <a:endParaRPr lang="en-US" sz="2200" dirty="0">
              <a:solidFill>
                <a:srgbClr val="002060"/>
              </a:solidFill>
            </a:endParaRPr>
          </a:p>
          <a:p>
            <a:pPr algn="l" rtl="0"/>
            <a:endParaRPr lang="en-US" sz="2200" dirty="0">
              <a:solidFill>
                <a:srgbClr val="002060"/>
              </a:solidFill>
            </a:endParaRPr>
          </a:p>
          <a:p>
            <a:pPr algn="l" rtl="0"/>
            <a:endParaRPr lang="en-US" sz="2200" dirty="0">
              <a:solidFill>
                <a:srgbClr val="002060"/>
              </a:solidFill>
            </a:endParaRPr>
          </a:p>
          <a:p>
            <a:pPr algn="l" rtl="0"/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2050" name="Picture 2" descr="C:\Users\JAD\Desktop\Captur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3962400"/>
            <a:ext cx="5181600" cy="2786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9405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342900" indent="-342900"/>
            <a:r>
              <a:rPr lang="en-US" sz="3200" dirty="0" smtClean="0"/>
              <a:t>Rewrite Rules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09800"/>
            <a:ext cx="7848600" cy="4419600"/>
          </a:xfrm>
        </p:spPr>
        <p:txBody>
          <a:bodyPr>
            <a:noAutofit/>
          </a:bodyPr>
          <a:lstStyle/>
          <a:p>
            <a:pPr algn="l" rtl="0"/>
            <a:r>
              <a:rPr lang="en-US" sz="2200" dirty="0">
                <a:solidFill>
                  <a:srgbClr val="002060"/>
                </a:solidFill>
              </a:rPr>
              <a:t>The main advantage of rewrite rules is that they are explicit, which leaves nothing to imagination. Rewrite rules can include optional constituents that allow us to enlarge the sentence. </a:t>
            </a:r>
          </a:p>
          <a:p>
            <a:pPr algn="l" rtl="0"/>
            <a:r>
              <a:rPr lang="en-US" sz="2200" dirty="0">
                <a:solidFill>
                  <a:srgbClr val="002060"/>
                </a:solidFill>
              </a:rPr>
              <a:t>Rewrite rules provide a sketchy picture of the structure of the sentence under investigation. </a:t>
            </a:r>
            <a:endParaRPr lang="en-US" sz="2200" dirty="0" smtClean="0">
              <a:solidFill>
                <a:srgbClr val="002060"/>
              </a:solidFill>
            </a:endParaRPr>
          </a:p>
          <a:p>
            <a:pPr algn="l" rtl="0"/>
            <a:r>
              <a:rPr lang="en-US" sz="2200" dirty="0" smtClean="0">
                <a:solidFill>
                  <a:srgbClr val="002060"/>
                </a:solidFill>
              </a:rPr>
              <a:t>Therefore</a:t>
            </a:r>
            <a:r>
              <a:rPr lang="en-US" sz="2200" dirty="0">
                <a:solidFill>
                  <a:srgbClr val="002060"/>
                </a:solidFill>
              </a:rPr>
              <a:t>, a combination of rewrite rules and a lexicon is a good way of specifying the basic structure of a language. </a:t>
            </a:r>
          </a:p>
          <a:p>
            <a:pPr algn="l" rtl="0"/>
            <a:endParaRPr lang="en-US" sz="2200" dirty="0">
              <a:solidFill>
                <a:srgbClr val="002060"/>
              </a:solidFill>
            </a:endParaRPr>
          </a:p>
          <a:p>
            <a:pPr algn="l" rtl="0"/>
            <a:endParaRPr lang="en-US" sz="2200" dirty="0">
              <a:solidFill>
                <a:srgbClr val="002060"/>
              </a:solidFill>
            </a:endParaRPr>
          </a:p>
          <a:p>
            <a:pPr algn="l" rtl="0"/>
            <a:endParaRPr lang="en-US" sz="2200" dirty="0">
              <a:solidFill>
                <a:srgbClr val="002060"/>
              </a:solidFill>
            </a:endParaRPr>
          </a:p>
          <a:p>
            <a:pPr algn="l" rtl="0"/>
            <a:endParaRPr lang="en-US" sz="2200" dirty="0">
              <a:solidFill>
                <a:srgbClr val="002060"/>
              </a:solidFill>
            </a:endParaRPr>
          </a:p>
          <a:p>
            <a:pPr algn="l" rtl="0"/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4854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أزرق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Damask">
      <a:majorFont>
        <a:latin typeface="Bookman Old Style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زجاج مصنفر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amask" id="{F9A299A0-33D0-4E0F-9F3F-7163E3744208}" vid="{746EEEEA-FB6A-406B-B510-531588D5481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1573</TotalTime>
  <Words>267</Words>
  <Application>Microsoft Office PowerPoint</Application>
  <PresentationFormat>On-screen Show (4:3)</PresentationFormat>
  <Paragraphs>60</Paragraphs>
  <Slides>10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Damask</vt:lpstr>
      <vt:lpstr>  Syntax and Sentence patterns </vt:lpstr>
      <vt:lpstr>Overview</vt:lpstr>
      <vt:lpstr>Tree Diagram</vt:lpstr>
      <vt:lpstr>Tree Diagram</vt:lpstr>
      <vt:lpstr>Tree Diagram</vt:lpstr>
      <vt:lpstr>Tree Diagram</vt:lpstr>
      <vt:lpstr>Tree Diagram</vt:lpstr>
      <vt:lpstr>Rewrite Rules</vt:lpstr>
      <vt:lpstr>Rewrite Rules</vt:lpstr>
      <vt:lpstr>Rewrite Rules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TURKISK FOLK MUSICE</dc:title>
  <dc:creator>firas alrawi</dc:creator>
  <cp:lastModifiedBy>Thulfiqar </cp:lastModifiedBy>
  <cp:revision>154</cp:revision>
  <dcterms:created xsi:type="dcterms:W3CDTF">2006-08-16T00:00:00Z</dcterms:created>
  <dcterms:modified xsi:type="dcterms:W3CDTF">2021-02-26T17:57:20Z</dcterms:modified>
</cp:coreProperties>
</file>