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notesMasterIdLst>
    <p:notesMasterId r:id="rId11"/>
  </p:notesMasterIdLst>
  <p:sldIdLst>
    <p:sldId id="257" r:id="rId2"/>
    <p:sldId id="263" r:id="rId3"/>
    <p:sldId id="277" r:id="rId4"/>
    <p:sldId id="278" r:id="rId5"/>
    <p:sldId id="279" r:id="rId6"/>
    <p:sldId id="280" r:id="rId7"/>
    <p:sldId id="281" r:id="rId8"/>
    <p:sldId id="282" r:id="rId9"/>
    <p:sldId id="28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32" autoAdjust="0"/>
    <p:restoredTop sz="94660"/>
  </p:normalViewPr>
  <p:slideViewPr>
    <p:cSldViewPr>
      <p:cViewPr>
        <p:scale>
          <a:sx n="70" d="100"/>
          <a:sy n="70" d="100"/>
        </p:scale>
        <p:origin x="-1320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7EC3DA-F0F4-4BC9-ACCC-088568A6FEA7}" type="datetimeFigureOut">
              <a:rPr lang="en-US" smtClean="0"/>
              <a:t>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D834FC-3366-4007-BFAF-E861F8217C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22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D834FC-3366-4007-BFAF-E861F8217C5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9430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032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رة بانورامي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455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3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2772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916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905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أعمدة صو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261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7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79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869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01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4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44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36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189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786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9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0"/>
            <a:duotone>
              <a:schemeClr val="bg2">
                <a:shade val="18000"/>
                <a:satMod val="160000"/>
                <a:lumMod val="28000"/>
              </a:schemeClr>
              <a:schemeClr val="bg2">
                <a:tint val="95000"/>
                <a:satMod val="160000"/>
                <a:lumMod val="116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9685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5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  <p:sldLayoutId id="2147483826" r:id="rId12"/>
    <p:sldLayoutId id="2147483827" r:id="rId13"/>
    <p:sldLayoutId id="2147483828" r:id="rId14"/>
    <p:sldLayoutId id="2147483829" r:id="rId15"/>
    <p:sldLayoutId id="2147483830" r:id="rId16"/>
    <p:sldLayoutId id="2147483831" r:id="rId17"/>
  </p:sldLayoutIdLst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362200"/>
            <a:ext cx="7239000" cy="1981200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 Syntax and Sentence patterns </a:t>
            </a:r>
          </a:p>
        </p:txBody>
      </p:sp>
    </p:spTree>
    <p:extLst>
      <p:ext uri="{BB962C8B-B14F-4D97-AF65-F5344CB8AC3E}">
        <p14:creationId xmlns:p14="http://schemas.microsoft.com/office/powerpoint/2010/main" val="3175651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90600" y="3400961"/>
            <a:ext cx="701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Linking Words Together</a:t>
            </a:r>
            <a:endParaRPr lang="en-US" sz="2000" dirty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</a:rPr>
              <a:t>Constituents Analysis</a:t>
            </a:r>
          </a:p>
          <a:p>
            <a:pPr marL="342900" indent="-342900">
              <a:buFont typeface="Arial" pitchFamily="34" charset="0"/>
              <a:buChar char="•"/>
            </a:pPr>
            <a:endParaRPr lang="en-US" sz="2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1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Linking Words Together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Different </a:t>
            </a:r>
            <a:r>
              <a:rPr lang="en-US" sz="2200" dirty="0">
                <a:solidFill>
                  <a:srgbClr val="002060"/>
                </a:solidFill>
              </a:rPr>
              <a:t>languages use different devices for showing the relationship of one word to another.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Most </a:t>
            </a:r>
            <a:r>
              <a:rPr lang="en-US" sz="2200" dirty="0">
                <a:solidFill>
                  <a:srgbClr val="002060"/>
                </a:solidFill>
              </a:rPr>
              <a:t>languages have one or two favorite devices. 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The most common devices are: word order, inflection and function words. 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Languages that rely heavily on word order are known as </a:t>
            </a:r>
            <a:r>
              <a:rPr lang="en-US" sz="2200" dirty="0" err="1">
                <a:solidFill>
                  <a:srgbClr val="002060"/>
                </a:solidFill>
              </a:rPr>
              <a:t>configurational</a:t>
            </a:r>
            <a:r>
              <a:rPr lang="en-US" sz="2200" dirty="0">
                <a:solidFill>
                  <a:srgbClr val="002060"/>
                </a:solidFill>
              </a:rPr>
              <a:t> languages. </a:t>
            </a:r>
          </a:p>
        </p:txBody>
      </p:sp>
    </p:spTree>
    <p:extLst>
      <p:ext uri="{BB962C8B-B14F-4D97-AF65-F5344CB8AC3E}">
        <p14:creationId xmlns:p14="http://schemas.microsoft.com/office/powerpoint/2010/main" val="3843433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Linking Words Together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Non- </a:t>
            </a:r>
            <a:r>
              <a:rPr lang="en-US" sz="2200" dirty="0" err="1">
                <a:solidFill>
                  <a:srgbClr val="002060"/>
                </a:solidFill>
              </a:rPr>
              <a:t>configurational</a:t>
            </a:r>
            <a:r>
              <a:rPr lang="en-US" sz="2200" dirty="0">
                <a:solidFill>
                  <a:srgbClr val="002060"/>
                </a:solidFill>
              </a:rPr>
              <a:t> </a:t>
            </a:r>
            <a:r>
              <a:rPr lang="en-US" sz="2200" dirty="0" smtClean="0">
                <a:solidFill>
                  <a:srgbClr val="002060"/>
                </a:solidFill>
              </a:rPr>
              <a:t>languages rely heavily on Inflection.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Inflections indicate the relationship between words.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Heavily inflectional </a:t>
            </a:r>
            <a:r>
              <a:rPr lang="en-US" sz="2200" dirty="0">
                <a:solidFill>
                  <a:srgbClr val="002060"/>
                </a:solidFill>
              </a:rPr>
              <a:t>languages have complicated </a:t>
            </a:r>
            <a:r>
              <a:rPr lang="en-US" sz="2200" dirty="0" smtClean="0">
                <a:solidFill>
                  <a:srgbClr val="002060"/>
                </a:solidFill>
              </a:rPr>
              <a:t>morphology. </a:t>
            </a:r>
            <a:endParaRPr lang="en-US" sz="2200" dirty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For example Arabic</a:t>
            </a:r>
            <a:r>
              <a:rPr lang="en-US" sz="2200" dirty="0">
                <a:solidFill>
                  <a:srgbClr val="002060"/>
                </a:solidFill>
              </a:rPr>
              <a:t>, Latin, and </a:t>
            </a:r>
            <a:r>
              <a:rPr lang="en-US" sz="2200" dirty="0" smtClean="0">
                <a:solidFill>
                  <a:srgbClr val="002060"/>
                </a:solidFill>
              </a:rPr>
              <a:t>French can indicate the relation ship between different words by inflectional affixes. </a:t>
            </a:r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828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Linking Words Together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 other common linguistic device to mark syntactic relations between words is the use of function Words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Defining </a:t>
            </a:r>
            <a:r>
              <a:rPr lang="en-US" sz="2200" dirty="0">
                <a:solidFill>
                  <a:srgbClr val="002060"/>
                </a:solidFill>
              </a:rPr>
              <a:t>what a function word can be rather problematic</a:t>
            </a:r>
            <a:r>
              <a:rPr lang="en-US" sz="2200" dirty="0" smtClean="0">
                <a:solidFill>
                  <a:srgbClr val="002060"/>
                </a:solidFill>
              </a:rPr>
              <a:t>.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 </a:t>
            </a:r>
            <a:r>
              <a:rPr lang="en-US" sz="2200" dirty="0">
                <a:solidFill>
                  <a:srgbClr val="002060"/>
                </a:solidFill>
              </a:rPr>
              <a:t>Part of the problem is that several English words, such as </a:t>
            </a:r>
            <a:r>
              <a:rPr lang="en-US" sz="2200" i="1" dirty="0">
                <a:solidFill>
                  <a:srgbClr val="002060"/>
                </a:solidFill>
              </a:rPr>
              <a:t>to</a:t>
            </a:r>
            <a:r>
              <a:rPr lang="en-US" sz="2200" dirty="0">
                <a:solidFill>
                  <a:srgbClr val="002060"/>
                </a:solidFill>
              </a:rPr>
              <a:t>, can be used both as a function word, and as a content word.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Consider the examples below:</a:t>
            </a: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Paul </a:t>
            </a:r>
            <a:r>
              <a:rPr lang="en-US" dirty="0">
                <a:solidFill>
                  <a:srgbClr val="002060"/>
                </a:solidFill>
              </a:rPr>
              <a:t>wants to go home. (function </a:t>
            </a:r>
            <a:r>
              <a:rPr lang="en-US" dirty="0" smtClean="0">
                <a:solidFill>
                  <a:srgbClr val="002060"/>
                </a:solidFill>
              </a:rPr>
              <a:t>word)</a:t>
            </a:r>
          </a:p>
          <a:p>
            <a:pPr marL="457200" indent="-457200" algn="l" rtl="0">
              <a:buAutoNum type="arabicPeriod"/>
            </a:pPr>
            <a:r>
              <a:rPr lang="en-US" dirty="0" smtClean="0">
                <a:solidFill>
                  <a:srgbClr val="002060"/>
                </a:solidFill>
              </a:rPr>
              <a:t>Peter </a:t>
            </a:r>
            <a:r>
              <a:rPr lang="en-US" dirty="0">
                <a:solidFill>
                  <a:srgbClr val="002060"/>
                </a:solidFill>
              </a:rPr>
              <a:t>went to the river. (content word </a:t>
            </a:r>
            <a:r>
              <a:rPr lang="en-US" dirty="0" smtClean="0">
                <a:solidFill>
                  <a:srgbClr val="002060"/>
                </a:solidFill>
              </a:rPr>
              <a:t>‘towards’ 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2060"/>
                </a:solidFill>
              </a:rPr>
              <a:t>‘as </a:t>
            </a:r>
            <a:r>
              <a:rPr lang="en-US" dirty="0">
                <a:solidFill>
                  <a:srgbClr val="002060"/>
                </a:solidFill>
              </a:rPr>
              <a:t>far </a:t>
            </a:r>
            <a:r>
              <a:rPr lang="en-US" dirty="0" smtClean="0">
                <a:solidFill>
                  <a:srgbClr val="002060"/>
                </a:solidFill>
              </a:rPr>
              <a:t>as’ </a:t>
            </a:r>
            <a:r>
              <a:rPr lang="en-US" dirty="0">
                <a:solidFill>
                  <a:srgbClr val="002060"/>
                </a:solidFill>
              </a:rPr>
              <a:t>)</a:t>
            </a: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1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Constituents </a:t>
            </a:r>
            <a:r>
              <a:rPr lang="en-US" sz="3200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Sentences </a:t>
            </a:r>
            <a:r>
              <a:rPr lang="en-US" sz="2200" dirty="0">
                <a:solidFill>
                  <a:srgbClr val="002060"/>
                </a:solidFill>
              </a:rPr>
              <a:t>comprise smaller component parts, i.e. </a:t>
            </a:r>
            <a:r>
              <a:rPr lang="en-US" sz="2200" dirty="0" smtClean="0">
                <a:solidFill>
                  <a:srgbClr val="002060"/>
                </a:solidFill>
              </a:rPr>
              <a:t>constituents.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These constituents are combined </a:t>
            </a:r>
            <a:r>
              <a:rPr lang="en-US" sz="2200" dirty="0">
                <a:solidFill>
                  <a:srgbClr val="002060"/>
                </a:solidFill>
              </a:rPr>
              <a:t>together in non-random ways that are called sentence patterns.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Sentence </a:t>
            </a:r>
            <a:r>
              <a:rPr lang="en-US" sz="2200" dirty="0">
                <a:solidFill>
                  <a:srgbClr val="002060"/>
                </a:solidFill>
              </a:rPr>
              <a:t>patterns can be identified by a process of successive substitution of the sentence constituents.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test of substitution is fundamental to constituent analysis, though the process is not always as straightforward. </a:t>
            </a: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918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Constituents </a:t>
            </a:r>
            <a:r>
              <a:rPr lang="en-US" sz="3200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The </a:t>
            </a:r>
            <a:r>
              <a:rPr lang="en-US" sz="2200" dirty="0">
                <a:solidFill>
                  <a:srgbClr val="002060"/>
                </a:solidFill>
              </a:rPr>
              <a:t>linguistic procedure which divides sentences into their component parts or constituents, by means of successive substitution, is known as constituent </a:t>
            </a:r>
            <a:r>
              <a:rPr lang="en-US" sz="2200" dirty="0" smtClean="0">
                <a:solidFill>
                  <a:srgbClr val="002060"/>
                </a:solidFill>
              </a:rPr>
              <a:t>analysis.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Consider the sentence below, which can be analyzed in different ways:</a:t>
            </a:r>
          </a:p>
          <a:p>
            <a:pPr marL="0" indent="0" algn="ctr" rtl="0">
              <a:buNone/>
            </a:pPr>
            <a:r>
              <a:rPr lang="en-US" sz="2200" dirty="0" smtClean="0">
                <a:solidFill>
                  <a:srgbClr val="002060"/>
                </a:solidFill>
              </a:rPr>
              <a:t>The mechanic repaired the car</a:t>
            </a:r>
          </a:p>
          <a:p>
            <a:pPr marL="0" indent="0" algn="l" rtl="0">
              <a:buNone/>
            </a:pPr>
            <a:r>
              <a:rPr lang="en-US" sz="2200" dirty="0" smtClean="0">
                <a:solidFill>
                  <a:srgbClr val="002060"/>
                </a:solidFill>
              </a:rPr>
              <a:t>1</a:t>
            </a:r>
            <a:r>
              <a:rPr lang="en-US" sz="1800" dirty="0" smtClean="0">
                <a:solidFill>
                  <a:srgbClr val="002060"/>
                </a:solidFill>
              </a:rPr>
              <a:t>. It has five different components (words).</a:t>
            </a: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2. It has three different grammatical parts (Subject, verb and object).</a:t>
            </a:r>
          </a:p>
          <a:p>
            <a:pPr marL="0" indent="0" algn="l" rtl="0">
              <a:buNone/>
            </a:pPr>
            <a:r>
              <a:rPr lang="en-US" sz="1800" dirty="0" smtClean="0">
                <a:solidFill>
                  <a:srgbClr val="002060"/>
                </a:solidFill>
              </a:rPr>
              <a:t>3. It has two different constituents ( a noun phrase and a verb phrase).</a:t>
            </a: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951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Constituents </a:t>
            </a:r>
            <a:r>
              <a:rPr lang="en-US" sz="3200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endParaRPr lang="en-US" sz="2200" dirty="0" smtClean="0">
              <a:solidFill>
                <a:srgbClr val="002060"/>
              </a:solidFill>
            </a:endParaRP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Languages </a:t>
            </a:r>
            <a:r>
              <a:rPr lang="en-US" sz="2200" dirty="0">
                <a:solidFill>
                  <a:srgbClr val="002060"/>
                </a:solidFill>
              </a:rPr>
              <a:t>vary in the devices they use to organize words and constituents together. </a:t>
            </a:r>
          </a:p>
          <a:p>
            <a:pPr algn="l" rtl="0"/>
            <a:r>
              <a:rPr lang="en-US" sz="2200" dirty="0">
                <a:solidFill>
                  <a:srgbClr val="002060"/>
                </a:solidFill>
              </a:rPr>
              <a:t>Since constituents have a finite number of patterns, they behave in predictable ways.</a:t>
            </a:r>
          </a:p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It </a:t>
            </a:r>
            <a:r>
              <a:rPr lang="en-US" sz="2200" dirty="0">
                <a:solidFill>
                  <a:srgbClr val="002060"/>
                </a:solidFill>
              </a:rPr>
              <a:t>is therefore possible to build up a store of specific ‘tests’ for the presence or the absence of a particular constituent in a given language, and eventually to identity the constituents of a given sentence. </a:t>
            </a:r>
            <a:r>
              <a:rPr lang="en-US" sz="1600" dirty="0" smtClean="0">
                <a:solidFill>
                  <a:srgbClr val="002060"/>
                </a:solidFill>
              </a:rPr>
              <a:t> </a:t>
            </a:r>
            <a:endParaRPr lang="en-US" sz="1600" dirty="0">
              <a:solidFill>
                <a:srgbClr val="002060"/>
              </a:solidFill>
            </a:endParaRPr>
          </a:p>
          <a:p>
            <a:pPr marL="0" indent="0" algn="l" rtl="0">
              <a:buNone/>
            </a:pPr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  <a:p>
            <a:pPr algn="l" rtl="0"/>
            <a:endParaRPr lang="en-US" sz="2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279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indent="-342900"/>
            <a:r>
              <a:rPr lang="en-US" sz="3200" dirty="0" smtClean="0"/>
              <a:t>Constituents </a:t>
            </a:r>
            <a:r>
              <a:rPr lang="en-US" sz="3200" dirty="0"/>
              <a:t>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209800"/>
            <a:ext cx="7848600" cy="4419600"/>
          </a:xfrm>
        </p:spPr>
        <p:txBody>
          <a:bodyPr>
            <a:noAutofit/>
          </a:bodyPr>
          <a:lstStyle/>
          <a:p>
            <a:pPr algn="l" rtl="0"/>
            <a:r>
              <a:rPr lang="en-US" sz="2200" dirty="0" smtClean="0">
                <a:solidFill>
                  <a:srgbClr val="002060"/>
                </a:solidFill>
              </a:rPr>
              <a:t>For </a:t>
            </a:r>
            <a:r>
              <a:rPr lang="en-US" sz="2200" dirty="0">
                <a:solidFill>
                  <a:srgbClr val="002060"/>
                </a:solidFill>
              </a:rPr>
              <a:t>instance noun phrases in English recur in certain specifiable positions, the most important of which are: </a:t>
            </a:r>
          </a:p>
          <a:p>
            <a:pPr marL="457200" indent="-457200" algn="l" rtl="0"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At the beginning of a sentence before the verb: The cat ate the canary. </a:t>
            </a:r>
          </a:p>
          <a:p>
            <a:pPr marL="457200" indent="-457200" algn="l" rtl="0"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At the end of a sentence after the verb: The canary feared the cat. </a:t>
            </a:r>
          </a:p>
          <a:p>
            <a:pPr marL="457200" indent="-457200" algn="l" rtl="0"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After by in a passive sentence: The canary was eaten by the cat. </a:t>
            </a:r>
          </a:p>
          <a:p>
            <a:pPr marL="457200" indent="-457200" algn="l" rtl="0">
              <a:buAutoNum type="arabicPeriod"/>
            </a:pPr>
            <a:r>
              <a:rPr lang="en-US" dirty="0">
                <a:solidFill>
                  <a:srgbClr val="002060"/>
                </a:solidFill>
              </a:rPr>
              <a:t>After an auxiliary verb in questions: Did the cat eat the canary?</a:t>
            </a:r>
          </a:p>
          <a:p>
            <a:pPr algn="l" rtl="0"/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  <a:p>
            <a:pPr algn="l" rtl="0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464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أزرق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زجاج مصنفر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1574</TotalTime>
  <Words>506</Words>
  <Application>Microsoft Office PowerPoint</Application>
  <PresentationFormat>On-screen Show (4:3)</PresentationFormat>
  <Paragraphs>61</Paragraphs>
  <Slides>9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Damask</vt:lpstr>
      <vt:lpstr>  Syntax and Sentence patterns </vt:lpstr>
      <vt:lpstr>Overview</vt:lpstr>
      <vt:lpstr>Linking Words Together</vt:lpstr>
      <vt:lpstr>Linking Words Together</vt:lpstr>
      <vt:lpstr>Linking Words Together</vt:lpstr>
      <vt:lpstr>Constituents Analysis</vt:lpstr>
      <vt:lpstr>Constituents Analysis</vt:lpstr>
      <vt:lpstr>Constituents Analysis</vt:lpstr>
      <vt:lpstr>Constituents Analysis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TURKISK FOLK MUSICE</dc:title>
  <dc:creator>firas alrawi</dc:creator>
  <cp:lastModifiedBy>Thulfiqar </cp:lastModifiedBy>
  <cp:revision>154</cp:revision>
  <dcterms:created xsi:type="dcterms:W3CDTF">2006-08-16T00:00:00Z</dcterms:created>
  <dcterms:modified xsi:type="dcterms:W3CDTF">2021-02-26T17:55:44Z</dcterms:modified>
</cp:coreProperties>
</file>