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FDF99-68C8-414C-8741-56351B8D7C8F}" type="datetimeFigureOut">
              <a:rPr lang="fr-FR" smtClean="0"/>
              <a:t>23/02/2021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1A2D6-4F16-4067-A02E-86871C72D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87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A965-F526-409E-AE23-ECC10C30E747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03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7EA8-F497-42DA-B188-54165010FBEB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25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B503-2904-4A8E-A718-774E23828637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51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0C79-AFCA-49C9-A212-284471AEB358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9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C8F2-6CC9-409C-94D0-5EED7275A787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44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DB67-7A9E-4A8E-B610-5BDE4B4462F6}" type="datetime1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99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06541-8425-41A7-B896-C68BE75582E6}" type="datetime1">
              <a:rPr lang="fr-FR" smtClean="0"/>
              <a:t>23/02/2021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19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535A-D850-48EC-9F01-19BFF745AE67}" type="datetime1">
              <a:rPr lang="fr-FR" smtClean="0"/>
              <a:t>23/02/2021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05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8F4D-B440-4AF5-A305-7D6F225E66A4}" type="datetime1">
              <a:rPr lang="fr-FR" smtClean="0"/>
              <a:t>23/02/2021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70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75CA-847D-4F54-9F69-4C2F1B8E1250}" type="datetime1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79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A9F1298-A162-475C-8DE1-E10657356F10}" type="datetime1">
              <a:rPr lang="fr-FR" smtClean="0"/>
              <a:t>23/02/2021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8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949AA-185E-44D9-A32A-F611C5774FC2}" type="datetime1">
              <a:rPr lang="fr-FR" smtClean="0"/>
              <a:t>23/02/2021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14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DFBF9-D28E-4D53-ABD3-214E1025F4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fr-FR" sz="5300" b="1" dirty="0">
                <a:solidFill>
                  <a:srgbClr val="385623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ENTRE</a:t>
            </a:r>
            <a:r>
              <a:rPr lang="fr-FR" sz="5300" b="1" dirty="0"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							</a:t>
            </a:r>
            <a:r>
              <a:rPr lang="fr-FR" sz="5300" b="1" dirty="0">
                <a:latin typeface="Britannic Bold" panose="020B0903060703020204" pitchFamily="34" charset="0"/>
                <a:ea typeface="Calibri" panose="020F0502020204030204" pitchFamily="34" charset="0"/>
              </a:rPr>
              <a:t> </a:t>
            </a:r>
            <a:r>
              <a:rPr lang="fr-FR" sz="5300" b="1" dirty="0">
                <a:solidFill>
                  <a:srgbClr val="C0000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2</a:t>
            </a:r>
            <a:br>
              <a:rPr lang="fr-FR" sz="5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5300" b="1" dirty="0">
                <a:solidFill>
                  <a:srgbClr val="385623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NOUS</a:t>
            </a:r>
            <a:br>
              <a:rPr lang="fr-FR" sz="5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5300" dirty="0">
                <a:solidFill>
                  <a:srgbClr val="385623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TOUT EN UN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4032B1-6A71-40AC-9492-319CCDC2B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71966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kumimoji="0" lang="fr-FR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anose="020B0903060703020204" pitchFamily="34" charset="0"/>
                <a:ea typeface="Calibri" panose="020F0502020204030204" pitchFamily="34" charset="0"/>
                <a:cs typeface="+mj-cs"/>
              </a:rPr>
              <a:t>			Questions et Réponses	p.</a:t>
            </a:r>
            <a:r>
              <a:rPr kumimoji="0" lang="ar-IQ" sz="9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anose="020B0903060703020204" pitchFamily="34" charset="0"/>
                <a:ea typeface="Calibri" panose="020F0502020204030204" pitchFamily="34" charset="0"/>
                <a:cs typeface="+mj-cs"/>
              </a:rPr>
              <a:t>47</a:t>
            </a:r>
            <a:r>
              <a:rPr kumimoji="0" lang="fr-FR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anose="020B0903060703020204" pitchFamily="34" charset="0"/>
                <a:ea typeface="Calibri" panose="020F0502020204030204" pitchFamily="34" charset="0"/>
                <a:cs typeface="+mj-cs"/>
              </a:rPr>
              <a:t>				</a:t>
            </a:r>
            <a:endParaRPr lang="fr-FR" sz="9000" dirty="0">
              <a:solidFill>
                <a:srgbClr val="FF0000"/>
              </a:solidFill>
              <a:latin typeface="Britannic Bold" panose="020B0903060703020204" pitchFamily="34" charset="0"/>
              <a:ea typeface="Calibri" panose="020F0502020204030204" pitchFamily="34" charset="0"/>
              <a:cs typeface="+mj-cs"/>
            </a:endParaRPr>
          </a:p>
          <a:p>
            <a:pPr algn="l"/>
            <a:r>
              <a:rPr kumimoji="0" lang="fr-FR" sz="8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 </a:t>
            </a:r>
            <a:br>
              <a:rPr kumimoji="0" lang="fr-FR" sz="8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</a:br>
            <a:r>
              <a:rPr kumimoji="0" lang="fr-FR" sz="8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 Raid Jabbar HABIB</a:t>
            </a:r>
            <a:endParaRPr lang="fr-FR" sz="8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E21C66-8053-4B51-9B0D-52DD4E8F8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C932FD-975D-4712-A8FC-2A8670855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5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37"/>
    </mc:Choice>
    <mc:Fallback xmlns="">
      <p:transition spd="slow" advTm="943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802B8A-B236-4492-B53A-300D3123E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06582"/>
            <a:ext cx="9603275" cy="914400"/>
          </a:xfrm>
        </p:spPr>
        <p:txBody>
          <a:bodyPr>
            <a:noAutofit/>
          </a:bodyPr>
          <a:lstStyle/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</a:pPr>
            <a:r>
              <a:rPr lang="fr-FR" sz="3600" b="1" dirty="0">
                <a:solidFill>
                  <a:schemeClr val="accent1">
                    <a:lumMod val="50000"/>
                  </a:schemeClr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</a:rPr>
              <a:t>I0. VIVRE DANS UN CONTENEUR</a:t>
            </a:r>
            <a:br>
              <a:rPr lang="fr-FR" sz="3600" b="1" dirty="0">
                <a:solidFill>
                  <a:schemeClr val="accent1">
                    <a:lumMod val="50000"/>
                  </a:schemeClr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</a:rPr>
            </a:br>
            <a:endParaRPr lang="fr-FR" sz="36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B1D96A-97EB-4CBB-8274-13C06A433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01091"/>
            <a:ext cx="9603275" cy="4350327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fr-FR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Lisez le titre de l'article et regardez les photos. A votre avis, quels sont les avantages et les inconvénients de ce type de logement ?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32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Avantages :</a:t>
            </a:r>
          </a:p>
          <a:p>
            <a:pPr marL="0" indent="0" algn="just">
              <a:buNone/>
            </a:pPr>
            <a:r>
              <a:rPr lang="fr-FR" sz="30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1- C’est lumineux	2. économique		3. original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Inconvénients :</a:t>
            </a:r>
          </a:p>
          <a:p>
            <a:pPr marL="0" indent="0" algn="just">
              <a:buNone/>
            </a:pPr>
            <a:r>
              <a:rPr lang="fr-FR" sz="30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1- Il fait très chaud</a:t>
            </a:r>
            <a:r>
              <a:rPr lang="en-US" sz="30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000" b="1" dirty="0" err="1">
                <a:solidFill>
                  <a:srgbClr val="00B0F0"/>
                </a:solidFill>
                <a:latin typeface="Bahnschrift Condensed" panose="020B0502040204020203" pitchFamily="34" charset="0"/>
              </a:rPr>
              <a:t>en</a:t>
            </a:r>
            <a:r>
              <a:rPr lang="en-US" sz="30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 </a:t>
            </a:r>
            <a:r>
              <a:rPr lang="fr-FR" sz="30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été	2. Il n’y a pas beaucoup d’espace	</a:t>
            </a:r>
          </a:p>
          <a:p>
            <a:pPr marL="0" indent="0" algn="just">
              <a:buNone/>
            </a:pPr>
            <a:r>
              <a:rPr lang="fr-FR" sz="30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3. Ce n’est pas très joli à l’extérieur</a:t>
            </a:r>
          </a:p>
          <a:p>
            <a:pPr algn="just">
              <a:buFontTx/>
              <a:buChar char="-"/>
            </a:pPr>
            <a:endParaRPr lang="fr-FR" sz="3200" b="1" dirty="0">
              <a:solidFill>
                <a:srgbClr val="7030A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71B63C-1B5B-4DE1-B8A3-0C658896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B86CCC-5021-4901-859D-4A380A22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630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231"/>
    </mc:Choice>
    <mc:Fallback xmlns="">
      <p:transition spd="slow" advTm="12823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D1DA68-1ADF-4225-9D08-21EF4224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</a:rPr>
              <a:t>11- RAPHAEL ET SON DRÔLE DE STUDIO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D5CF2-243B-4690-98C8-5665ECB8A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33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A. Lisez l'interview. Quelles sont les caractéristiques d’un conteneur? Complétez la fiche suivante.</a:t>
            </a:r>
          </a:p>
          <a:p>
            <a:r>
              <a:rPr lang="fr-FR" sz="33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Matériau de construction: </a:t>
            </a:r>
            <a:r>
              <a:rPr lang="fr-FR" sz="33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Métal</a:t>
            </a:r>
          </a:p>
          <a:p>
            <a:r>
              <a:rPr lang="fr-FR" sz="33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Superficie :  </a:t>
            </a:r>
            <a:r>
              <a:rPr lang="fr-FR" sz="33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25 </a:t>
            </a:r>
            <a:r>
              <a:rPr lang="fr-FR" sz="3300" b="1" dirty="0">
                <a:solidFill>
                  <a:srgbClr val="00B0F0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</a:rPr>
              <a:t>m</a:t>
            </a:r>
            <a:r>
              <a:rPr lang="fr-FR" sz="3300" b="1" baseline="30000" dirty="0">
                <a:solidFill>
                  <a:srgbClr val="00B0F0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</a:rPr>
              <a:t>2</a:t>
            </a:r>
            <a:endParaRPr lang="fr-FR" sz="3300" b="1" dirty="0">
              <a:solidFill>
                <a:srgbClr val="00B0F0"/>
              </a:solidFill>
              <a:latin typeface="Bahnschrift Condensed" panose="020B0502040204020203" pitchFamily="34" charset="0"/>
            </a:endParaRPr>
          </a:p>
          <a:p>
            <a:r>
              <a:rPr lang="fr-FR" sz="33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Loyer mensuel:	</a:t>
            </a:r>
            <a:r>
              <a:rPr lang="fr-FR" sz="3300" b="1" dirty="0">
                <a:solidFill>
                  <a:srgbClr val="00B0F0"/>
                </a:solidFill>
                <a:effectLst/>
                <a:latin typeface="Bahnschrift Condensed" panose="020B0502040204020203" pitchFamily="34" charset="0"/>
                <a:ea typeface="Calibri" panose="020F0502020204030204" pitchFamily="34" charset="0"/>
              </a:rPr>
              <a:t>305 E</a:t>
            </a:r>
            <a:r>
              <a:rPr lang="fr-FR" sz="33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	</a:t>
            </a:r>
            <a:r>
              <a:rPr lang="fr-FR" sz="33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		</a:t>
            </a:r>
          </a:p>
          <a:p>
            <a:r>
              <a:rPr lang="fr-FR" sz="33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Nombre de pièces: </a:t>
            </a:r>
            <a:r>
              <a:rPr lang="fr-FR" sz="3300" b="1" dirty="0">
                <a:solidFill>
                  <a:srgbClr val="00B0F0"/>
                </a:solidFill>
                <a:latin typeface="Bahnschrift Condensed" panose="020B0502040204020203" pitchFamily="34" charset="0"/>
              </a:rPr>
              <a:t>1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Condensed" panose="020B0502040204020203" pitchFamily="34" charset="0"/>
              </a:rPr>
              <a:t>Style : </a:t>
            </a:r>
            <a:r>
              <a:rPr kumimoji="0" lang="fr-FR" sz="33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ahnschrift Condensed" panose="020B0502040204020203" pitchFamily="34" charset="0"/>
              </a:rPr>
              <a:t>Industriel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A1CAE4-4414-497E-B55B-1B9D77F48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522D1E-F7D4-4FB9-A272-69168CF9D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31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791"/>
    </mc:Choice>
    <mc:Fallback xmlns="">
      <p:transition spd="slow" advTm="8379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719297-456A-4708-88AA-782ADB689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2400" b="1" dirty="0">
                <a:solidFill>
                  <a:srgbClr val="7030A0"/>
                </a:solidFill>
                <a:latin typeface="Algerian" panose="04020705040A02060702" pitchFamily="82" charset="0"/>
              </a:rPr>
              <a:t>B. Selon Raphaël, quels sont les avantages d'un conteneur par rapport à une chambre en résidence universitaire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0B12BF-57E2-48C8-9395-38EA82AAD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32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C'est plus grand qu’une chambre en résidence universitaire.</a:t>
            </a:r>
          </a:p>
          <a:p>
            <a:pPr algn="just"/>
            <a:r>
              <a:rPr lang="fr-FR" sz="32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Une très belle vue sur le port.</a:t>
            </a:r>
          </a:p>
          <a:p>
            <a:pPr algn="just"/>
            <a:r>
              <a:rPr lang="fr-FR" sz="32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C'est sympa, convivial et original.</a:t>
            </a:r>
          </a:p>
          <a:p>
            <a:pPr algn="just"/>
            <a:r>
              <a:rPr lang="fr-FR" sz="32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Pour se faire des amis, c'est plus facile que dans les résidences universitaires normales.</a:t>
            </a:r>
          </a:p>
          <a:p>
            <a:pPr marL="0" indent="0" algn="just">
              <a:buNone/>
            </a:pPr>
            <a:r>
              <a:rPr lang="fr-FR" sz="32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C. Et vous, pourriez-vous vivre dans un conteneur? Pourquoi 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6044226-E5EA-477C-8D25-B92D1AAFB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8A3AE3-6EEB-4A46-B41F-478EFCA21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75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231"/>
    </mc:Choice>
    <mc:Fallback xmlns="">
      <p:transition spd="slow" advTm="17823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E46D16-0529-41CF-B7B9-071A3291D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solidFill>
                  <a:srgbClr val="7030A0"/>
                </a:solidFill>
                <a:latin typeface="Algerian" panose="04020705040A02060702" pitchFamily="82" charset="0"/>
              </a:rPr>
              <a:t>I2. LOGEMENT ÉTUDIANT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97B5E2-BE15-4DA0-903B-08066FF73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127" y="1853754"/>
            <a:ext cx="10345727" cy="4199727"/>
          </a:xfrm>
        </p:spPr>
        <p:txBody>
          <a:bodyPr>
            <a:noAutofit/>
          </a:bodyPr>
          <a:lstStyle/>
          <a:p>
            <a:pPr marL="457200" indent="-457200" algn="just">
              <a:buAutoNum type="alphaUcPeriod"/>
            </a:pPr>
            <a:r>
              <a:rPr lang="fr-FR" sz="28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Dans votre pays, où habitent les étudiants, en général ?</a:t>
            </a:r>
          </a:p>
          <a:p>
            <a:pPr algn="just">
              <a:buFontTx/>
              <a:buChar char="-"/>
            </a:pPr>
            <a:r>
              <a:rPr lang="fr-FR" sz="2800" b="1" dirty="0">
                <a:solidFill>
                  <a:srgbClr val="00B050"/>
                </a:solidFill>
                <a:latin typeface="Bahnschrift Condensed" panose="020B0502040204020203" pitchFamily="34" charset="0"/>
              </a:rPr>
              <a:t>Résidence universitaire</a:t>
            </a:r>
          </a:p>
          <a:p>
            <a:pPr algn="just">
              <a:buFontTx/>
              <a:buChar char="-"/>
            </a:pPr>
            <a:r>
              <a:rPr lang="fr-FR" sz="2800" b="1" dirty="0">
                <a:solidFill>
                  <a:srgbClr val="00B050"/>
                </a:solidFill>
                <a:latin typeface="Bahnschrift Condensed" panose="020B0502040204020203" pitchFamily="34" charset="0"/>
              </a:rPr>
              <a:t>Résidence privée (appartement, maison, proches, hôtels, etc.)</a:t>
            </a:r>
          </a:p>
          <a:p>
            <a:pPr marL="0" indent="0" algn="just">
              <a:buNone/>
            </a:pPr>
            <a:endParaRPr lang="fr-FR" sz="2800" b="1" dirty="0">
              <a:solidFill>
                <a:srgbClr val="00B050"/>
              </a:solidFill>
              <a:latin typeface="Bahnschrift Condensed" panose="020B0502040204020203" pitchFamily="34" charset="0"/>
            </a:endParaRPr>
          </a:p>
          <a:p>
            <a:pPr marL="0" indent="0" algn="just">
              <a:buNone/>
            </a:pPr>
            <a:r>
              <a:rPr lang="fr-FR" sz="28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B. Choisissez un des logements insolites présentés dans le document. Informez-vous sur Internet et présentez-le à la classe.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…</a:t>
            </a:r>
          </a:p>
          <a:p>
            <a:pPr marL="0" indent="0" algn="just">
              <a:buNone/>
            </a:pPr>
            <a:endParaRPr lang="fr-FR" sz="2800" b="1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488244-CE22-40C2-89AA-382B67794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0E66B0F-C55D-4761-B03B-91A8BC9A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8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789"/>
    </mc:Choice>
    <mc:Fallback xmlns="">
      <p:transition spd="slow" advTm="11578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35AF39-BFDE-4B71-A4FA-34A1D545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969DB5-0F65-46F1-BFFF-8583640B1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C.  Imaginez d'autres logements étudiants originaux et insolites. Faites-en une liste.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Char char="-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Habiter sur une péniche.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Tx/>
              <a:buChar char="-"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Habiter dates. un bus.</a:t>
            </a: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r-FR" sz="2800" b="1" dirty="0">
                <a:solidFill>
                  <a:srgbClr val="0070C0"/>
                </a:solidFill>
                <a:latin typeface="Bahnschrift Condensed" panose="020B0502040204020203" pitchFamily="34" charset="0"/>
              </a:rPr>
              <a:t>D. 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Quelles autres solutions connaissez-vous pour trouver des logements économiques?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E7E6523-8B52-46A7-AE5D-1D8CFB51C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BA1DBD7-8540-4404-BF98-456CA6A8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72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970"/>
    </mc:Choice>
    <mc:Fallback xmlns="">
      <p:transition spd="slow" advTm="120970"/>
    </mc:Fallback>
  </mc:AlternateContent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247</TotalTime>
  <Words>337</Words>
  <Application>Microsoft Office PowerPoint</Application>
  <PresentationFormat>Grand écran</PresentationFormat>
  <Paragraphs>46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6" baseType="lpstr">
      <vt:lpstr>Algerian</vt:lpstr>
      <vt:lpstr>Arial</vt:lpstr>
      <vt:lpstr>Bahnschrift</vt:lpstr>
      <vt:lpstr>Bahnschrift Condensed</vt:lpstr>
      <vt:lpstr>Britannic Bold</vt:lpstr>
      <vt:lpstr>Calibri</vt:lpstr>
      <vt:lpstr>Gill Sans MT</vt:lpstr>
      <vt:lpstr>Times New Roman</vt:lpstr>
      <vt:lpstr>Wingdings</vt:lpstr>
      <vt:lpstr>Galerie</vt:lpstr>
      <vt:lpstr>ENTRE        2 NOUS TOUT EN UN</vt:lpstr>
      <vt:lpstr>I0. VIVRE DANS UN CONTENEUR </vt:lpstr>
      <vt:lpstr>11- RAPHAEL ET SON DRÔLE DE STUDIO</vt:lpstr>
      <vt:lpstr>B. Selon Raphaël, quels sont les avantages d'un conteneur par rapport à une chambre en résidence universitaire ?</vt:lpstr>
      <vt:lpstr>I2. LOGEMENT ÉTUDIANT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        2 NOUS TOUT EN UN</dc:title>
  <dc:creator>Raid Jabbar HABIB</dc:creator>
  <cp:lastModifiedBy>Raid Jabbar HABIB</cp:lastModifiedBy>
  <cp:revision>19</cp:revision>
  <dcterms:created xsi:type="dcterms:W3CDTF">2021-01-11T21:55:08Z</dcterms:created>
  <dcterms:modified xsi:type="dcterms:W3CDTF">2021-02-22T23:09:21Z</dcterms:modified>
</cp:coreProperties>
</file>