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9"/>
  </p:notesMasterIdLst>
  <p:sldIdLst>
    <p:sldId id="257" r:id="rId2"/>
    <p:sldId id="263" r:id="rId3"/>
    <p:sldId id="283" r:id="rId4"/>
    <p:sldId id="286" r:id="rId5"/>
    <p:sldId id="284" r:id="rId6"/>
    <p:sldId id="287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6" d="100"/>
          <a:sy n="76" d="100"/>
        </p:scale>
        <p:origin x="-114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Theoretical Perspectives in Linguistics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538948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en-US" sz="2400" dirty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002060"/>
                </a:solidFill>
              </a:rPr>
              <a:t>Particularists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 Universalists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Interaction between </a:t>
            </a:r>
            <a:r>
              <a:rPr lang="en-US" sz="2400" dirty="0" err="1">
                <a:solidFill>
                  <a:srgbClr val="002060"/>
                </a:solidFill>
              </a:rPr>
              <a:t>Particularists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and Universalists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000" dirty="0" err="1"/>
              <a:t>particularists</a:t>
            </a:r>
            <a:r>
              <a:rPr lang="en-US" sz="3000" dirty="0"/>
              <a:t>  </a:t>
            </a:r>
            <a:r>
              <a:rPr lang="en-US" sz="3000" dirty="0" err="1"/>
              <a:t>vs</a:t>
            </a:r>
            <a:r>
              <a:rPr lang="en-US" sz="3000" dirty="0"/>
              <a:t> Universalists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>
                <a:solidFill>
                  <a:srgbClr val="002060"/>
                </a:solidFill>
              </a:rPr>
              <a:t>People studying language are motivated by two different interests: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Understanding the structure of one </a:t>
            </a:r>
            <a:r>
              <a:rPr lang="en-US" sz="2400" dirty="0">
                <a:solidFill>
                  <a:srgbClr val="002060"/>
                </a:solidFill>
              </a:rPr>
              <a:t>particular </a:t>
            </a:r>
            <a:r>
              <a:rPr lang="en-US" sz="2400" dirty="0" smtClean="0">
                <a:solidFill>
                  <a:srgbClr val="002060"/>
                </a:solidFill>
              </a:rPr>
              <a:t>language 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Understanding the </a:t>
            </a:r>
            <a:r>
              <a:rPr lang="en-US" sz="2400" dirty="0">
                <a:solidFill>
                  <a:srgbClr val="002060"/>
                </a:solidFill>
              </a:rPr>
              <a:t>phenomenon of language as a </a:t>
            </a:r>
            <a:r>
              <a:rPr lang="en-US" sz="2400" dirty="0" smtClean="0">
                <a:solidFill>
                  <a:srgbClr val="002060"/>
                </a:solidFill>
              </a:rPr>
              <a:t>whole</a:t>
            </a:r>
          </a:p>
          <a:p>
            <a:pPr algn="l" rtl="0"/>
            <a:r>
              <a:rPr lang="en-US" sz="2400" dirty="0" smtClean="0">
                <a:solidFill>
                  <a:srgbClr val="002060"/>
                </a:solidFill>
              </a:rPr>
              <a:t>These </a:t>
            </a:r>
            <a:r>
              <a:rPr lang="en-US" sz="2400" dirty="0">
                <a:solidFill>
                  <a:srgbClr val="002060"/>
                </a:solidFill>
              </a:rPr>
              <a:t>two groups are likely to write different types of grammar, and to view linguistics quite differently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  <a:p>
            <a:pPr algn="l" rtl="0"/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6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000" dirty="0" err="1"/>
              <a:t>particularists</a:t>
            </a:r>
            <a:r>
              <a:rPr lang="en-US" sz="3000" dirty="0"/>
              <a:t>  </a:t>
            </a:r>
            <a:r>
              <a:rPr lang="en-US" sz="3000" dirty="0" err="1"/>
              <a:t>vs</a:t>
            </a:r>
            <a:r>
              <a:rPr lang="en-US" sz="3000" dirty="0"/>
              <a:t> Universalists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4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400" dirty="0" err="1" smtClean="0">
                <a:solidFill>
                  <a:srgbClr val="002060"/>
                </a:solidFill>
              </a:rPr>
              <a:t>On</a:t>
            </a:r>
            <a:r>
              <a:rPr lang="en-US" sz="2400" dirty="0" err="1" smtClean="0">
                <a:solidFill>
                  <a:srgbClr val="002060"/>
                </a:solidFill>
              </a:rPr>
              <a:t>the</a:t>
            </a:r>
            <a:r>
              <a:rPr lang="en-US" sz="2400" dirty="0" smtClean="0">
                <a:solidFill>
                  <a:srgbClr val="002060"/>
                </a:solidFill>
              </a:rPr>
              <a:t> one hand, </a:t>
            </a:r>
            <a:r>
              <a:rPr lang="en-US" sz="2400" dirty="0" err="1" smtClean="0">
                <a:solidFill>
                  <a:srgbClr val="002060"/>
                </a:solidFill>
              </a:rPr>
              <a:t>particularists</a:t>
            </a:r>
            <a:r>
              <a:rPr lang="en-US" sz="2400" dirty="0" smtClean="0">
                <a:solidFill>
                  <a:srgbClr val="002060"/>
                </a:solidFill>
              </a:rPr>
              <a:t> want to study language because they are interested in knowing more about one particular language.</a:t>
            </a:r>
          </a:p>
          <a:p>
            <a:pPr algn="l" rtl="0"/>
            <a:endParaRPr lang="en-US" sz="24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002060"/>
                </a:solidFill>
              </a:rPr>
              <a:t>On the other hand, universalists try to develop a framework which would be suitable for all languages.</a:t>
            </a:r>
          </a:p>
          <a:p>
            <a:pPr algn="l" rtl="0"/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5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000" dirty="0" err="1"/>
              <a:t>particularists</a:t>
            </a:r>
            <a:r>
              <a:rPr lang="en-US" sz="3000" dirty="0"/>
              <a:t>  </a:t>
            </a:r>
            <a:r>
              <a:rPr lang="en-US" sz="3000" dirty="0" err="1"/>
              <a:t>vs</a:t>
            </a:r>
            <a:r>
              <a:rPr lang="en-US" sz="3000" dirty="0"/>
              <a:t> Universalists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err="1" smtClean="0">
                <a:solidFill>
                  <a:srgbClr val="002060"/>
                </a:solidFill>
              </a:rPr>
              <a:t>Particularists</a:t>
            </a:r>
            <a:r>
              <a:rPr lang="en-US" sz="2400" dirty="0" smtClean="0">
                <a:solidFill>
                  <a:srgbClr val="002060"/>
                </a:solidFill>
              </a:rPr>
              <a:t> argue </a:t>
            </a:r>
            <a:r>
              <a:rPr lang="en-US" sz="2400" dirty="0">
                <a:solidFill>
                  <a:srgbClr val="002060"/>
                </a:solidFill>
              </a:rPr>
              <a:t>that those searching for a universal framework are too theoretical and irrelevant to everyday life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002060"/>
              </a:solidFill>
            </a:endParaRPr>
          </a:p>
          <a:p>
            <a:pPr algn="l" rtl="0"/>
            <a:r>
              <a:rPr lang="en-US" sz="2400" dirty="0">
                <a:solidFill>
                  <a:srgbClr val="002060"/>
                </a:solidFill>
              </a:rPr>
              <a:t>Universalists counter this criticism by saying that </a:t>
            </a:r>
            <a:r>
              <a:rPr lang="en-US" sz="2400" dirty="0" err="1">
                <a:solidFill>
                  <a:srgbClr val="002060"/>
                </a:solidFill>
              </a:rPr>
              <a:t>particularists</a:t>
            </a:r>
            <a:r>
              <a:rPr lang="en-US" sz="2400" dirty="0">
                <a:solidFill>
                  <a:srgbClr val="002060"/>
                </a:solidFill>
              </a:rPr>
              <a:t> are narrow-minded people who simply like collecting facts without providing theoretical insights as to how language, as a human faculty, is organized and acquired.</a:t>
            </a:r>
          </a:p>
          <a:p>
            <a:pPr algn="l" rtl="0"/>
            <a:endParaRPr lang="en-US" sz="2400" dirty="0">
              <a:solidFill>
                <a:srgbClr val="002060"/>
              </a:solidFill>
            </a:endParaRPr>
          </a:p>
          <a:p>
            <a:pPr algn="l" rtl="0"/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23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000" dirty="0" err="1"/>
              <a:t>particularists</a:t>
            </a:r>
            <a:r>
              <a:rPr lang="en-US" sz="3000" dirty="0"/>
              <a:t>  </a:t>
            </a:r>
            <a:r>
              <a:rPr lang="en-US" sz="3000" dirty="0" err="1"/>
              <a:t>vs</a:t>
            </a:r>
            <a:r>
              <a:rPr lang="en-US" sz="3000" dirty="0"/>
              <a:t> Universalists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4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>
                <a:solidFill>
                  <a:srgbClr val="002060"/>
                </a:solidFill>
              </a:rPr>
              <a:t>reasons for this controversy </a:t>
            </a:r>
            <a:r>
              <a:rPr lang="en-US" sz="2400" dirty="0" smtClean="0">
                <a:solidFill>
                  <a:srgbClr val="002060"/>
                </a:solidFill>
              </a:rPr>
              <a:t>are partly </a:t>
            </a:r>
            <a:r>
              <a:rPr lang="en-US" sz="2400" dirty="0">
                <a:solidFill>
                  <a:srgbClr val="002060"/>
                </a:solidFill>
              </a:rPr>
              <a:t>historical. </a:t>
            </a:r>
            <a:endParaRPr lang="en-US" sz="24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400" dirty="0" err="1" smtClean="0">
                <a:solidFill>
                  <a:srgbClr val="002060"/>
                </a:solidFill>
              </a:rPr>
              <a:t>Particularists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have very similar aims to the </a:t>
            </a:r>
            <a:r>
              <a:rPr lang="en-US" sz="2400" dirty="0" err="1">
                <a:solidFill>
                  <a:srgbClr val="002060"/>
                </a:solidFill>
              </a:rPr>
              <a:t>Bloomfieldian</a:t>
            </a:r>
            <a:r>
              <a:rPr lang="en-US" sz="2400" dirty="0">
                <a:solidFill>
                  <a:srgbClr val="002060"/>
                </a:solidFill>
              </a:rPr>
              <a:t> descriptive linguists. </a:t>
            </a:r>
            <a:endParaRPr lang="en-US" sz="24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002060"/>
                </a:solidFill>
              </a:rPr>
              <a:t>Universalists </a:t>
            </a:r>
            <a:r>
              <a:rPr lang="en-US" sz="2400" dirty="0" smtClean="0">
                <a:solidFill>
                  <a:srgbClr val="002060"/>
                </a:solidFill>
              </a:rPr>
              <a:t>have </a:t>
            </a:r>
            <a:r>
              <a:rPr lang="en-US" sz="2400" dirty="0">
                <a:solidFill>
                  <a:srgbClr val="002060"/>
                </a:solidFill>
              </a:rPr>
              <a:t>similar aims </a:t>
            </a:r>
            <a:r>
              <a:rPr lang="en-US" sz="2400" dirty="0" smtClean="0">
                <a:solidFill>
                  <a:srgbClr val="002060"/>
                </a:solidFill>
              </a:rPr>
              <a:t>to Chomsky’s </a:t>
            </a:r>
            <a:r>
              <a:rPr lang="en-US" sz="2400" dirty="0">
                <a:solidFill>
                  <a:srgbClr val="002060"/>
                </a:solidFill>
              </a:rPr>
              <a:t>generative linguistics. </a:t>
            </a:r>
          </a:p>
          <a:p>
            <a:pPr algn="l" rtl="0"/>
            <a:endParaRPr lang="en-US" sz="2400" dirty="0">
              <a:solidFill>
                <a:srgbClr val="002060"/>
              </a:solidFill>
            </a:endParaRPr>
          </a:p>
          <a:p>
            <a:pPr algn="l" rtl="0"/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3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000" dirty="0" err="1"/>
              <a:t>particularists</a:t>
            </a:r>
            <a:r>
              <a:rPr lang="en-US" sz="3000" dirty="0"/>
              <a:t>  </a:t>
            </a:r>
            <a:r>
              <a:rPr lang="en-US" sz="3000" dirty="0" err="1"/>
              <a:t>vs</a:t>
            </a:r>
            <a:r>
              <a:rPr lang="en-US" sz="3000" dirty="0"/>
              <a:t> Universalists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In </a:t>
            </a:r>
            <a:r>
              <a:rPr lang="en-US" sz="2200" dirty="0">
                <a:solidFill>
                  <a:srgbClr val="002060"/>
                </a:solidFill>
              </a:rPr>
              <a:t>fact, the two views are complementary, not contradictory. 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No </a:t>
            </a:r>
            <a:r>
              <a:rPr lang="en-US" sz="2200" dirty="0">
                <a:solidFill>
                  <a:srgbClr val="002060"/>
                </a:solidFill>
              </a:rPr>
              <a:t>one can work seriously on a universal framework unless they have at their disposal a considerable amount of information about individual languages against which their theories can be tested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Conversely, a</a:t>
            </a:r>
            <a:r>
              <a:rPr lang="en-US" sz="2200" dirty="0" smtClean="0">
                <a:solidFill>
                  <a:srgbClr val="002060"/>
                </a:solidFill>
              </a:rPr>
              <a:t>nyone </a:t>
            </a:r>
            <a:r>
              <a:rPr lang="en-US" sz="2200" dirty="0">
                <a:solidFill>
                  <a:srgbClr val="002060"/>
                </a:solidFill>
              </a:rPr>
              <a:t>working on a particular language is likely to want to move on to knowing how their preferred language compares with other languages, and to finding out whether its characteristics are usual or unusual.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66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1451</TotalTime>
  <Words>282</Words>
  <Application>Microsoft Office PowerPoint</Application>
  <PresentationFormat>On-screen Show (4:3)</PresentationFormat>
  <Paragraphs>38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Damask</vt:lpstr>
      <vt:lpstr>Theoretical Perspectives in Linguistics</vt:lpstr>
      <vt:lpstr>Overview</vt:lpstr>
      <vt:lpstr>particularists  vs Universalists</vt:lpstr>
      <vt:lpstr>particularists  vs Universalists</vt:lpstr>
      <vt:lpstr>particularists  vs Universalists</vt:lpstr>
      <vt:lpstr>particularists  vs Universalists</vt:lpstr>
      <vt:lpstr>particularists  vs Universalists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131</cp:revision>
  <dcterms:created xsi:type="dcterms:W3CDTF">2006-08-16T00:00:00Z</dcterms:created>
  <dcterms:modified xsi:type="dcterms:W3CDTF">2021-02-14T09:18:37Z</dcterms:modified>
</cp:coreProperties>
</file>