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0"/>
  </p:notesMasterIdLst>
  <p:sldIdLst>
    <p:sldId id="257" r:id="rId2"/>
    <p:sldId id="263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Language as a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538948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Language as a game</a:t>
            </a:r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  1. Aims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  2. Principles of Interaction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    3. Permitted Moves 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Language </a:t>
            </a:r>
            <a:r>
              <a:rPr lang="en-US" sz="2200" dirty="0">
                <a:solidFill>
                  <a:srgbClr val="002060"/>
                </a:solidFill>
              </a:rPr>
              <a:t>is an enormous and very </a:t>
            </a:r>
            <a:r>
              <a:rPr lang="en-US" sz="2200" dirty="0" smtClean="0">
                <a:solidFill>
                  <a:srgbClr val="002060"/>
                </a:solidFill>
              </a:rPr>
              <a:t>complex phenomenon.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best way to understand language is to think of it as a game.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Using the metaphor of a game </a:t>
            </a:r>
            <a:r>
              <a:rPr lang="en-US" sz="2200" dirty="0" smtClean="0">
                <a:solidFill>
                  <a:srgbClr val="002060"/>
                </a:solidFill>
              </a:rPr>
              <a:t>provides a better awareness </a:t>
            </a:r>
            <a:r>
              <a:rPr lang="en-US" sz="2200" dirty="0">
                <a:solidFill>
                  <a:srgbClr val="002060"/>
                </a:solidFill>
              </a:rPr>
              <a:t>of </a:t>
            </a:r>
            <a:r>
              <a:rPr lang="en-US" sz="2200" dirty="0" smtClean="0">
                <a:solidFill>
                  <a:srgbClr val="002060"/>
                </a:solidFill>
              </a:rPr>
              <a:t>the complexity of language.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Language is like a complicated game, </a:t>
            </a:r>
            <a:r>
              <a:rPr lang="en-US" sz="2200" dirty="0">
                <a:solidFill>
                  <a:srgbClr val="002060"/>
                </a:solidFill>
              </a:rPr>
              <a:t>as both are governed by a set of rules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200" dirty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Anyone </a:t>
            </a:r>
            <a:r>
              <a:rPr lang="en-US" sz="2200" dirty="0">
                <a:solidFill>
                  <a:srgbClr val="002060"/>
                </a:solidFill>
              </a:rPr>
              <a:t>trying to </a:t>
            </a:r>
            <a:r>
              <a:rPr lang="en-US" sz="2200" dirty="0" smtClean="0">
                <a:solidFill>
                  <a:srgbClr val="002060"/>
                </a:solidFill>
              </a:rPr>
              <a:t>find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out </a:t>
            </a:r>
            <a:r>
              <a:rPr lang="en-US" sz="2200" dirty="0">
                <a:solidFill>
                  <a:srgbClr val="002060"/>
                </a:solidFill>
              </a:rPr>
              <a:t>how the game is played has to deal with three broad types </a:t>
            </a:r>
            <a:r>
              <a:rPr lang="en-US" sz="2200" dirty="0" smtClean="0">
                <a:solidFill>
                  <a:srgbClr val="002060"/>
                </a:solidFill>
              </a:rPr>
              <a:t>of question</a:t>
            </a:r>
            <a:r>
              <a:rPr lang="en-US" sz="2200" dirty="0">
                <a:solidFill>
                  <a:srgbClr val="002060"/>
                </a:solidFill>
              </a:rPr>
              <a:t>: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aims of the </a:t>
            </a:r>
            <a:r>
              <a:rPr lang="en-US" sz="2200" dirty="0" smtClean="0">
                <a:solidFill>
                  <a:srgbClr val="002060"/>
                </a:solidFill>
              </a:rPr>
              <a:t>game</a:t>
            </a:r>
          </a:p>
          <a:p>
            <a:pPr marL="457200" indent="-457200" algn="l" rtl="0">
              <a:buAutoNum type="arabicPeriod"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principles of </a:t>
            </a:r>
            <a:r>
              <a:rPr lang="en-US" sz="2200" dirty="0" smtClean="0">
                <a:solidFill>
                  <a:srgbClr val="002060"/>
                </a:solidFill>
              </a:rPr>
              <a:t>interaction</a:t>
            </a:r>
          </a:p>
          <a:p>
            <a:pPr marL="457200" indent="-457200" algn="l" rtl="0">
              <a:buAutoNum type="arabicPeriod"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and the </a:t>
            </a:r>
            <a:r>
              <a:rPr lang="en-US" sz="2200" dirty="0">
                <a:solidFill>
                  <a:srgbClr val="002060"/>
                </a:solidFill>
              </a:rPr>
              <a:t>permitted moves </a:t>
            </a:r>
            <a:r>
              <a:rPr lang="en-US" sz="2400" dirty="0"/>
              <a:t>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200" dirty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Under aims </a:t>
            </a:r>
            <a:r>
              <a:rPr lang="en-US" dirty="0">
                <a:solidFill>
                  <a:srgbClr val="002060"/>
                </a:solidFill>
              </a:rPr>
              <a:t>of the </a:t>
            </a:r>
            <a:r>
              <a:rPr lang="en-US" dirty="0" smtClean="0">
                <a:solidFill>
                  <a:srgbClr val="002060"/>
                </a:solidFill>
              </a:rPr>
              <a:t>game, </a:t>
            </a:r>
            <a:r>
              <a:rPr lang="en-US" dirty="0">
                <a:solidFill>
                  <a:srgbClr val="002060"/>
                </a:solidFill>
              </a:rPr>
              <a:t>comes the fundamental question: </a:t>
            </a:r>
            <a:r>
              <a:rPr lang="en-US" dirty="0" smtClean="0">
                <a:solidFill>
                  <a:srgbClr val="002060"/>
                </a:solidFill>
              </a:rPr>
              <a:t>what are </a:t>
            </a:r>
            <a:r>
              <a:rPr lang="en-US" dirty="0">
                <a:solidFill>
                  <a:srgbClr val="002060"/>
                </a:solidFill>
              </a:rPr>
              <a:t>people trying to do when they play it?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The ‘ aims ’ </a:t>
            </a:r>
            <a:r>
              <a:rPr lang="en-US" dirty="0" smtClean="0">
                <a:solidFill>
                  <a:srgbClr val="002060"/>
                </a:solidFill>
              </a:rPr>
              <a:t>of language </a:t>
            </a:r>
            <a:r>
              <a:rPr lang="en-US" dirty="0">
                <a:solidFill>
                  <a:srgbClr val="002060"/>
                </a:solidFill>
              </a:rPr>
              <a:t>involve not only the broad functions outlined in Chapter </a:t>
            </a:r>
            <a:r>
              <a:rPr lang="en-US" dirty="0" smtClean="0">
                <a:solidFill>
                  <a:srgbClr val="002060"/>
                </a:solidFill>
              </a:rPr>
              <a:t>2 (namely: conveying </a:t>
            </a:r>
            <a:r>
              <a:rPr lang="en-US" dirty="0">
                <a:solidFill>
                  <a:srgbClr val="002060"/>
                </a:solidFill>
              </a:rPr>
              <a:t>information, expressing emotion, keeping in touch </a:t>
            </a:r>
            <a:r>
              <a:rPr lang="en-US" dirty="0" smtClean="0">
                <a:solidFill>
                  <a:srgbClr val="002060"/>
                </a:solidFill>
              </a:rPr>
              <a:t>socially, and </a:t>
            </a:r>
            <a:r>
              <a:rPr lang="en-US" dirty="0">
                <a:solidFill>
                  <a:srgbClr val="002060"/>
                </a:solidFill>
              </a:rPr>
              <a:t>so on), but also more </a:t>
            </a:r>
            <a:r>
              <a:rPr lang="en-US" dirty="0" smtClean="0">
                <a:solidFill>
                  <a:srgbClr val="002060"/>
                </a:solidFill>
              </a:rPr>
              <a:t>specific </a:t>
            </a:r>
            <a:r>
              <a:rPr lang="en-US" dirty="0">
                <a:solidFill>
                  <a:srgbClr val="002060"/>
                </a:solidFill>
              </a:rPr>
              <a:t>purposes for which language can </a:t>
            </a:r>
            <a:r>
              <a:rPr lang="en-US" dirty="0" smtClean="0">
                <a:solidFill>
                  <a:srgbClr val="002060"/>
                </a:solidFill>
              </a:rPr>
              <a:t>be used</a:t>
            </a:r>
            <a:r>
              <a:rPr lang="en-US" dirty="0">
                <a:solidFill>
                  <a:srgbClr val="002060"/>
                </a:solidFill>
              </a:rPr>
              <a:t>, such as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Obtaining information: When did you wake up today?  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Making someone do something: Show me your notebook.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Making a promise: I will pay you back next week.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3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200" dirty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principles of interaction </a:t>
            </a:r>
            <a:r>
              <a:rPr lang="en-US" dirty="0" smtClean="0">
                <a:solidFill>
                  <a:srgbClr val="002060"/>
                </a:solidFill>
              </a:rPr>
              <a:t>involve questions </a:t>
            </a:r>
            <a:r>
              <a:rPr lang="en-US" dirty="0">
                <a:solidFill>
                  <a:srgbClr val="002060"/>
                </a:solidFill>
              </a:rPr>
              <a:t>such as: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How many people </a:t>
            </a:r>
            <a:r>
              <a:rPr lang="en-US" dirty="0">
                <a:solidFill>
                  <a:srgbClr val="002060"/>
                </a:solidFill>
              </a:rPr>
              <a:t>can play? 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Do </a:t>
            </a:r>
            <a:r>
              <a:rPr lang="en-US" dirty="0">
                <a:solidFill>
                  <a:srgbClr val="002060"/>
                </a:solidFill>
              </a:rPr>
              <a:t>they all play at the same time, or do they take it in turns?</a:t>
            </a:r>
          </a:p>
          <a:p>
            <a:pPr marL="457200" indent="-457200" algn="l" rtl="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 If so, how does one know when a </a:t>
            </a:r>
            <a:r>
              <a:rPr lang="en-US" dirty="0" smtClean="0">
                <a:solidFill>
                  <a:srgbClr val="002060"/>
                </a:solidFill>
              </a:rPr>
              <a:t>person’s </a:t>
            </a:r>
            <a:r>
              <a:rPr lang="en-US" dirty="0">
                <a:solidFill>
                  <a:srgbClr val="002060"/>
                </a:solidFill>
              </a:rPr>
              <a:t>turn is over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This is because in each language there are pairs of utterances that preferably produced with </a:t>
            </a:r>
            <a:r>
              <a:rPr lang="en-US" dirty="0">
                <a:solidFill>
                  <a:srgbClr val="002060"/>
                </a:solidFill>
              </a:rPr>
              <a:t>each other. For instance in English, a greeting is usually followed by another greeting: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John: Good morning, Felicity.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Felicity: </a:t>
            </a:r>
            <a:r>
              <a:rPr lang="en-US" dirty="0" smtClean="0">
                <a:solidFill>
                  <a:srgbClr val="002060"/>
                </a:solidFill>
              </a:rPr>
              <a:t>Hello </a:t>
            </a:r>
            <a:r>
              <a:rPr lang="en-US" dirty="0">
                <a:solidFill>
                  <a:srgbClr val="002060"/>
                </a:solidFill>
              </a:rPr>
              <a:t>there, John.</a:t>
            </a:r>
          </a:p>
        </p:txBody>
      </p:sp>
    </p:spTree>
    <p:extLst>
      <p:ext uri="{BB962C8B-B14F-4D97-AF65-F5344CB8AC3E}">
        <p14:creationId xmlns:p14="http://schemas.microsoft.com/office/powerpoint/2010/main" val="7536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200" dirty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Under </a:t>
            </a:r>
            <a:r>
              <a:rPr lang="en-US" sz="2200" dirty="0">
                <a:solidFill>
                  <a:srgbClr val="002060"/>
                </a:solidFill>
              </a:rPr>
              <a:t>permitted </a:t>
            </a:r>
            <a:r>
              <a:rPr lang="en-US" sz="2200" dirty="0" smtClean="0">
                <a:solidFill>
                  <a:srgbClr val="002060"/>
                </a:solidFill>
              </a:rPr>
              <a:t>moves, </a:t>
            </a:r>
            <a:r>
              <a:rPr lang="en-US" sz="2200" dirty="0">
                <a:solidFill>
                  <a:srgbClr val="002060"/>
                </a:solidFill>
              </a:rPr>
              <a:t>linguists explore which ‘moves’ are permitted, and which not.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In chess, some pieces can move </a:t>
            </a:r>
            <a:r>
              <a:rPr lang="en-US" sz="2200" dirty="0" smtClean="0">
                <a:solidFill>
                  <a:srgbClr val="002060"/>
                </a:solidFill>
              </a:rPr>
              <a:t>across the </a:t>
            </a:r>
            <a:r>
              <a:rPr lang="en-US" sz="2200" dirty="0">
                <a:solidFill>
                  <a:srgbClr val="002060"/>
                </a:solidFill>
              </a:rPr>
              <a:t>board only in straight lines, and others only diagonally.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With regard to language, there are rules underlying well-formed sequences of a language.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All of these aspects of a game are important, and no one </a:t>
            </a:r>
            <a:r>
              <a:rPr lang="en-US" sz="2200" dirty="0" smtClean="0">
                <a:solidFill>
                  <a:srgbClr val="002060"/>
                </a:solidFill>
              </a:rPr>
              <a:t>could play </a:t>
            </a:r>
            <a:r>
              <a:rPr lang="en-US" sz="2200" dirty="0">
                <a:solidFill>
                  <a:srgbClr val="002060"/>
                </a:solidFill>
              </a:rPr>
              <a:t>without some acquaintance with them.</a:t>
            </a:r>
          </a:p>
        </p:txBody>
      </p:sp>
    </p:spTree>
    <p:extLst>
      <p:ext uri="{BB962C8B-B14F-4D97-AF65-F5344CB8AC3E}">
        <p14:creationId xmlns:p14="http://schemas.microsoft.com/office/powerpoint/2010/main" val="12635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200" dirty="0"/>
              <a:t>Language as a Game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When dealing with language, one might </a:t>
            </a:r>
            <a:r>
              <a:rPr lang="en-US" dirty="0" smtClean="0">
                <a:solidFill>
                  <a:srgbClr val="002060"/>
                </a:solidFill>
              </a:rPr>
              <a:t>first want </a:t>
            </a:r>
            <a:r>
              <a:rPr lang="en-US" dirty="0">
                <a:solidFill>
                  <a:srgbClr val="002060"/>
                </a:solidFill>
              </a:rPr>
              <a:t>to tackle these facets in the order listed above.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Yet, in practice, there is a problem. It is easier to specify the basic permitted moves than it is to give a clear account of the aims and principles of interaction, which are closely interwoven with the social structures of the society involved.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For this reason, the majority of linguists prefer to begin with those aspects of language which can most easily be detached from the social background.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They therefore start with the permitted moves or, in linguistic terminology, the grammar of the language.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1449</TotalTime>
  <Words>527</Words>
  <Application>Microsoft Office PowerPoint</Application>
  <PresentationFormat>On-screen Show (4:3)</PresentationFormat>
  <Paragraphs>53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Damask</vt:lpstr>
      <vt:lpstr>Language as a Game</vt:lpstr>
      <vt:lpstr>Overview</vt:lpstr>
      <vt:lpstr>Language as a Game</vt:lpstr>
      <vt:lpstr>Language as a Game</vt:lpstr>
      <vt:lpstr>Language as a Game</vt:lpstr>
      <vt:lpstr>Language as a Game</vt:lpstr>
      <vt:lpstr>Language as a Game</vt:lpstr>
      <vt:lpstr>Language as a Game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131</cp:revision>
  <dcterms:created xsi:type="dcterms:W3CDTF">2006-08-16T00:00:00Z</dcterms:created>
  <dcterms:modified xsi:type="dcterms:W3CDTF">2021-02-14T09:14:29Z</dcterms:modified>
</cp:coreProperties>
</file>