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notesMasterIdLst>
    <p:notesMasterId r:id="rId10"/>
  </p:notesMasterIdLst>
  <p:sldIdLst>
    <p:sldId id="257" r:id="rId2"/>
    <p:sldId id="263" r:id="rId3"/>
    <p:sldId id="277" r:id="rId4"/>
    <p:sldId id="278" r:id="rId5"/>
    <p:sldId id="279" r:id="rId6"/>
    <p:sldId id="280" r:id="rId7"/>
    <p:sldId id="281" r:id="rId8"/>
    <p:sldId id="28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32" autoAdjust="0"/>
    <p:restoredTop sz="94660"/>
  </p:normalViewPr>
  <p:slideViewPr>
    <p:cSldViewPr>
      <p:cViewPr>
        <p:scale>
          <a:sx n="76" d="100"/>
          <a:sy n="76" d="100"/>
        </p:scale>
        <p:origin x="-1140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7EC3DA-F0F4-4BC9-ACCC-088568A6FEA7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D834FC-3366-4007-BFAF-E861F8217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722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032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455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030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2772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161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905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261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76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791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869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01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4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244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36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189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786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649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alphaModFix amt="0"/>
            <a:duotone>
              <a:schemeClr val="bg2">
                <a:shade val="18000"/>
                <a:satMod val="160000"/>
                <a:lumMod val="28000"/>
              </a:schemeClr>
              <a:schemeClr val="bg2">
                <a:tint val="95000"/>
                <a:satMod val="160000"/>
                <a:lumMod val="116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9685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  <p:sldLayoutId id="2147483828" r:id="rId14"/>
    <p:sldLayoutId id="2147483829" r:id="rId15"/>
    <p:sldLayoutId id="2147483830" r:id="rId16"/>
    <p:sldLayoutId id="2147483831" r:id="rId17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362200"/>
            <a:ext cx="7239000" cy="19812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Language as a Game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65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14400" y="2538948"/>
            <a:ext cx="7315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Language as a game</a:t>
            </a:r>
            <a:endParaRPr lang="en-US" sz="2400" dirty="0">
              <a:solidFill>
                <a:srgbClr val="002060"/>
              </a:solidFill>
            </a:endParaRPr>
          </a:p>
          <a:p>
            <a:pPr marL="457200" indent="-457200">
              <a:buAutoNum type="arabicPeriod"/>
            </a:pPr>
            <a:endParaRPr lang="en-US" sz="2400" dirty="0" smtClean="0">
              <a:solidFill>
                <a:srgbClr val="002060"/>
              </a:solidFill>
            </a:endParaRPr>
          </a:p>
          <a:p>
            <a:r>
              <a:rPr lang="en-US" sz="2400" dirty="0" smtClean="0">
                <a:solidFill>
                  <a:srgbClr val="002060"/>
                </a:solidFill>
              </a:rPr>
              <a:t>     1. Aims</a:t>
            </a:r>
          </a:p>
          <a:p>
            <a:endParaRPr lang="en-US" sz="2400" dirty="0">
              <a:solidFill>
                <a:srgbClr val="002060"/>
              </a:solidFill>
            </a:endParaRPr>
          </a:p>
          <a:p>
            <a:r>
              <a:rPr lang="en-US" sz="2400" dirty="0" smtClean="0">
                <a:solidFill>
                  <a:srgbClr val="002060"/>
                </a:solidFill>
              </a:rPr>
              <a:t>     2. Principles of Interaction</a:t>
            </a:r>
            <a:endParaRPr lang="en-US" sz="2400" dirty="0">
              <a:solidFill>
                <a:srgbClr val="002060"/>
              </a:solidFill>
            </a:endParaRPr>
          </a:p>
          <a:p>
            <a:endParaRPr lang="en-US" sz="2400" dirty="0">
              <a:solidFill>
                <a:srgbClr val="002060"/>
              </a:solidFill>
            </a:endParaRPr>
          </a:p>
          <a:p>
            <a:r>
              <a:rPr lang="en-US" sz="2400" dirty="0" smtClean="0">
                <a:solidFill>
                  <a:srgbClr val="002060"/>
                </a:solidFill>
              </a:rPr>
              <a:t>     3. Permitted Moves </a:t>
            </a:r>
          </a:p>
          <a:p>
            <a:pPr marL="457200" indent="-457200">
              <a:buAutoNum type="arabicPeriod"/>
            </a:pPr>
            <a:endParaRPr lang="en-US" sz="2400" dirty="0">
              <a:solidFill>
                <a:srgbClr val="002060"/>
              </a:solidFill>
            </a:endParaRPr>
          </a:p>
          <a:p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014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dirty="0" smtClean="0"/>
              <a:t>Language as a Game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endParaRPr lang="en-US" sz="2200" dirty="0" smtClean="0">
              <a:solidFill>
                <a:srgbClr val="002060"/>
              </a:solidFill>
            </a:endParaRPr>
          </a:p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Language </a:t>
            </a:r>
            <a:r>
              <a:rPr lang="en-US" sz="2200" dirty="0">
                <a:solidFill>
                  <a:srgbClr val="002060"/>
                </a:solidFill>
              </a:rPr>
              <a:t>is an enormous and very </a:t>
            </a:r>
            <a:r>
              <a:rPr lang="en-US" sz="2200" dirty="0" smtClean="0">
                <a:solidFill>
                  <a:srgbClr val="002060"/>
                </a:solidFill>
              </a:rPr>
              <a:t>complex phenomenon.</a:t>
            </a:r>
          </a:p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The best way to understand language is to think of it as a game.</a:t>
            </a:r>
            <a:endParaRPr lang="en-US" sz="2200" dirty="0">
              <a:solidFill>
                <a:srgbClr val="002060"/>
              </a:solidFill>
            </a:endParaRPr>
          </a:p>
          <a:p>
            <a:pPr algn="l" rtl="0"/>
            <a:r>
              <a:rPr lang="en-US" sz="2200" dirty="0">
                <a:solidFill>
                  <a:srgbClr val="002060"/>
                </a:solidFill>
              </a:rPr>
              <a:t>Using the metaphor of a game </a:t>
            </a:r>
            <a:r>
              <a:rPr lang="en-US" sz="2200" dirty="0" smtClean="0">
                <a:solidFill>
                  <a:srgbClr val="002060"/>
                </a:solidFill>
              </a:rPr>
              <a:t>provides a better awareness </a:t>
            </a:r>
            <a:r>
              <a:rPr lang="en-US" sz="2200" dirty="0">
                <a:solidFill>
                  <a:srgbClr val="002060"/>
                </a:solidFill>
              </a:rPr>
              <a:t>of </a:t>
            </a:r>
            <a:r>
              <a:rPr lang="en-US" sz="2200" dirty="0" smtClean="0">
                <a:solidFill>
                  <a:srgbClr val="002060"/>
                </a:solidFill>
              </a:rPr>
              <a:t>the complexity of language.</a:t>
            </a:r>
          </a:p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Language is like a complicated game, </a:t>
            </a:r>
            <a:r>
              <a:rPr lang="en-US" sz="2200" dirty="0">
                <a:solidFill>
                  <a:srgbClr val="002060"/>
                </a:solidFill>
              </a:rPr>
              <a:t>as both are governed by a set of rules</a:t>
            </a:r>
            <a:r>
              <a:rPr lang="en-US" sz="2200" dirty="0" smtClean="0">
                <a:solidFill>
                  <a:srgbClr val="002060"/>
                </a:solidFill>
              </a:rPr>
              <a:t>.</a:t>
            </a:r>
            <a:endParaRPr lang="en-US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433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0"/>
            <a:r>
              <a:rPr lang="en-US" sz="3200" dirty="0"/>
              <a:t>Language as a Game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Anyone </a:t>
            </a:r>
            <a:r>
              <a:rPr lang="en-US" sz="2200" dirty="0">
                <a:solidFill>
                  <a:srgbClr val="002060"/>
                </a:solidFill>
              </a:rPr>
              <a:t>trying to </a:t>
            </a:r>
            <a:r>
              <a:rPr lang="en-US" sz="2200" dirty="0" smtClean="0">
                <a:solidFill>
                  <a:srgbClr val="002060"/>
                </a:solidFill>
              </a:rPr>
              <a:t>find</a:t>
            </a:r>
            <a:r>
              <a:rPr lang="en-US" sz="2200" dirty="0">
                <a:solidFill>
                  <a:srgbClr val="002060"/>
                </a:solidFill>
              </a:rPr>
              <a:t> </a:t>
            </a:r>
            <a:r>
              <a:rPr lang="en-US" sz="2200" dirty="0" smtClean="0">
                <a:solidFill>
                  <a:srgbClr val="002060"/>
                </a:solidFill>
              </a:rPr>
              <a:t>out </a:t>
            </a:r>
            <a:r>
              <a:rPr lang="en-US" sz="2200" dirty="0">
                <a:solidFill>
                  <a:srgbClr val="002060"/>
                </a:solidFill>
              </a:rPr>
              <a:t>how the game is played has to deal with three broad types </a:t>
            </a:r>
            <a:r>
              <a:rPr lang="en-US" sz="2200" dirty="0" smtClean="0">
                <a:solidFill>
                  <a:srgbClr val="002060"/>
                </a:solidFill>
              </a:rPr>
              <a:t>of question</a:t>
            </a:r>
            <a:r>
              <a:rPr lang="en-US" sz="2200" dirty="0">
                <a:solidFill>
                  <a:srgbClr val="002060"/>
                </a:solidFill>
              </a:rPr>
              <a:t>: </a:t>
            </a:r>
            <a:endParaRPr lang="en-US" sz="2200" dirty="0" smtClean="0">
              <a:solidFill>
                <a:srgbClr val="002060"/>
              </a:solidFill>
            </a:endParaRPr>
          </a:p>
          <a:p>
            <a:pPr marL="0" indent="0" algn="l" rtl="0">
              <a:buNone/>
            </a:pPr>
            <a:endParaRPr lang="en-US" sz="2200" dirty="0" smtClean="0">
              <a:solidFill>
                <a:srgbClr val="002060"/>
              </a:solidFill>
            </a:endParaRPr>
          </a:p>
          <a:p>
            <a:pPr marL="457200" indent="-457200" algn="l" rtl="0">
              <a:buAutoNum type="arabicPeriod"/>
            </a:pPr>
            <a:r>
              <a:rPr lang="en-US" sz="2200" dirty="0" smtClean="0">
                <a:solidFill>
                  <a:srgbClr val="002060"/>
                </a:solidFill>
              </a:rPr>
              <a:t>the </a:t>
            </a:r>
            <a:r>
              <a:rPr lang="en-US" sz="2200" dirty="0">
                <a:solidFill>
                  <a:srgbClr val="002060"/>
                </a:solidFill>
              </a:rPr>
              <a:t>aims of the </a:t>
            </a:r>
            <a:r>
              <a:rPr lang="en-US" sz="2200" dirty="0" smtClean="0">
                <a:solidFill>
                  <a:srgbClr val="002060"/>
                </a:solidFill>
              </a:rPr>
              <a:t>game</a:t>
            </a:r>
          </a:p>
          <a:p>
            <a:pPr marL="457200" indent="-457200" algn="l" rtl="0">
              <a:buAutoNum type="arabicPeriod"/>
            </a:pPr>
            <a:endParaRPr lang="en-US" sz="2200" dirty="0" smtClean="0">
              <a:solidFill>
                <a:srgbClr val="002060"/>
              </a:solidFill>
            </a:endParaRPr>
          </a:p>
          <a:p>
            <a:pPr marL="457200" indent="-457200" algn="l" rtl="0">
              <a:buAutoNum type="arabicPeriod"/>
            </a:pPr>
            <a:r>
              <a:rPr lang="en-US" sz="2200" dirty="0" smtClean="0">
                <a:solidFill>
                  <a:srgbClr val="002060"/>
                </a:solidFill>
              </a:rPr>
              <a:t>the </a:t>
            </a:r>
            <a:r>
              <a:rPr lang="en-US" sz="2200" dirty="0">
                <a:solidFill>
                  <a:srgbClr val="002060"/>
                </a:solidFill>
              </a:rPr>
              <a:t>principles of </a:t>
            </a:r>
            <a:r>
              <a:rPr lang="en-US" sz="2200" dirty="0" smtClean="0">
                <a:solidFill>
                  <a:srgbClr val="002060"/>
                </a:solidFill>
              </a:rPr>
              <a:t>interaction</a:t>
            </a:r>
          </a:p>
          <a:p>
            <a:pPr marL="457200" indent="-457200" algn="l" rtl="0">
              <a:buAutoNum type="arabicPeriod"/>
            </a:pPr>
            <a:endParaRPr lang="en-US" sz="2200" dirty="0" smtClean="0">
              <a:solidFill>
                <a:srgbClr val="002060"/>
              </a:solidFill>
            </a:endParaRPr>
          </a:p>
          <a:p>
            <a:pPr marL="457200" indent="-457200" algn="l" rtl="0">
              <a:buAutoNum type="arabicPeriod"/>
            </a:pPr>
            <a:r>
              <a:rPr lang="en-US" sz="2200" dirty="0" smtClean="0">
                <a:solidFill>
                  <a:srgbClr val="002060"/>
                </a:solidFill>
              </a:rPr>
              <a:t>and the </a:t>
            </a:r>
            <a:r>
              <a:rPr lang="en-US" sz="2200" dirty="0">
                <a:solidFill>
                  <a:srgbClr val="002060"/>
                </a:solidFill>
              </a:rPr>
              <a:t>permitted moves </a:t>
            </a:r>
            <a:r>
              <a:rPr lang="en-US" sz="2400" dirty="0"/>
              <a:t>.</a:t>
            </a:r>
            <a:endParaRPr lang="en-US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35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0"/>
            <a:r>
              <a:rPr lang="en-US" sz="3200" dirty="0"/>
              <a:t>Language as a Game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dirty="0" smtClean="0">
                <a:solidFill>
                  <a:srgbClr val="002060"/>
                </a:solidFill>
              </a:rPr>
              <a:t>Under aims </a:t>
            </a:r>
            <a:r>
              <a:rPr lang="en-US" dirty="0">
                <a:solidFill>
                  <a:srgbClr val="002060"/>
                </a:solidFill>
              </a:rPr>
              <a:t>of the </a:t>
            </a:r>
            <a:r>
              <a:rPr lang="en-US" dirty="0" smtClean="0">
                <a:solidFill>
                  <a:srgbClr val="002060"/>
                </a:solidFill>
              </a:rPr>
              <a:t>game, </a:t>
            </a:r>
            <a:r>
              <a:rPr lang="en-US" dirty="0">
                <a:solidFill>
                  <a:srgbClr val="002060"/>
                </a:solidFill>
              </a:rPr>
              <a:t>comes the fundamental question: </a:t>
            </a:r>
            <a:r>
              <a:rPr lang="en-US" dirty="0" smtClean="0">
                <a:solidFill>
                  <a:srgbClr val="002060"/>
                </a:solidFill>
              </a:rPr>
              <a:t>what are </a:t>
            </a:r>
            <a:r>
              <a:rPr lang="en-US" dirty="0">
                <a:solidFill>
                  <a:srgbClr val="002060"/>
                </a:solidFill>
              </a:rPr>
              <a:t>people trying to do when they play it?</a:t>
            </a:r>
          </a:p>
          <a:p>
            <a:pPr algn="l" rtl="0"/>
            <a:r>
              <a:rPr lang="en-US" dirty="0">
                <a:solidFill>
                  <a:srgbClr val="002060"/>
                </a:solidFill>
              </a:rPr>
              <a:t>The ‘ aims ’ </a:t>
            </a:r>
            <a:r>
              <a:rPr lang="en-US" dirty="0" smtClean="0">
                <a:solidFill>
                  <a:srgbClr val="002060"/>
                </a:solidFill>
              </a:rPr>
              <a:t>of language </a:t>
            </a:r>
            <a:r>
              <a:rPr lang="en-US" dirty="0">
                <a:solidFill>
                  <a:srgbClr val="002060"/>
                </a:solidFill>
              </a:rPr>
              <a:t>involve not only the broad functions outlined in Chapter </a:t>
            </a:r>
            <a:r>
              <a:rPr lang="en-US" dirty="0" smtClean="0">
                <a:solidFill>
                  <a:srgbClr val="002060"/>
                </a:solidFill>
              </a:rPr>
              <a:t>2 (namely: conveying </a:t>
            </a:r>
            <a:r>
              <a:rPr lang="en-US" dirty="0">
                <a:solidFill>
                  <a:srgbClr val="002060"/>
                </a:solidFill>
              </a:rPr>
              <a:t>information, expressing emotion, keeping in touch </a:t>
            </a:r>
            <a:r>
              <a:rPr lang="en-US" dirty="0" smtClean="0">
                <a:solidFill>
                  <a:srgbClr val="002060"/>
                </a:solidFill>
              </a:rPr>
              <a:t>socially, and </a:t>
            </a:r>
            <a:r>
              <a:rPr lang="en-US" dirty="0">
                <a:solidFill>
                  <a:srgbClr val="002060"/>
                </a:solidFill>
              </a:rPr>
              <a:t>so on), but also more </a:t>
            </a:r>
            <a:r>
              <a:rPr lang="en-US" dirty="0" smtClean="0">
                <a:solidFill>
                  <a:srgbClr val="002060"/>
                </a:solidFill>
              </a:rPr>
              <a:t>specific </a:t>
            </a:r>
            <a:r>
              <a:rPr lang="en-US" dirty="0">
                <a:solidFill>
                  <a:srgbClr val="002060"/>
                </a:solidFill>
              </a:rPr>
              <a:t>purposes for which language can </a:t>
            </a:r>
            <a:r>
              <a:rPr lang="en-US" dirty="0" smtClean="0">
                <a:solidFill>
                  <a:srgbClr val="002060"/>
                </a:solidFill>
              </a:rPr>
              <a:t>be used</a:t>
            </a:r>
            <a:r>
              <a:rPr lang="en-US" dirty="0">
                <a:solidFill>
                  <a:srgbClr val="002060"/>
                </a:solidFill>
              </a:rPr>
              <a:t>, such as</a:t>
            </a:r>
            <a:r>
              <a:rPr lang="en-US" dirty="0" smtClean="0">
                <a:solidFill>
                  <a:srgbClr val="002060"/>
                </a:solidFill>
              </a:rPr>
              <a:t>:</a:t>
            </a:r>
          </a:p>
          <a:p>
            <a:pPr marL="457200" indent="-457200" algn="l" rtl="0">
              <a:buAutoNum type="arabicPeriod"/>
            </a:pPr>
            <a:r>
              <a:rPr lang="en-US" dirty="0" smtClean="0">
                <a:solidFill>
                  <a:srgbClr val="002060"/>
                </a:solidFill>
              </a:rPr>
              <a:t>Obtaining information: When did you wake up today?  </a:t>
            </a:r>
          </a:p>
          <a:p>
            <a:pPr marL="457200" indent="-457200" algn="l" rtl="0">
              <a:buAutoNum type="arabicPeriod"/>
            </a:pPr>
            <a:r>
              <a:rPr lang="en-US" dirty="0" smtClean="0">
                <a:solidFill>
                  <a:srgbClr val="002060"/>
                </a:solidFill>
              </a:rPr>
              <a:t>Making someone do something: Show me your notebook.</a:t>
            </a:r>
          </a:p>
          <a:p>
            <a:pPr marL="457200" indent="-457200" algn="l" rtl="0">
              <a:buAutoNum type="arabicPeriod"/>
            </a:pPr>
            <a:r>
              <a:rPr lang="en-US" dirty="0" smtClean="0">
                <a:solidFill>
                  <a:srgbClr val="002060"/>
                </a:solidFill>
              </a:rPr>
              <a:t>Making a promise: I will pay you back next week. 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637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0"/>
            <a:r>
              <a:rPr lang="en-US" sz="3200" dirty="0"/>
              <a:t>Language as a Game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dirty="0" smtClean="0">
                <a:solidFill>
                  <a:srgbClr val="002060"/>
                </a:solidFill>
              </a:rPr>
              <a:t>The </a:t>
            </a:r>
            <a:r>
              <a:rPr lang="en-US" dirty="0">
                <a:solidFill>
                  <a:srgbClr val="002060"/>
                </a:solidFill>
              </a:rPr>
              <a:t>principles of interaction </a:t>
            </a:r>
            <a:r>
              <a:rPr lang="en-US" dirty="0" smtClean="0">
                <a:solidFill>
                  <a:srgbClr val="002060"/>
                </a:solidFill>
              </a:rPr>
              <a:t>involve questions </a:t>
            </a:r>
            <a:r>
              <a:rPr lang="en-US" dirty="0">
                <a:solidFill>
                  <a:srgbClr val="002060"/>
                </a:solidFill>
              </a:rPr>
              <a:t>such as:</a:t>
            </a:r>
          </a:p>
          <a:p>
            <a:pPr marL="457200" indent="-457200" algn="l" rtl="0">
              <a:buAutoNum type="arabicPeriod"/>
            </a:pPr>
            <a:r>
              <a:rPr lang="en-US" dirty="0" smtClean="0">
                <a:solidFill>
                  <a:srgbClr val="002060"/>
                </a:solidFill>
              </a:rPr>
              <a:t>How many people </a:t>
            </a:r>
            <a:r>
              <a:rPr lang="en-US" dirty="0">
                <a:solidFill>
                  <a:srgbClr val="002060"/>
                </a:solidFill>
              </a:rPr>
              <a:t>can play? </a:t>
            </a:r>
            <a:endParaRPr lang="en-US" dirty="0" smtClean="0">
              <a:solidFill>
                <a:srgbClr val="002060"/>
              </a:solidFill>
            </a:endParaRPr>
          </a:p>
          <a:p>
            <a:pPr marL="457200" indent="-457200" algn="l" rtl="0">
              <a:buAutoNum type="arabicPeriod"/>
            </a:pPr>
            <a:r>
              <a:rPr lang="en-US" dirty="0" smtClean="0">
                <a:solidFill>
                  <a:srgbClr val="002060"/>
                </a:solidFill>
              </a:rPr>
              <a:t>Do </a:t>
            </a:r>
            <a:r>
              <a:rPr lang="en-US" dirty="0">
                <a:solidFill>
                  <a:srgbClr val="002060"/>
                </a:solidFill>
              </a:rPr>
              <a:t>they all play at the same time, or do they take it in turns?</a:t>
            </a:r>
          </a:p>
          <a:p>
            <a:pPr marL="457200" indent="-457200" algn="l" rtl="0">
              <a:buAutoNum type="arabicPeriod"/>
            </a:pPr>
            <a:r>
              <a:rPr lang="en-US" dirty="0">
                <a:solidFill>
                  <a:srgbClr val="002060"/>
                </a:solidFill>
              </a:rPr>
              <a:t> If so, how does one know when a </a:t>
            </a:r>
            <a:r>
              <a:rPr lang="en-US" dirty="0" smtClean="0">
                <a:solidFill>
                  <a:srgbClr val="002060"/>
                </a:solidFill>
              </a:rPr>
              <a:t>person’s </a:t>
            </a:r>
            <a:r>
              <a:rPr lang="en-US" dirty="0">
                <a:solidFill>
                  <a:srgbClr val="002060"/>
                </a:solidFill>
              </a:rPr>
              <a:t>turn is over</a:t>
            </a:r>
            <a:r>
              <a:rPr lang="en-US" dirty="0" smtClean="0">
                <a:solidFill>
                  <a:srgbClr val="002060"/>
                </a:solidFill>
              </a:rPr>
              <a:t>?</a:t>
            </a:r>
            <a:endParaRPr lang="en-US" dirty="0">
              <a:solidFill>
                <a:srgbClr val="002060"/>
              </a:solidFill>
            </a:endParaRPr>
          </a:p>
          <a:p>
            <a:pPr algn="l" rtl="0"/>
            <a:r>
              <a:rPr lang="en-US" dirty="0" smtClean="0">
                <a:solidFill>
                  <a:srgbClr val="002060"/>
                </a:solidFill>
              </a:rPr>
              <a:t>This is because in each language there are pairs of utterances that preferably produced with </a:t>
            </a:r>
            <a:r>
              <a:rPr lang="en-US" dirty="0">
                <a:solidFill>
                  <a:srgbClr val="002060"/>
                </a:solidFill>
              </a:rPr>
              <a:t>each other. For instance in English, a greeting is usually followed by another greeting:</a:t>
            </a:r>
          </a:p>
          <a:p>
            <a:pPr marL="0" indent="0" algn="l" rtl="0">
              <a:buNone/>
            </a:pPr>
            <a:r>
              <a:rPr lang="en-US" dirty="0">
                <a:solidFill>
                  <a:srgbClr val="002060"/>
                </a:solidFill>
              </a:rPr>
              <a:t>John: Good morning, Felicity.</a:t>
            </a:r>
          </a:p>
          <a:p>
            <a:pPr marL="0" indent="0" algn="l" rtl="0">
              <a:buNone/>
            </a:pPr>
            <a:r>
              <a:rPr lang="en-US" dirty="0">
                <a:solidFill>
                  <a:srgbClr val="002060"/>
                </a:solidFill>
              </a:rPr>
              <a:t>Felicity: </a:t>
            </a:r>
            <a:r>
              <a:rPr lang="en-US" dirty="0" smtClean="0">
                <a:solidFill>
                  <a:srgbClr val="002060"/>
                </a:solidFill>
              </a:rPr>
              <a:t>Hello </a:t>
            </a:r>
            <a:r>
              <a:rPr lang="en-US" dirty="0">
                <a:solidFill>
                  <a:srgbClr val="002060"/>
                </a:solidFill>
              </a:rPr>
              <a:t>there, John.</a:t>
            </a:r>
          </a:p>
        </p:txBody>
      </p:sp>
    </p:spTree>
    <p:extLst>
      <p:ext uri="{BB962C8B-B14F-4D97-AF65-F5344CB8AC3E}">
        <p14:creationId xmlns:p14="http://schemas.microsoft.com/office/powerpoint/2010/main" val="753605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0"/>
            <a:r>
              <a:rPr lang="en-US" sz="3200" dirty="0"/>
              <a:t>Language as a Game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Under </a:t>
            </a:r>
            <a:r>
              <a:rPr lang="en-US" sz="2200" dirty="0">
                <a:solidFill>
                  <a:srgbClr val="002060"/>
                </a:solidFill>
              </a:rPr>
              <a:t>permitted </a:t>
            </a:r>
            <a:r>
              <a:rPr lang="en-US" sz="2200" dirty="0" smtClean="0">
                <a:solidFill>
                  <a:srgbClr val="002060"/>
                </a:solidFill>
              </a:rPr>
              <a:t>moves, </a:t>
            </a:r>
            <a:r>
              <a:rPr lang="en-US" sz="2200" dirty="0">
                <a:solidFill>
                  <a:srgbClr val="002060"/>
                </a:solidFill>
              </a:rPr>
              <a:t>linguists explore which ‘moves’ are permitted, and which not.</a:t>
            </a:r>
          </a:p>
          <a:p>
            <a:pPr algn="l" rtl="0"/>
            <a:r>
              <a:rPr lang="en-US" sz="2200" dirty="0">
                <a:solidFill>
                  <a:srgbClr val="002060"/>
                </a:solidFill>
              </a:rPr>
              <a:t>In chess, some pieces can move </a:t>
            </a:r>
            <a:r>
              <a:rPr lang="en-US" sz="2200" dirty="0" smtClean="0">
                <a:solidFill>
                  <a:srgbClr val="002060"/>
                </a:solidFill>
              </a:rPr>
              <a:t>across the </a:t>
            </a:r>
            <a:r>
              <a:rPr lang="en-US" sz="2200" dirty="0">
                <a:solidFill>
                  <a:srgbClr val="002060"/>
                </a:solidFill>
              </a:rPr>
              <a:t>board only in straight lines, and others only diagonally.</a:t>
            </a:r>
          </a:p>
          <a:p>
            <a:pPr algn="l" rtl="0"/>
            <a:r>
              <a:rPr lang="en-US" sz="2200" dirty="0">
                <a:solidFill>
                  <a:srgbClr val="002060"/>
                </a:solidFill>
              </a:rPr>
              <a:t>With regard to language, there are rules underlying well-formed sequences of a language. </a:t>
            </a:r>
          </a:p>
          <a:p>
            <a:pPr algn="l" rtl="0"/>
            <a:r>
              <a:rPr lang="en-US" sz="2200" dirty="0">
                <a:solidFill>
                  <a:srgbClr val="002060"/>
                </a:solidFill>
              </a:rPr>
              <a:t>All of these aspects of a game are important, and no one </a:t>
            </a:r>
            <a:r>
              <a:rPr lang="en-US" sz="2200" dirty="0" smtClean="0">
                <a:solidFill>
                  <a:srgbClr val="002060"/>
                </a:solidFill>
              </a:rPr>
              <a:t>could play </a:t>
            </a:r>
            <a:r>
              <a:rPr lang="en-US" sz="2200" dirty="0">
                <a:solidFill>
                  <a:srgbClr val="002060"/>
                </a:solidFill>
              </a:rPr>
              <a:t>without some acquaintance with them.</a:t>
            </a:r>
          </a:p>
        </p:txBody>
      </p:sp>
    </p:spTree>
    <p:extLst>
      <p:ext uri="{BB962C8B-B14F-4D97-AF65-F5344CB8AC3E}">
        <p14:creationId xmlns:p14="http://schemas.microsoft.com/office/powerpoint/2010/main" val="1263535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0"/>
            <a:r>
              <a:rPr lang="en-US" sz="3200" dirty="0"/>
              <a:t>Language as a Game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dirty="0">
                <a:solidFill>
                  <a:srgbClr val="002060"/>
                </a:solidFill>
              </a:rPr>
              <a:t>When dealing with language, one might </a:t>
            </a:r>
            <a:r>
              <a:rPr lang="en-US" dirty="0" smtClean="0">
                <a:solidFill>
                  <a:srgbClr val="002060"/>
                </a:solidFill>
              </a:rPr>
              <a:t>first want </a:t>
            </a:r>
            <a:r>
              <a:rPr lang="en-US" dirty="0">
                <a:solidFill>
                  <a:srgbClr val="002060"/>
                </a:solidFill>
              </a:rPr>
              <a:t>to tackle these facets in the order listed above. </a:t>
            </a:r>
          </a:p>
          <a:p>
            <a:pPr algn="l" rtl="0"/>
            <a:r>
              <a:rPr lang="en-US" dirty="0">
                <a:solidFill>
                  <a:srgbClr val="002060"/>
                </a:solidFill>
              </a:rPr>
              <a:t>Yet, in practice, there is a problem. It is easier to specify the basic permitted moves than it is to give a clear account of the aims and principles of interaction, which are closely interwoven with the social structures of the society involved. </a:t>
            </a:r>
          </a:p>
          <a:p>
            <a:pPr algn="l" rtl="0"/>
            <a:r>
              <a:rPr lang="en-US" dirty="0">
                <a:solidFill>
                  <a:srgbClr val="002060"/>
                </a:solidFill>
              </a:rPr>
              <a:t>For this reason, the majority of linguists prefer to begin with those aspects of language which can most easily be detached from the social background. </a:t>
            </a:r>
          </a:p>
          <a:p>
            <a:pPr algn="l" rtl="0"/>
            <a:r>
              <a:rPr lang="en-US" dirty="0">
                <a:solidFill>
                  <a:srgbClr val="002060"/>
                </a:solidFill>
              </a:rPr>
              <a:t>They therefore start with the permitted moves or, in linguistic terminology, the grammar of the language.</a:t>
            </a:r>
          </a:p>
          <a:p>
            <a:pPr algn="l" rtl="0"/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393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أزرق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زجاج مصنف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1449</TotalTime>
  <Words>527</Words>
  <Application>Microsoft Office PowerPoint</Application>
  <PresentationFormat>On-screen Show (4:3)</PresentationFormat>
  <Paragraphs>53</Paragraphs>
  <Slides>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Damask</vt:lpstr>
      <vt:lpstr>Language as a Game</vt:lpstr>
      <vt:lpstr>Overview</vt:lpstr>
      <vt:lpstr>Language as a Game</vt:lpstr>
      <vt:lpstr>Language as a Game</vt:lpstr>
      <vt:lpstr>Language as a Game</vt:lpstr>
      <vt:lpstr>Language as a Game</vt:lpstr>
      <vt:lpstr>Language as a Game</vt:lpstr>
      <vt:lpstr>Language as a Game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TURKISK FOLK MUSICE</dc:title>
  <dc:creator>firas alrawi</dc:creator>
  <cp:lastModifiedBy>Thulfiqar </cp:lastModifiedBy>
  <cp:revision>131</cp:revision>
  <dcterms:created xsi:type="dcterms:W3CDTF">2006-08-16T00:00:00Z</dcterms:created>
  <dcterms:modified xsi:type="dcterms:W3CDTF">2021-02-14T09:14:29Z</dcterms:modified>
</cp:coreProperties>
</file>