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7"/>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AAC5A16-6611-455B-90CC-A604E17BCF2F}" type="datetimeFigureOut">
              <a:rPr lang="ar-IQ" smtClean="0"/>
              <a:t>24/06/1442</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4A95356-B78E-4F57-B17D-D44A1952778D}" type="slidenum">
              <a:rPr lang="ar-IQ" smtClean="0"/>
              <a:t>‹#›</a:t>
            </a:fld>
            <a:endParaRPr lang="ar-IQ"/>
          </a:p>
        </p:txBody>
      </p:sp>
    </p:spTree>
    <p:extLst>
      <p:ext uri="{BB962C8B-B14F-4D97-AF65-F5344CB8AC3E}">
        <p14:creationId xmlns:p14="http://schemas.microsoft.com/office/powerpoint/2010/main" val="27786466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24A95356-B78E-4F57-B17D-D44A1952778D}" type="slidenum">
              <a:rPr lang="ar-IQ" smtClean="0"/>
              <a:t>4</a:t>
            </a:fld>
            <a:endParaRPr lang="ar-IQ"/>
          </a:p>
        </p:txBody>
      </p:sp>
    </p:spTree>
    <p:extLst>
      <p:ext uri="{BB962C8B-B14F-4D97-AF65-F5344CB8AC3E}">
        <p14:creationId xmlns:p14="http://schemas.microsoft.com/office/powerpoint/2010/main" val="92420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71E8E9CC-3BD5-4E3F-BD15-0AE5DA7B03E9}" type="datetimeFigureOut">
              <a:rPr lang="ar-IQ" smtClean="0"/>
              <a:t>24/06/1442</a:t>
            </a:fld>
            <a:endParaRPr lang="ar-IQ"/>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IQ"/>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FAFA9EC-3F0B-4D9E-A51D-96CB6AF287CC}" type="slidenum">
              <a:rPr lang="ar-IQ" smtClean="0"/>
              <a:t>‹#›</a:t>
            </a:fld>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E8E9CC-3BD5-4E3F-BD15-0AE5DA7B03E9}" type="datetimeFigureOut">
              <a:rPr lang="ar-IQ" smtClean="0"/>
              <a:t>24/06/1442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AFA9EC-3F0B-4D9E-A51D-96CB6AF287CC}"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E8E9CC-3BD5-4E3F-BD15-0AE5DA7B03E9}" type="datetimeFigureOut">
              <a:rPr lang="ar-IQ" smtClean="0"/>
              <a:t>24/06/1442</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FAFA9EC-3F0B-4D9E-A51D-96CB6AF287CC}"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71E8E9CC-3BD5-4E3F-BD15-0AE5DA7B03E9}" type="datetimeFigureOut">
              <a:rPr lang="ar-IQ" smtClean="0"/>
              <a:t>24/06/1442</a:t>
            </a:fld>
            <a:endParaRPr lang="ar-IQ"/>
          </a:p>
        </p:txBody>
      </p:sp>
      <p:sp>
        <p:nvSpPr>
          <p:cNvPr id="9" name="Slide Number Placeholder 8"/>
          <p:cNvSpPr>
            <a:spLocks noGrp="1"/>
          </p:cNvSpPr>
          <p:nvPr>
            <p:ph type="sldNum" sz="quarter" idx="15"/>
          </p:nvPr>
        </p:nvSpPr>
        <p:spPr/>
        <p:txBody>
          <a:bodyPr rtlCol="0"/>
          <a:lstStyle/>
          <a:p>
            <a:fld id="{4FAFA9EC-3F0B-4D9E-A51D-96CB6AF287CC}" type="slidenum">
              <a:rPr lang="ar-IQ" smtClean="0"/>
              <a:t>‹#›</a:t>
            </a:fld>
            <a:endParaRPr lang="ar-IQ"/>
          </a:p>
        </p:txBody>
      </p:sp>
      <p:sp>
        <p:nvSpPr>
          <p:cNvPr id="10" name="Footer Placeholder 9"/>
          <p:cNvSpPr>
            <a:spLocks noGrp="1"/>
          </p:cNvSpPr>
          <p:nvPr>
            <p:ph type="ftr" sz="quarter" idx="16"/>
          </p:nvPr>
        </p:nvSpPr>
        <p:spPr/>
        <p:txBody>
          <a:bodyPr rtlCol="0"/>
          <a:lstStyle/>
          <a:p>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1E8E9CC-3BD5-4E3F-BD15-0AE5DA7B03E9}" type="datetimeFigureOut">
              <a:rPr lang="ar-IQ" smtClean="0"/>
              <a:t>24/06/1442</a:t>
            </a:fld>
            <a:endParaRPr lang="ar-IQ"/>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IQ"/>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FAFA9EC-3F0B-4D9E-A51D-96CB6AF287CC}"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1E8E9CC-3BD5-4E3F-BD15-0AE5DA7B03E9}" type="datetimeFigureOut">
              <a:rPr lang="ar-IQ" smtClean="0"/>
              <a:t>24/06/1442</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FAFA9EC-3F0B-4D9E-A51D-96CB6AF287CC}" type="slidenum">
              <a:rPr lang="ar-IQ" smtClean="0"/>
              <a:t>‹#›</a:t>
            </a:fld>
            <a:endParaRPr lang="ar-IQ"/>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71E8E9CC-3BD5-4E3F-BD15-0AE5DA7B03E9}" type="datetimeFigureOut">
              <a:rPr lang="ar-IQ" smtClean="0"/>
              <a:t>24/06/1442</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FAFA9EC-3F0B-4D9E-A51D-96CB6AF287CC}" type="slidenum">
              <a:rPr lang="ar-IQ" smtClean="0"/>
              <a:t>‹#›</a:t>
            </a:fld>
            <a:endParaRPr lang="ar-IQ"/>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71E8E9CC-3BD5-4E3F-BD15-0AE5DA7B03E9}" type="datetimeFigureOut">
              <a:rPr lang="ar-IQ" smtClean="0"/>
              <a:t>24/06/1442</a:t>
            </a:fld>
            <a:endParaRPr lang="ar-IQ"/>
          </a:p>
        </p:txBody>
      </p:sp>
      <p:sp>
        <p:nvSpPr>
          <p:cNvPr id="7" name="Slide Number Placeholder 6"/>
          <p:cNvSpPr>
            <a:spLocks noGrp="1"/>
          </p:cNvSpPr>
          <p:nvPr>
            <p:ph type="sldNum" sz="quarter" idx="11"/>
          </p:nvPr>
        </p:nvSpPr>
        <p:spPr/>
        <p:txBody>
          <a:bodyPr rtlCol="0"/>
          <a:lstStyle/>
          <a:p>
            <a:fld id="{4FAFA9EC-3F0B-4D9E-A51D-96CB6AF287CC}" type="slidenum">
              <a:rPr lang="ar-IQ" smtClean="0"/>
              <a:t>‹#›</a:t>
            </a:fld>
            <a:endParaRPr lang="ar-IQ"/>
          </a:p>
        </p:txBody>
      </p:sp>
      <p:sp>
        <p:nvSpPr>
          <p:cNvPr id="8" name="Footer Placeholder 7"/>
          <p:cNvSpPr>
            <a:spLocks noGrp="1"/>
          </p:cNvSpPr>
          <p:nvPr>
            <p:ph type="ftr" sz="quarter" idx="12"/>
          </p:nvPr>
        </p:nvSpPr>
        <p:spPr/>
        <p:txBody>
          <a:bodyPr rtlCol="0"/>
          <a:lstStyle/>
          <a:p>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8E9CC-3BD5-4E3F-BD15-0AE5DA7B03E9}" type="datetimeFigureOut">
              <a:rPr lang="ar-IQ" smtClean="0"/>
              <a:t>24/06/1442</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FAFA9EC-3F0B-4D9E-A51D-96CB6AF287CC}"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71E8E9CC-3BD5-4E3F-BD15-0AE5DA7B03E9}" type="datetimeFigureOut">
              <a:rPr lang="ar-IQ" smtClean="0"/>
              <a:t>24/06/1442</a:t>
            </a:fld>
            <a:endParaRPr lang="ar-IQ"/>
          </a:p>
        </p:txBody>
      </p:sp>
      <p:sp>
        <p:nvSpPr>
          <p:cNvPr id="22" name="Slide Number Placeholder 21"/>
          <p:cNvSpPr>
            <a:spLocks noGrp="1"/>
          </p:cNvSpPr>
          <p:nvPr>
            <p:ph type="sldNum" sz="quarter" idx="15"/>
          </p:nvPr>
        </p:nvSpPr>
        <p:spPr/>
        <p:txBody>
          <a:bodyPr rtlCol="0"/>
          <a:lstStyle/>
          <a:p>
            <a:fld id="{4FAFA9EC-3F0B-4D9E-A51D-96CB6AF287CC}" type="slidenum">
              <a:rPr lang="ar-IQ" smtClean="0"/>
              <a:t>‹#›</a:t>
            </a:fld>
            <a:endParaRPr lang="ar-IQ"/>
          </a:p>
        </p:txBody>
      </p:sp>
      <p:sp>
        <p:nvSpPr>
          <p:cNvPr id="23" name="Footer Placeholder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1E8E9CC-3BD5-4E3F-BD15-0AE5DA7B03E9}" type="datetimeFigureOut">
              <a:rPr lang="ar-IQ" smtClean="0"/>
              <a:t>24/06/1442</a:t>
            </a:fld>
            <a:endParaRPr lang="ar-IQ"/>
          </a:p>
        </p:txBody>
      </p:sp>
      <p:sp>
        <p:nvSpPr>
          <p:cNvPr id="18" name="Slide Number Placeholder 17"/>
          <p:cNvSpPr>
            <a:spLocks noGrp="1"/>
          </p:cNvSpPr>
          <p:nvPr>
            <p:ph type="sldNum" sz="quarter" idx="11"/>
          </p:nvPr>
        </p:nvSpPr>
        <p:spPr/>
        <p:txBody>
          <a:bodyPr rtlCol="0"/>
          <a:lstStyle/>
          <a:p>
            <a:fld id="{4FAFA9EC-3F0B-4D9E-A51D-96CB6AF287CC}" type="slidenum">
              <a:rPr lang="ar-IQ" smtClean="0"/>
              <a:t>‹#›</a:t>
            </a:fld>
            <a:endParaRPr lang="ar-IQ"/>
          </a:p>
        </p:txBody>
      </p:sp>
      <p:sp>
        <p:nvSpPr>
          <p:cNvPr id="21" name="Footer Placeholder 20"/>
          <p:cNvSpPr>
            <a:spLocks noGrp="1"/>
          </p:cNvSpPr>
          <p:nvPr>
            <p:ph type="ftr" sz="quarter" idx="12"/>
          </p:nvPr>
        </p:nvSpPr>
        <p:spPr/>
        <p:txBody>
          <a:bodyPr rtlCol="0"/>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1E8E9CC-3BD5-4E3F-BD15-0AE5DA7B03E9}" type="datetimeFigureOut">
              <a:rPr lang="ar-IQ" smtClean="0"/>
              <a:t>24/06/1442</a:t>
            </a:fld>
            <a:endParaRPr lang="ar-IQ"/>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FAFA9EC-3F0B-4D9E-A51D-96CB6AF287CC}"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9712" y="1196752"/>
            <a:ext cx="6478488" cy="2304256"/>
          </a:xfrm>
        </p:spPr>
        <p:txBody>
          <a:bodyPr>
            <a:noAutofit/>
          </a:bodyPr>
          <a:lstStyle/>
          <a:p>
            <a:r>
              <a:rPr lang="en-US" sz="4800" dirty="0">
                <a:solidFill>
                  <a:schemeClr val="tx1"/>
                </a:solidFill>
              </a:rPr>
              <a:t>Modeling compositionality</a:t>
            </a:r>
            <a:endParaRPr lang="ar-IQ" sz="4800" dirty="0">
              <a:solidFill>
                <a:schemeClr val="tx1"/>
              </a:solidFill>
            </a:endParaRPr>
          </a:p>
        </p:txBody>
      </p:sp>
    </p:spTree>
    <p:extLst>
      <p:ext uri="{BB962C8B-B14F-4D97-AF65-F5344CB8AC3E}">
        <p14:creationId xmlns:p14="http://schemas.microsoft.com/office/powerpoint/2010/main" val="283047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txBody>
          <a:bodyPr/>
          <a:lstStyle/>
          <a:p>
            <a:r>
              <a:rPr lang="en-US" b="1" dirty="0">
                <a:solidFill>
                  <a:schemeClr val="tx1"/>
                </a:solidFill>
              </a:rPr>
              <a:t>Complement</a:t>
            </a:r>
            <a:endParaRPr lang="ar-IQ" b="1" dirty="0">
              <a:solidFill>
                <a:schemeClr val="tx1"/>
              </a:solidFill>
            </a:endParaRPr>
          </a:p>
        </p:txBody>
      </p:sp>
      <p:sp>
        <p:nvSpPr>
          <p:cNvPr id="3" name="Content Placeholder 2"/>
          <p:cNvSpPr>
            <a:spLocks noGrp="1"/>
          </p:cNvSpPr>
          <p:nvPr>
            <p:ph sz="quarter" idx="1"/>
          </p:nvPr>
        </p:nvSpPr>
        <p:spPr/>
        <p:txBody>
          <a:bodyPr/>
          <a:lstStyle/>
          <a:p>
            <a:pPr algn="just" rtl="0"/>
            <a:r>
              <a:rPr lang="en-US" dirty="0"/>
              <a:t>The complement of set A, written as </a:t>
            </a:r>
            <a:r>
              <a:rPr lang="en-US" dirty="0">
                <a:solidFill>
                  <a:srgbClr val="FF0000"/>
                </a:solidFill>
              </a:rPr>
              <a:t>Ā</a:t>
            </a:r>
            <a:r>
              <a:rPr lang="en-US" dirty="0"/>
              <a:t> or </a:t>
            </a:r>
            <a:r>
              <a:rPr lang="en-US" i="1" dirty="0">
                <a:solidFill>
                  <a:srgbClr val="FF0000"/>
                </a:solidFill>
              </a:rPr>
              <a:t>A</a:t>
            </a:r>
            <a:r>
              <a:rPr lang="en-US" dirty="0">
                <a:solidFill>
                  <a:srgbClr val="FF0000"/>
                </a:solidFill>
              </a:rPr>
              <a:t>′, </a:t>
            </a:r>
            <a:r>
              <a:rPr lang="en-US" dirty="0"/>
              <a:t>is defined as the set which contains all the elements of U that are not elements of A. Some simple examples are shown in (17). </a:t>
            </a:r>
          </a:p>
          <a:p>
            <a:pPr algn="l" rtl="0"/>
            <a:r>
              <a:rPr lang="en-US" dirty="0"/>
              <a:t>Here, the only elements of U which are not in A are 1 and 5, so </a:t>
            </a:r>
            <a:r>
              <a:rPr lang="en-US" dirty="0">
                <a:solidFill>
                  <a:srgbClr val="FF0000"/>
                </a:solidFill>
              </a:rPr>
              <a:t>Ā</a:t>
            </a:r>
            <a:r>
              <a:rPr lang="en-US" dirty="0"/>
              <a:t> = {1,5}. Similarly, the elements of U which are not in B are 1, 2, 5, and 6; </a:t>
            </a:r>
          </a:p>
          <a:p>
            <a:pPr algn="l" rtl="0"/>
            <a:r>
              <a:rPr lang="en-US" dirty="0"/>
              <a:t>so </a:t>
            </a:r>
            <a:r>
              <a:rPr lang="en-US" dirty="0">
                <a:latin typeface="Times New Roman"/>
                <a:cs typeface="Times New Roman"/>
              </a:rPr>
              <a:t>Ḇ</a:t>
            </a:r>
            <a:r>
              <a:rPr lang="en-US" dirty="0"/>
              <a:t> = { 1,2,5,6}. </a:t>
            </a:r>
            <a:endParaRPr lang="ar-IQ" dirty="0"/>
          </a:p>
        </p:txBody>
      </p:sp>
    </p:spTree>
    <p:extLst>
      <p:ext uri="{BB962C8B-B14F-4D97-AF65-F5344CB8AC3E}">
        <p14:creationId xmlns:p14="http://schemas.microsoft.com/office/powerpoint/2010/main" val="864429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lstStyle/>
          <a:p>
            <a:r>
              <a:rPr lang="en-US" b="1" dirty="0">
                <a:solidFill>
                  <a:schemeClr val="tx1"/>
                </a:solidFill>
              </a:rPr>
              <a:t>Complement</a:t>
            </a:r>
            <a:endParaRPr lang="ar-IQ" dirty="0"/>
          </a:p>
        </p:txBody>
      </p:sp>
      <p:sp>
        <p:nvSpPr>
          <p:cNvPr id="3" name="Content Placeholder 2"/>
          <p:cNvSpPr>
            <a:spLocks noGrp="1"/>
          </p:cNvSpPr>
          <p:nvPr>
            <p:ph sz="quarter" idx="1"/>
          </p:nvPr>
        </p:nvSpPr>
        <p:spPr/>
        <p:txBody>
          <a:bodyPr>
            <a:normAutofit/>
          </a:bodyPr>
          <a:lstStyle/>
          <a:p>
            <a:pPr algn="just" rtl="0"/>
            <a:r>
              <a:rPr lang="en-US" dirty="0"/>
              <a:t>This basic notion of complement set involves complements relative to the universal set U. It is often useful to refer to the complement of one set relative to some other set. The complement of A relative to B, written “B–A”, is the set consisting of all elements which are members of B but not  members of A.6 Another way of expressing this definition is the following: B–A = B ∩ Ā. Figure 13.4 illustrates this in the form of a diagram, and several examples in standard set notation are provided in (18).</a:t>
            </a:r>
          </a:p>
          <a:p>
            <a:pPr algn="just" rtl="0"/>
            <a:endParaRPr lang="ar-IQ" dirty="0"/>
          </a:p>
        </p:txBody>
      </p:sp>
    </p:spTree>
    <p:extLst>
      <p:ext uri="{BB962C8B-B14F-4D97-AF65-F5344CB8AC3E}">
        <p14:creationId xmlns:p14="http://schemas.microsoft.com/office/powerpoint/2010/main" val="145031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lstStyle/>
          <a:p>
            <a:r>
              <a:rPr lang="en-US" b="1" dirty="0">
                <a:solidFill>
                  <a:schemeClr val="tx1"/>
                </a:solidFill>
              </a:rPr>
              <a:t>Complement</a:t>
            </a:r>
            <a:endParaRPr lang="ar-IQ" dirty="0"/>
          </a:p>
        </p:txBody>
      </p:sp>
      <p:sp>
        <p:nvSpPr>
          <p:cNvPr id="4" name="Content Placeholder 3"/>
          <p:cNvSpPr>
            <a:spLocks noGrp="1"/>
          </p:cNvSpPr>
          <p:nvPr>
            <p:ph sz="quarter" idx="1"/>
          </p:nvPr>
        </p:nvSpPr>
        <p:spPr/>
        <p:txBody>
          <a:bodyPr/>
          <a:lstStyle/>
          <a:p>
            <a:pPr marL="0" indent="0" algn="l" rtl="0">
              <a:buNone/>
            </a:pPr>
            <a:r>
              <a:rPr lang="en-US" dirty="0"/>
              <a:t>(18) {</a:t>
            </a:r>
            <a:r>
              <a:rPr lang="en-US" dirty="0" err="1"/>
              <a:t>a,b,c</a:t>
            </a:r>
            <a:r>
              <a:rPr lang="en-US" dirty="0"/>
              <a:t>} – {</a:t>
            </a:r>
            <a:r>
              <a:rPr lang="en-US" dirty="0" err="1"/>
              <a:t>b,c</a:t>
            </a:r>
            <a:r>
              <a:rPr lang="en-US" dirty="0"/>
              <a:t>} = {a}</a:t>
            </a:r>
          </a:p>
          <a:p>
            <a:pPr marL="0" indent="0" algn="l" rtl="0">
              <a:buNone/>
            </a:pPr>
            <a:r>
              <a:rPr lang="en-US" dirty="0"/>
              <a:t>       {</a:t>
            </a:r>
            <a:r>
              <a:rPr lang="en-US" dirty="0" err="1"/>
              <a:t>a,b,c,d,f</a:t>
            </a:r>
            <a:r>
              <a:rPr lang="en-US" dirty="0"/>
              <a:t>} – {</a:t>
            </a:r>
            <a:r>
              <a:rPr lang="en-US" dirty="0" err="1"/>
              <a:t>a,b,c,j,k,p</a:t>
            </a:r>
            <a:r>
              <a:rPr lang="en-US" dirty="0"/>
              <a:t>} = {</a:t>
            </a:r>
            <a:r>
              <a:rPr lang="en-US" dirty="0" err="1"/>
              <a:t>d,f</a:t>
            </a:r>
            <a:r>
              <a:rPr lang="en-US" dirty="0"/>
              <a:t>}</a:t>
            </a:r>
          </a:p>
          <a:p>
            <a:pPr marL="0" indent="0" algn="l" rtl="0">
              <a:buNone/>
            </a:pPr>
            <a:r>
              <a:rPr lang="en-US" dirty="0"/>
              <a:t>        A – ∅ = A</a:t>
            </a:r>
          </a:p>
          <a:p>
            <a:pPr marL="0" indent="0" algn="l" rtl="0">
              <a:buNone/>
            </a:pPr>
            <a:r>
              <a:rPr lang="en-US" dirty="0"/>
              <a:t>        ∅ – A = ∅</a:t>
            </a:r>
          </a:p>
          <a:p>
            <a:pPr marL="0" indent="0" algn="l" rtl="0">
              <a:buNone/>
            </a:pPr>
            <a:r>
              <a:rPr lang="en-US" dirty="0"/>
              <a:t>        U – A = Ā</a:t>
            </a:r>
          </a:p>
          <a:p>
            <a:pPr marL="0" indent="0" algn="l" rtl="0">
              <a:buNone/>
            </a:pPr>
            <a:endParaRPr lang="ar-IQ"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326" t="18669" r="43326" b="38147"/>
          <a:stretch/>
        </p:blipFill>
        <p:spPr bwMode="auto">
          <a:xfrm>
            <a:off x="3347864" y="2564904"/>
            <a:ext cx="4709371" cy="341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32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en-US" b="1" dirty="0">
                <a:solidFill>
                  <a:schemeClr val="tx1"/>
                </a:solidFill>
              </a:rPr>
              <a:t>overview</a:t>
            </a:r>
            <a:endParaRPr lang="ar-IQ" b="1" dirty="0">
              <a:solidFill>
                <a:schemeClr val="tx1"/>
              </a:solidFill>
            </a:endParaRPr>
          </a:p>
        </p:txBody>
      </p:sp>
      <p:sp>
        <p:nvSpPr>
          <p:cNvPr id="3" name="Content Placeholder 2"/>
          <p:cNvSpPr>
            <a:spLocks noGrp="1"/>
          </p:cNvSpPr>
          <p:nvPr>
            <p:ph sz="quarter" idx="1"/>
          </p:nvPr>
        </p:nvSpPr>
        <p:spPr>
          <a:xfrm>
            <a:off x="457200" y="980728"/>
            <a:ext cx="7859216" cy="5493224"/>
          </a:xfrm>
        </p:spPr>
        <p:txBody>
          <a:bodyPr>
            <a:normAutofit fontScale="92500" lnSpcReduction="10000"/>
          </a:bodyPr>
          <a:lstStyle/>
          <a:p>
            <a:pPr algn="just" rtl="0"/>
            <a:r>
              <a:rPr lang="en-US" dirty="0"/>
              <a:t>To summarize, we have defined three basic operations on sets (intersection, union, and complement or “difference”), and one relation between sets, namely inclusion (the subset relation).</a:t>
            </a:r>
          </a:p>
          <a:p>
            <a:pPr algn="just" rtl="0"/>
            <a:r>
              <a:rPr lang="en-US" dirty="0"/>
              <a:t> The three operations provide ways of combining two existing sets to define a new set. It is important to note that “</a:t>
            </a:r>
            <a:r>
              <a:rPr lang="en-US" dirty="0">
                <a:solidFill>
                  <a:srgbClr val="FF0000"/>
                </a:solidFill>
              </a:rPr>
              <a:t>AUB</a:t>
            </a:r>
            <a:r>
              <a:rPr lang="en-US" dirty="0"/>
              <a:t>”,“</a:t>
            </a:r>
            <a:r>
              <a:rPr lang="en-US" dirty="0">
                <a:solidFill>
                  <a:srgbClr val="FF0000"/>
                </a:solidFill>
              </a:rPr>
              <a:t>A ∩ B</a:t>
            </a:r>
            <a:r>
              <a:rPr lang="en-US" dirty="0"/>
              <a:t>”, and “</a:t>
            </a:r>
            <a:r>
              <a:rPr lang="en-US" dirty="0">
                <a:solidFill>
                  <a:srgbClr val="FF0000"/>
                </a:solidFill>
              </a:rPr>
              <a:t>B–A</a:t>
            </a:r>
            <a:r>
              <a:rPr lang="en-US" dirty="0"/>
              <a:t>” are names of sets; but “</a:t>
            </a:r>
            <a:r>
              <a:rPr lang="en-US" b="1" dirty="0">
                <a:solidFill>
                  <a:srgbClr val="FF0000"/>
                </a:solidFill>
              </a:rPr>
              <a:t>A </a:t>
            </a:r>
            <a:r>
              <a:rPr lang="ar-IQ" b="1" u="sng" dirty="0">
                <a:solidFill>
                  <a:srgbClr val="FF0000"/>
                </a:solidFill>
                <a:latin typeface="Times New Roman"/>
              </a:rPr>
              <a:t>⸦</a:t>
            </a:r>
            <a:r>
              <a:rPr lang="en-US" b="1" dirty="0">
                <a:solidFill>
                  <a:srgbClr val="FF0000"/>
                </a:solidFill>
                <a:latin typeface="Times New Roman"/>
                <a:cs typeface="Times New Roman"/>
              </a:rPr>
              <a:t> B </a:t>
            </a:r>
            <a:r>
              <a:rPr lang="en-US" dirty="0"/>
              <a:t>” is a proposition, a claim about the membership of the two sets, which could be true or false.</a:t>
            </a:r>
          </a:p>
          <a:p>
            <a:pPr algn="just" rtl="0"/>
            <a:r>
              <a:rPr lang="en-US" dirty="0"/>
              <a:t>More precise definitions of set intersection, union, complementation, and inclusion (the subset relation) are provided in (19). </a:t>
            </a:r>
          </a:p>
          <a:p>
            <a:pPr algn="just" rtl="0"/>
            <a:r>
              <a:rPr lang="en-US" dirty="0"/>
              <a:t>These definitions will help us to understand, for example, why the interpretation of an “</a:t>
            </a:r>
            <a:r>
              <a:rPr lang="en-US" dirty="0">
                <a:solidFill>
                  <a:srgbClr val="FF0000"/>
                </a:solidFill>
              </a:rPr>
              <a:t>and</a:t>
            </a:r>
            <a:r>
              <a:rPr lang="en-US" dirty="0"/>
              <a:t>” statement frequently involves the intersection of two sets while the interpretation of an “</a:t>
            </a:r>
            <a:r>
              <a:rPr lang="en-US" dirty="0">
                <a:solidFill>
                  <a:srgbClr val="FF0000"/>
                </a:solidFill>
              </a:rPr>
              <a:t>or</a:t>
            </a:r>
            <a:r>
              <a:rPr lang="en-US" dirty="0"/>
              <a:t>” statement frequently involves the union of two sets.</a:t>
            </a:r>
            <a:endParaRPr lang="ar-IQ" dirty="0"/>
          </a:p>
        </p:txBody>
      </p:sp>
    </p:spTree>
    <p:extLst>
      <p:ext uri="{BB962C8B-B14F-4D97-AF65-F5344CB8AC3E}">
        <p14:creationId xmlns:p14="http://schemas.microsoft.com/office/powerpoint/2010/main" val="1694504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lstStyle/>
          <a:p>
            <a:r>
              <a:rPr lang="en-US" b="1" dirty="0">
                <a:solidFill>
                  <a:schemeClr val="tx1"/>
                </a:solidFill>
              </a:rPr>
              <a:t>overview</a:t>
            </a:r>
            <a:endParaRPr lang="ar-IQ" dirty="0"/>
          </a:p>
        </p:txBody>
      </p:sp>
      <p:pic>
        <p:nvPicPr>
          <p:cNvPr id="5123" name="Picture 3"/>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8163" t="64557" r="29184" b="16205"/>
          <a:stretch/>
        </p:blipFill>
        <p:spPr bwMode="auto">
          <a:xfrm>
            <a:off x="0" y="1628801"/>
            <a:ext cx="867645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36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txBody>
          <a:bodyPr/>
          <a:lstStyle/>
          <a:p>
            <a:r>
              <a:rPr lang="en-US" b="1" dirty="0">
                <a:solidFill>
                  <a:schemeClr val="tx1"/>
                </a:solidFill>
              </a:rPr>
              <a:t>Truth relative to a model</a:t>
            </a:r>
            <a:endParaRPr lang="ar-IQ" dirty="0">
              <a:solidFill>
                <a:schemeClr val="tx1"/>
              </a:solidFill>
            </a:endParaRPr>
          </a:p>
        </p:txBody>
      </p:sp>
      <p:sp>
        <p:nvSpPr>
          <p:cNvPr id="3" name="Content Placeholder 2"/>
          <p:cNvSpPr>
            <a:spLocks noGrp="1"/>
          </p:cNvSpPr>
          <p:nvPr>
            <p:ph sz="quarter" idx="1"/>
          </p:nvPr>
        </p:nvSpPr>
        <p:spPr/>
        <p:txBody>
          <a:bodyPr>
            <a:normAutofit lnSpcReduction="10000"/>
          </a:bodyPr>
          <a:lstStyle/>
          <a:p>
            <a:pPr algn="just" rtl="0"/>
            <a:r>
              <a:rPr lang="en-US" dirty="0"/>
              <a:t>Denotations, including the denotations of referring expressions and truth values of sentences, can only be evaluated relative to a particular situation of use. In order to develop and test a set of interpretive rules, which can correctly predict the denotation of a particular expression in any given situation. As stated above, this kind of description of a situation is called a </a:t>
            </a:r>
            <a:r>
              <a:rPr lang="en-US" dirty="0">
                <a:solidFill>
                  <a:srgbClr val="FF0000"/>
                </a:solidFill>
              </a:rPr>
              <a:t>model</a:t>
            </a:r>
            <a:r>
              <a:rPr lang="en-US" dirty="0"/>
              <a:t>, and must include two types of information:</a:t>
            </a:r>
          </a:p>
          <a:p>
            <a:pPr algn="just" rtl="0"/>
            <a:r>
              <a:rPr lang="en-US" dirty="0"/>
              <a:t> (i) the domain, i.e., the set of all individual entities in the situation.</a:t>
            </a:r>
          </a:p>
          <a:p>
            <a:pPr algn="just" rtl="0"/>
            <a:r>
              <a:rPr lang="en-US" dirty="0"/>
              <a:t> (ii) the denotation sets for the basic vocabulary items in the expressions being analyzed.</a:t>
            </a:r>
            <a:endParaRPr lang="ar-IQ" dirty="0"/>
          </a:p>
        </p:txBody>
      </p:sp>
    </p:spTree>
    <p:extLst>
      <p:ext uri="{BB962C8B-B14F-4D97-AF65-F5344CB8AC3E}">
        <p14:creationId xmlns:p14="http://schemas.microsoft.com/office/powerpoint/2010/main" val="221603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22114"/>
          </a:xfrm>
        </p:spPr>
        <p:txBody>
          <a:bodyPr/>
          <a:lstStyle/>
          <a:p>
            <a:r>
              <a:rPr lang="en-US" b="1" dirty="0">
                <a:solidFill>
                  <a:schemeClr val="tx1"/>
                </a:solidFill>
              </a:rPr>
              <a:t>Truth relative to a model</a:t>
            </a:r>
            <a:endParaRPr lang="ar-IQ" dirty="0"/>
          </a:p>
        </p:txBody>
      </p:sp>
      <p:pic>
        <p:nvPicPr>
          <p:cNvPr id="6146"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2041" t="31889" r="27755" b="22738"/>
          <a:stretch/>
        </p:blipFill>
        <p:spPr bwMode="auto">
          <a:xfrm>
            <a:off x="303363" y="1806279"/>
            <a:ext cx="8417972" cy="356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23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normAutofit/>
          </a:bodyPr>
          <a:lstStyle/>
          <a:p>
            <a:r>
              <a:rPr lang="en-US" b="1" dirty="0">
                <a:solidFill>
                  <a:schemeClr val="tx1"/>
                </a:solidFill>
              </a:rPr>
              <a:t>Truth relative to a model</a:t>
            </a:r>
            <a:endParaRPr lang="ar-IQ" dirty="0"/>
          </a:p>
        </p:txBody>
      </p:sp>
      <p:pic>
        <p:nvPicPr>
          <p:cNvPr id="7170"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3061" t="17733" r="17756" b="21649"/>
          <a:stretch/>
        </p:blipFill>
        <p:spPr bwMode="auto">
          <a:xfrm>
            <a:off x="467544" y="1412776"/>
            <a:ext cx="763284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263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66130"/>
          </a:xfrm>
        </p:spPr>
        <p:txBody>
          <a:bodyPr/>
          <a:lstStyle/>
          <a:p>
            <a:r>
              <a:rPr lang="en-US" b="1" dirty="0">
                <a:solidFill>
                  <a:schemeClr val="tx1"/>
                </a:solidFill>
              </a:rPr>
              <a:t>Rules of interpretation</a:t>
            </a:r>
            <a:endParaRPr lang="ar-IQ" dirty="0">
              <a:solidFill>
                <a:schemeClr val="tx1"/>
              </a:solidFill>
            </a:endParaRPr>
          </a:p>
        </p:txBody>
      </p:sp>
      <p:sp>
        <p:nvSpPr>
          <p:cNvPr id="3" name="Content Placeholder 2"/>
          <p:cNvSpPr>
            <a:spLocks noGrp="1"/>
          </p:cNvSpPr>
          <p:nvPr>
            <p:ph sz="quarter" idx="1"/>
          </p:nvPr>
        </p:nvSpPr>
        <p:spPr/>
        <p:txBody>
          <a:bodyPr/>
          <a:lstStyle/>
          <a:p>
            <a:pPr algn="just" rtl="0"/>
            <a:r>
              <a:rPr lang="en-US" dirty="0"/>
              <a:t>Stating the truth conditions for individual sentences like those in Table 13.1 is a useful first step, but does not yet replicate what speakers can do in their productive use of the language. Ultimately our goal is to provide general rules of interpretation which will predict the correct truth conditions for  sentences based on their syntactic structure. As a further step toward this goal, let us return to the sentence in (21a), which we have already discussed several times.</a:t>
            </a:r>
          </a:p>
          <a:p>
            <a:pPr marL="0" indent="0" algn="l" rtl="0">
              <a:buNone/>
            </a:pPr>
            <a:r>
              <a:rPr lang="en-US" dirty="0"/>
              <a:t>    (21) a. King Henry VIII snores.</a:t>
            </a:r>
          </a:p>
          <a:p>
            <a:pPr marL="0" indent="0" algn="l" rtl="0">
              <a:buNone/>
            </a:pPr>
            <a:r>
              <a:rPr lang="en-US" dirty="0"/>
              <a:t>            b. Anne Boleyn snores.</a:t>
            </a:r>
            <a:endParaRPr lang="ar-IQ" dirty="0"/>
          </a:p>
        </p:txBody>
      </p:sp>
    </p:spTree>
    <p:extLst>
      <p:ext uri="{BB962C8B-B14F-4D97-AF65-F5344CB8AC3E}">
        <p14:creationId xmlns:p14="http://schemas.microsoft.com/office/powerpoint/2010/main" val="2755724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04664"/>
            <a:ext cx="8003232" cy="5976664"/>
          </a:xfrm>
        </p:spPr>
        <p:txBody>
          <a:bodyPr>
            <a:normAutofit fontScale="92500"/>
          </a:bodyPr>
          <a:lstStyle/>
          <a:p>
            <a:pPr algn="just" rtl="0"/>
            <a:r>
              <a:rPr lang="en-US" dirty="0"/>
              <a:t>We have already stated an informal rule of interpretation for simple sentences: the proposition expressed by a (declarative) sentence will be true if and only if the referent of the subject NP is a member of the denotation set of the VP. We can now restate this rule in a slightly more formal manner. We will assume that the basic syntactic structure of the clause is [NP VP]. The semantic rule we wish to state operates in parallel with the syntactic rule which licenses this structure, as suggested in (22). (Recall that the semantic value, i.e., the denotation, of a sentence is its truth value.) </a:t>
            </a:r>
          </a:p>
          <a:p>
            <a:pPr marL="0" indent="0" algn="just" rtl="0">
              <a:buNone/>
            </a:pPr>
            <a:r>
              <a:rPr lang="en-US" dirty="0"/>
              <a:t>(22) </a:t>
            </a:r>
            <a:r>
              <a:rPr lang="en-US" b="1" dirty="0"/>
              <a:t>syntax</a:t>
            </a:r>
            <a:r>
              <a:rPr lang="en-US" dirty="0"/>
              <a:t>: S → </a:t>
            </a:r>
            <a:r>
              <a:rPr lang="en-US" dirty="0" err="1"/>
              <a:t>NPsubj</a:t>
            </a:r>
            <a:r>
              <a:rPr lang="en-US" dirty="0"/>
              <a:t> VP</a:t>
            </a:r>
          </a:p>
          <a:p>
            <a:pPr marL="0" indent="0" algn="just" rtl="0">
              <a:buNone/>
            </a:pPr>
            <a:r>
              <a:rPr lang="en-US" b="1" dirty="0"/>
              <a:t>       semantics</a:t>
            </a:r>
            <a:r>
              <a:rPr lang="en-US" dirty="0"/>
              <a:t>: The semantic value of a sentence is ‘true’ if the semantic value of the subject is a member of the set which is the semantic value of the VP, and ‘false’ otherwise;</a:t>
            </a:r>
          </a:p>
          <a:p>
            <a:pPr marL="0" indent="0" algn="just" rtl="0">
              <a:buNone/>
            </a:pPr>
            <a:r>
              <a:rPr lang="en-US" b="1" dirty="0"/>
              <a:t>        [S] = ‘true’ </a:t>
            </a:r>
            <a:r>
              <a:rPr lang="en-US" b="1" dirty="0" err="1"/>
              <a:t>iff</a:t>
            </a:r>
            <a:r>
              <a:rPr lang="en-US" b="1" dirty="0"/>
              <a:t> [</a:t>
            </a:r>
            <a:r>
              <a:rPr lang="en-US" b="1" dirty="0" err="1"/>
              <a:t>NP</a:t>
            </a:r>
            <a:r>
              <a:rPr lang="en-US" b="1" i="1" dirty="0" err="1"/>
              <a:t>subj</a:t>
            </a:r>
            <a:r>
              <a:rPr lang="en-US" b="1" i="1" dirty="0"/>
              <a:t> </a:t>
            </a:r>
            <a:r>
              <a:rPr lang="en-US" b="1" dirty="0"/>
              <a:t>] </a:t>
            </a:r>
            <a:r>
              <a:rPr lang="el-GR" sz="3200" b="1" dirty="0"/>
              <a:t>ϵ</a:t>
            </a:r>
            <a:r>
              <a:rPr lang="en-US" b="1" dirty="0"/>
              <a:t> [VP]</a:t>
            </a:r>
            <a:endParaRPr lang="ar-IQ" b="1" dirty="0"/>
          </a:p>
        </p:txBody>
      </p:sp>
    </p:spTree>
    <p:extLst>
      <p:ext uri="{BB962C8B-B14F-4D97-AF65-F5344CB8AC3E}">
        <p14:creationId xmlns:p14="http://schemas.microsoft.com/office/powerpoint/2010/main" val="288621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7208" cy="778098"/>
          </a:xfrm>
        </p:spPr>
        <p:txBody>
          <a:bodyPr>
            <a:noAutofit/>
          </a:bodyPr>
          <a:lstStyle/>
          <a:p>
            <a:r>
              <a:rPr lang="en-US" sz="3600" b="1" dirty="0">
                <a:solidFill>
                  <a:schemeClr val="tx1"/>
                </a:solidFill>
              </a:rPr>
              <a:t>Operations and relations on sets</a:t>
            </a:r>
            <a:endParaRPr lang="ar-IQ" sz="3600" dirty="0">
              <a:solidFill>
                <a:schemeClr val="tx1"/>
              </a:solidFill>
            </a:endParaRPr>
          </a:p>
        </p:txBody>
      </p:sp>
      <p:sp>
        <p:nvSpPr>
          <p:cNvPr id="3" name="Content Placeholder 2"/>
          <p:cNvSpPr>
            <a:spLocks noGrp="1"/>
          </p:cNvSpPr>
          <p:nvPr>
            <p:ph sz="quarter" idx="1"/>
          </p:nvPr>
        </p:nvSpPr>
        <p:spPr>
          <a:xfrm>
            <a:off x="457200" y="1196752"/>
            <a:ext cx="7859216" cy="5277200"/>
          </a:xfrm>
        </p:spPr>
        <p:txBody>
          <a:bodyPr/>
          <a:lstStyle/>
          <a:p>
            <a:pPr algn="just" rtl="0"/>
            <a:r>
              <a:rPr lang="en-US" b="1" dirty="0"/>
              <a:t>When we use set concepts and terminology as a tool </a:t>
            </a:r>
            <a:r>
              <a:rPr lang="ar-IQ" b="1" dirty="0"/>
              <a:t> </a:t>
            </a:r>
            <a:r>
              <a:rPr lang="en-US" b="1" dirty="0"/>
              <a:t>for interpreting sentences, we will often want to say something about the relationship between two sets, or to combine two or more sets in certain ways to define a new set. In order for this to be possible, we must assume that the elements of each of the sets under discussion are drawn from the same universal set. This universal set is referred to as </a:t>
            </a:r>
            <a:r>
              <a:rPr lang="en-US" sz="3000" b="1" dirty="0">
                <a:solidFill>
                  <a:srgbClr val="FF0000"/>
                </a:solidFill>
              </a:rPr>
              <a:t>U</a:t>
            </a:r>
            <a:r>
              <a:rPr lang="en-US" b="1" dirty="0"/>
              <a:t>.</a:t>
            </a:r>
            <a:endParaRPr lang="ar-IQ" b="1" dirty="0"/>
          </a:p>
        </p:txBody>
      </p:sp>
    </p:spTree>
    <p:extLst>
      <p:ext uri="{BB962C8B-B14F-4D97-AF65-F5344CB8AC3E}">
        <p14:creationId xmlns:p14="http://schemas.microsoft.com/office/powerpoint/2010/main" val="279468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90324" y="1385744"/>
            <a:ext cx="7926092" cy="4707552"/>
          </a:xfrm>
        </p:spPr>
        <p:txBody>
          <a:bodyPr>
            <a:normAutofit/>
          </a:bodyPr>
          <a:lstStyle/>
          <a:p>
            <a:pPr marL="0" indent="0" algn="just" rtl="0">
              <a:buNone/>
            </a:pPr>
            <a:endParaRPr lang="en-US" dirty="0"/>
          </a:p>
          <a:p>
            <a:pPr algn="just" rtl="0"/>
            <a:r>
              <a:rPr lang="en-US" dirty="0"/>
              <a:t>The statement in (23) can be expressed in logical notation as in (24a). This formula is a specific instance of the general rule for evaluating the truth of  propositions involving a one-place predicate. This general rule, shown in (24b), states that the proposition </a:t>
            </a:r>
            <a:r>
              <a:rPr lang="en-US" i="1" dirty="0"/>
              <a:t>P(α) </a:t>
            </a:r>
            <a:r>
              <a:rPr lang="en-US" dirty="0"/>
              <a:t>is true if and only if the entity denoted by </a:t>
            </a:r>
            <a:r>
              <a:rPr lang="en-US" i="1" dirty="0"/>
              <a:t>α </a:t>
            </a:r>
            <a:r>
              <a:rPr lang="en-US" dirty="0"/>
              <a:t>is an element of the denotation set of </a:t>
            </a:r>
            <a:r>
              <a:rPr lang="en-US" i="1" dirty="0"/>
              <a:t>P</a:t>
            </a:r>
            <a:r>
              <a:rPr lang="en-US" dirty="0"/>
              <a:t>.</a:t>
            </a:r>
          </a:p>
          <a:p>
            <a:pPr algn="just" rtl="0"/>
            <a:endParaRPr lang="en-US" dirty="0"/>
          </a:p>
          <a:p>
            <a:pPr marL="0" indent="0" algn="just" rtl="0">
              <a:buNone/>
            </a:pPr>
            <a:endParaRPr lang="en-US" dirty="0"/>
          </a:p>
          <a:p>
            <a:pPr algn="just" rtl="0"/>
            <a:endParaRPr lang="ar-IQ"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83" t="66009" r="35306" b="23464"/>
          <a:stretch/>
        </p:blipFill>
        <p:spPr bwMode="auto">
          <a:xfrm>
            <a:off x="683568" y="377632"/>
            <a:ext cx="6881112"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879" t="52709" r="25051" b="23333"/>
          <a:stretch/>
        </p:blipFill>
        <p:spPr bwMode="auto">
          <a:xfrm>
            <a:off x="323528" y="4581128"/>
            <a:ext cx="833628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704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6712"/>
            <a:ext cx="8003232" cy="5637240"/>
          </a:xfrm>
        </p:spPr>
        <p:txBody>
          <a:bodyPr/>
          <a:lstStyle/>
          <a:p>
            <a:pPr algn="l" rtl="0"/>
            <a:endParaRPr lang="en-US" dirty="0"/>
          </a:p>
          <a:p>
            <a:pPr algn="l" rtl="0"/>
            <a:r>
              <a:rPr lang="en-US" dirty="0"/>
              <a:t>Let us now add a few more vocabulary items to our simple model, calling the new version Model </a:t>
            </a:r>
            <a:r>
              <a:rPr lang="en-US" b="1" dirty="0"/>
              <a:t>1′. </a:t>
            </a:r>
            <a:r>
              <a:rPr lang="en-US" dirty="0"/>
              <a:t>This revised model presumably reflects the early period of the marriage, ca. 1532–1533 AD, when Henry and Anne were happy and in love.</a:t>
            </a:r>
          </a:p>
          <a:p>
            <a:pPr algn="l" rtl="0"/>
            <a:r>
              <a:rPr lang="en-US" dirty="0"/>
              <a:t>Note also that Thomas More had fallen out of favor with the king around this time.</a:t>
            </a:r>
          </a:p>
          <a:p>
            <a:pPr algn="l" rtl="0"/>
            <a:endParaRPr lang="ar-IQ" dirty="0"/>
          </a:p>
        </p:txBody>
      </p:sp>
    </p:spTree>
    <p:extLst>
      <p:ext uri="{BB962C8B-B14F-4D97-AF65-F5344CB8AC3E}">
        <p14:creationId xmlns:p14="http://schemas.microsoft.com/office/powerpoint/2010/main" val="47926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1875" t="15948" r="26935" b="8958"/>
          <a:stretch/>
        </p:blipFill>
        <p:spPr bwMode="auto">
          <a:xfrm>
            <a:off x="323528" y="332656"/>
            <a:ext cx="8461768" cy="614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318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48680"/>
            <a:ext cx="7859216" cy="5925272"/>
          </a:xfrm>
        </p:spPr>
        <p:txBody>
          <a:bodyPr>
            <a:normAutofit/>
          </a:bodyPr>
          <a:lstStyle/>
          <a:p>
            <a:pPr algn="just" rtl="0"/>
            <a:r>
              <a:rPr lang="en-US" dirty="0"/>
              <a:t>Model 1′ includes some two-place (</a:t>
            </a:r>
            <a:r>
              <a:rPr lang="en-US" dirty="0" err="1"/>
              <a:t>i.e</a:t>
            </a:r>
            <a:r>
              <a:rPr lang="en-US" dirty="0"/>
              <a:t>, transitive) predicates, and should allow us to evaluate simple transitive sentences like those in (26). The denotation set of a transitive predicate like LOVE or ANGRY_AT is not a set of individuals, but a set of ordered pairs. Sentence (26a) expresses the proposition stated by the logical formula in (27a). The truth conditions for this proposition are stated in terms of set membership in (27b): the proposition will be true if and only if the ordered pair ⟨King Henry VIII, Anne Boleyn⟩ is a member of the denotation set of LOVE. Since this is true in Model 1′, sentence (26a) is true with respect to this model. The formula in (27b) is an instance of the general pattern stated in (27c).</a:t>
            </a:r>
            <a:endParaRPr lang="ar-IQ" dirty="0"/>
          </a:p>
        </p:txBody>
      </p:sp>
    </p:spTree>
    <p:extLst>
      <p:ext uri="{BB962C8B-B14F-4D97-AF65-F5344CB8AC3E}">
        <p14:creationId xmlns:p14="http://schemas.microsoft.com/office/powerpoint/2010/main" val="3451515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7408" t="33875" r="24401" b="20012"/>
          <a:stretch/>
        </p:blipFill>
        <p:spPr bwMode="auto">
          <a:xfrm>
            <a:off x="141996" y="1124744"/>
            <a:ext cx="8390444" cy="418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26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0" indent="0" algn="ctr" rtl="0">
              <a:buNone/>
            </a:pPr>
            <a:r>
              <a:rPr lang="en-US" sz="7200" b="1" dirty="0">
                <a:solidFill>
                  <a:schemeClr val="accent1">
                    <a:lumMod val="50000"/>
                  </a:schemeClr>
                </a:solidFill>
              </a:rPr>
              <a:t>Thank you</a:t>
            </a:r>
          </a:p>
        </p:txBody>
      </p:sp>
    </p:spTree>
    <p:extLst>
      <p:ext uri="{BB962C8B-B14F-4D97-AF65-F5344CB8AC3E}">
        <p14:creationId xmlns:p14="http://schemas.microsoft.com/office/powerpoint/2010/main" val="1698759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normAutofit/>
          </a:bodyPr>
          <a:lstStyle/>
          <a:p>
            <a:r>
              <a:rPr lang="en-US" sz="3400" b="1" dirty="0">
                <a:solidFill>
                  <a:schemeClr val="tx1"/>
                </a:solidFill>
              </a:rPr>
              <a:t>Operations and relations on sets</a:t>
            </a:r>
            <a:endParaRPr lang="ar-IQ" sz="3400" dirty="0"/>
          </a:p>
        </p:txBody>
      </p:sp>
      <p:pic>
        <p:nvPicPr>
          <p:cNvPr id="13" name="Content Placeholder 1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1600200"/>
            <a:ext cx="6984776" cy="4873625"/>
          </a:xfrm>
        </p:spPr>
      </p:pic>
    </p:spTree>
    <p:extLst>
      <p:ext uri="{BB962C8B-B14F-4D97-AF65-F5344CB8AC3E}">
        <p14:creationId xmlns:p14="http://schemas.microsoft.com/office/powerpoint/2010/main" val="68012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a:bodyPr>
          <a:lstStyle/>
          <a:p>
            <a:pPr rtl="0"/>
            <a:r>
              <a:rPr lang="en-US" sz="4000" b="1" dirty="0"/>
              <a:t>Set Inclusion/ subsets</a:t>
            </a:r>
            <a:endParaRPr lang="ar-IQ" sz="4000" b="1" dirty="0"/>
          </a:p>
        </p:txBody>
      </p:sp>
      <p:sp>
        <p:nvSpPr>
          <p:cNvPr id="3" name="Content Placeholder 2"/>
          <p:cNvSpPr>
            <a:spLocks noGrp="1"/>
          </p:cNvSpPr>
          <p:nvPr>
            <p:ph sz="quarter" idx="1"/>
          </p:nvPr>
        </p:nvSpPr>
        <p:spPr/>
        <p:txBody>
          <a:bodyPr/>
          <a:lstStyle/>
          <a:p>
            <a:pPr marL="0" indent="0" algn="l" rtl="0">
              <a:buNone/>
            </a:pPr>
            <a:r>
              <a:rPr lang="en-US" dirty="0"/>
              <a:t>(12) U = {1,2,3,4,5,6,7,8,9,10}</a:t>
            </a:r>
          </a:p>
          <a:p>
            <a:pPr marL="0" indent="0" algn="l" rtl="0">
              <a:buNone/>
            </a:pPr>
            <a:r>
              <a:rPr lang="en-US" dirty="0"/>
              <a:t>        A = {3,4,6}</a:t>
            </a:r>
          </a:p>
          <a:p>
            <a:pPr marL="0" indent="0" algn="l" rtl="0">
              <a:buNone/>
            </a:pPr>
            <a:r>
              <a:rPr lang="en-US" dirty="0"/>
              <a:t>        B = {2,3,4,5,6,7}</a:t>
            </a:r>
          </a:p>
          <a:p>
            <a:pPr marL="0" indent="0" algn="l" rtl="0">
              <a:buNone/>
            </a:pPr>
            <a:endParaRPr lang="ar-IQ" dirty="0"/>
          </a:p>
        </p:txBody>
      </p:sp>
      <p:sp>
        <p:nvSpPr>
          <p:cNvPr id="4" name="Oval 3"/>
          <p:cNvSpPr/>
          <p:nvPr/>
        </p:nvSpPr>
        <p:spPr>
          <a:xfrm>
            <a:off x="2267744" y="3447002"/>
            <a:ext cx="4032448" cy="165618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rPr>
              <a:t>B</a:t>
            </a:r>
            <a:endParaRPr lang="ar-IQ" sz="2800" b="1" dirty="0">
              <a:solidFill>
                <a:schemeClr val="tx1"/>
              </a:solidFill>
            </a:endParaRPr>
          </a:p>
        </p:txBody>
      </p:sp>
      <p:sp>
        <p:nvSpPr>
          <p:cNvPr id="5" name="Oval 4"/>
          <p:cNvSpPr/>
          <p:nvPr/>
        </p:nvSpPr>
        <p:spPr>
          <a:xfrm>
            <a:off x="4644008" y="3825044"/>
            <a:ext cx="1152128" cy="9001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t>A</a:t>
            </a:r>
            <a:r>
              <a:rPr lang="en-US" sz="2800" b="1" dirty="0">
                <a:solidFill>
                  <a:schemeClr val="tx1"/>
                </a:solidFill>
              </a:rPr>
              <a:t>A</a:t>
            </a:r>
            <a:endParaRPr lang="ar-IQ" sz="2800" b="1" dirty="0"/>
          </a:p>
        </p:txBody>
      </p:sp>
      <p:sp>
        <p:nvSpPr>
          <p:cNvPr id="6" name="Rectangle 5"/>
          <p:cNvSpPr/>
          <p:nvPr/>
        </p:nvSpPr>
        <p:spPr>
          <a:xfrm>
            <a:off x="1997968" y="5445224"/>
            <a:ext cx="5238328" cy="646331"/>
          </a:xfrm>
          <a:prstGeom prst="rect">
            <a:avLst/>
          </a:prstGeom>
        </p:spPr>
        <p:txBody>
          <a:bodyPr wrap="square">
            <a:spAutoFit/>
          </a:bodyPr>
          <a:lstStyle/>
          <a:p>
            <a:pPr algn="ctr" rtl="0"/>
            <a:r>
              <a:rPr lang="en-US" b="1" dirty="0"/>
              <a:t>A </a:t>
            </a:r>
            <a:r>
              <a:rPr lang="ar-IQ" b="1" u="sng" dirty="0">
                <a:latin typeface="Times New Roman"/>
                <a:cs typeface="Times New Roman"/>
              </a:rPr>
              <a:t>⸦</a:t>
            </a:r>
            <a:r>
              <a:rPr lang="en-US" b="1" dirty="0">
                <a:latin typeface="Times New Roman"/>
                <a:cs typeface="Times New Roman"/>
              </a:rPr>
              <a:t> B</a:t>
            </a:r>
          </a:p>
          <a:p>
            <a:pPr algn="ctr" rtl="0"/>
            <a:r>
              <a:rPr lang="en-US" b="1" dirty="0"/>
              <a:t>Figure 13.1: Set inclusion (the subset relation)</a:t>
            </a:r>
            <a:endParaRPr lang="ar-IQ" b="1" dirty="0"/>
          </a:p>
        </p:txBody>
      </p:sp>
    </p:spTree>
    <p:extLst>
      <p:ext uri="{BB962C8B-B14F-4D97-AF65-F5344CB8AC3E}">
        <p14:creationId xmlns:p14="http://schemas.microsoft.com/office/powerpoint/2010/main" val="389515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txBody>
          <a:bodyPr>
            <a:normAutofit/>
          </a:bodyPr>
          <a:lstStyle/>
          <a:p>
            <a:r>
              <a:rPr lang="en-US" sz="3200" b="1" dirty="0"/>
              <a:t>Set Inclusion/ subsets</a:t>
            </a:r>
            <a:endParaRPr lang="ar-IQ" dirty="0"/>
          </a:p>
        </p:txBody>
      </p:sp>
      <p:sp>
        <p:nvSpPr>
          <p:cNvPr id="3" name="Content Placeholder 2"/>
          <p:cNvSpPr>
            <a:spLocks noGrp="1"/>
          </p:cNvSpPr>
          <p:nvPr>
            <p:ph sz="quarter" idx="1"/>
          </p:nvPr>
        </p:nvSpPr>
        <p:spPr/>
        <p:txBody>
          <a:bodyPr/>
          <a:lstStyle/>
          <a:p>
            <a:pPr marL="0" indent="0" algn="l" rtl="0">
              <a:buNone/>
            </a:pPr>
            <a:r>
              <a:rPr lang="en-US" dirty="0"/>
              <a:t>(13) a. {</a:t>
            </a:r>
            <a:r>
              <a:rPr lang="en-US" dirty="0" err="1"/>
              <a:t>a,b,c</a:t>
            </a:r>
            <a:r>
              <a:rPr lang="en-US" dirty="0"/>
              <a:t>} </a:t>
            </a:r>
            <a:r>
              <a:rPr lang="ar-IQ" b="1" u="sng" dirty="0">
                <a:latin typeface="Times New Roman"/>
              </a:rPr>
              <a:t>⸦</a:t>
            </a:r>
            <a:r>
              <a:rPr lang="en-US" b="1" u="sng" dirty="0">
                <a:latin typeface="Times New Roman"/>
              </a:rPr>
              <a:t> </a:t>
            </a:r>
            <a:r>
              <a:rPr lang="en-US" dirty="0"/>
              <a:t>{</a:t>
            </a:r>
            <a:r>
              <a:rPr lang="en-US" dirty="0" err="1"/>
              <a:t>a,b,c,d,f</a:t>
            </a:r>
            <a:r>
              <a:rPr lang="en-US" dirty="0"/>
              <a:t>}</a:t>
            </a:r>
          </a:p>
          <a:p>
            <a:pPr marL="0" indent="0" algn="l" rtl="0">
              <a:buNone/>
            </a:pPr>
            <a:r>
              <a:rPr lang="en-US" dirty="0"/>
              <a:t>        b. {</a:t>
            </a:r>
            <a:r>
              <a:rPr lang="en-US" dirty="0" err="1"/>
              <a:t>a,b,c</a:t>
            </a:r>
            <a:r>
              <a:rPr lang="en-US" dirty="0"/>
              <a:t>} ⊈ {</a:t>
            </a:r>
            <a:r>
              <a:rPr lang="en-US" dirty="0" err="1"/>
              <a:t>c,d,f</a:t>
            </a:r>
            <a:r>
              <a:rPr lang="en-US" dirty="0"/>
              <a:t>}</a:t>
            </a:r>
          </a:p>
          <a:p>
            <a:pPr marL="0" indent="0" algn="l" rtl="0">
              <a:buNone/>
            </a:pPr>
            <a:r>
              <a:rPr lang="en-US" dirty="0"/>
              <a:t>        c. {</a:t>
            </a:r>
            <a:r>
              <a:rPr lang="en-US" dirty="0" err="1"/>
              <a:t>a,b,c</a:t>
            </a:r>
            <a:r>
              <a:rPr lang="en-US" dirty="0"/>
              <a:t>} </a:t>
            </a:r>
            <a:r>
              <a:rPr lang="ar-IQ" b="1" u="sng" dirty="0">
                <a:latin typeface="Times New Roman"/>
              </a:rPr>
              <a:t>⸦</a:t>
            </a:r>
            <a:r>
              <a:rPr lang="en-US" dirty="0"/>
              <a:t> {</a:t>
            </a:r>
            <a:r>
              <a:rPr lang="en-US" dirty="0" err="1"/>
              <a:t>a,b,c</a:t>
            </a:r>
            <a:r>
              <a:rPr lang="en-US" dirty="0"/>
              <a:t>}</a:t>
            </a:r>
          </a:p>
          <a:p>
            <a:pPr marL="0" indent="0" algn="l" rtl="0">
              <a:buNone/>
            </a:pPr>
            <a:r>
              <a:rPr lang="en-US" dirty="0"/>
              <a:t>        d. </a:t>
            </a:r>
            <a:r>
              <a:rPr lang="el-GR" dirty="0"/>
              <a:t>Ɐ</a:t>
            </a:r>
            <a:r>
              <a:rPr lang="en-US" dirty="0"/>
              <a:t>S (where S is a set), ∅ </a:t>
            </a:r>
            <a:r>
              <a:rPr lang="ar-IQ" b="1" u="sng" dirty="0">
                <a:latin typeface="Times New Roman"/>
              </a:rPr>
              <a:t>⸦</a:t>
            </a:r>
            <a:r>
              <a:rPr lang="en-US" b="1" dirty="0">
                <a:latin typeface="Times New Roman"/>
                <a:cs typeface="Times New Roman"/>
              </a:rPr>
              <a:t> </a:t>
            </a:r>
            <a:r>
              <a:rPr lang="en-US" dirty="0"/>
              <a:t>S</a:t>
            </a:r>
            <a:endParaRPr lang="ar-IQ" dirty="0"/>
          </a:p>
        </p:txBody>
      </p:sp>
    </p:spTree>
    <p:extLst>
      <p:ext uri="{BB962C8B-B14F-4D97-AF65-F5344CB8AC3E}">
        <p14:creationId xmlns:p14="http://schemas.microsoft.com/office/powerpoint/2010/main" val="76855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r>
              <a:rPr lang="en-US" sz="4000" b="1" dirty="0"/>
              <a:t>intersection</a:t>
            </a:r>
            <a:endParaRPr lang="ar-IQ" sz="4000" b="1" dirty="0"/>
          </a:p>
        </p:txBody>
      </p:sp>
      <p:sp>
        <p:nvSpPr>
          <p:cNvPr id="3" name="Content Placeholder 2"/>
          <p:cNvSpPr>
            <a:spLocks noGrp="1"/>
          </p:cNvSpPr>
          <p:nvPr>
            <p:ph sz="quarter" idx="1"/>
          </p:nvPr>
        </p:nvSpPr>
        <p:spPr/>
        <p:txBody>
          <a:bodyPr/>
          <a:lstStyle/>
          <a:p>
            <a:pPr algn="just" rtl="0"/>
            <a:r>
              <a:rPr lang="en-US" dirty="0"/>
              <a:t>The intersection of two sets, written “A∩B”, is defined as the set consisting of all elements which are both members of A and members of B. We can illustrate this situation using the sets defined in (14). By comparing the elements in set A with those in set B, we see that the two sets share only the following elements in common: 3, 4, and 6; so A∩B = {3,4,6}.</a:t>
            </a:r>
            <a:endParaRPr lang="ar-IQ" dirty="0"/>
          </a:p>
        </p:txBody>
      </p:sp>
    </p:spTree>
    <p:extLst>
      <p:ext uri="{BB962C8B-B14F-4D97-AF65-F5344CB8AC3E}">
        <p14:creationId xmlns:p14="http://schemas.microsoft.com/office/powerpoint/2010/main" val="380749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Autofit/>
          </a:bodyPr>
          <a:lstStyle/>
          <a:p>
            <a:r>
              <a:rPr lang="en-US" sz="4000" b="1" dirty="0"/>
              <a:t>intersection</a:t>
            </a:r>
            <a:endParaRPr lang="ar-IQ" sz="4000" dirty="0"/>
          </a:p>
        </p:txBody>
      </p:sp>
      <p:sp>
        <p:nvSpPr>
          <p:cNvPr id="3" name="Content Placeholder 2"/>
          <p:cNvSpPr>
            <a:spLocks noGrp="1"/>
          </p:cNvSpPr>
          <p:nvPr>
            <p:ph sz="quarter" idx="1"/>
          </p:nvPr>
        </p:nvSpPr>
        <p:spPr/>
        <p:txBody>
          <a:bodyPr/>
          <a:lstStyle/>
          <a:p>
            <a:pPr marL="0" indent="0" algn="l" rtl="0">
              <a:buNone/>
            </a:pPr>
            <a:r>
              <a:rPr lang="en-US" dirty="0"/>
              <a:t>(14) U = {1,2,3,4,5,6,7,8,9,10}</a:t>
            </a:r>
          </a:p>
          <a:p>
            <a:pPr marL="0" indent="0" algn="l" rtl="0">
              <a:buNone/>
            </a:pPr>
            <a:r>
              <a:rPr lang="en-US" dirty="0"/>
              <a:t>        A = {2,3,4,6}</a:t>
            </a:r>
          </a:p>
          <a:p>
            <a:pPr marL="0" indent="0" algn="l" rtl="0">
              <a:buNone/>
            </a:pPr>
            <a:r>
              <a:rPr lang="en-US" dirty="0"/>
              <a:t>        B = {3,4,5,6,7,8}</a:t>
            </a:r>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endParaRPr lang="en-US" dirty="0"/>
          </a:p>
          <a:p>
            <a:pPr marL="0" indent="0" algn="l" rtl="0">
              <a:buNone/>
            </a:pPr>
            <a:r>
              <a:rPr lang="en-US" dirty="0"/>
              <a:t>(15) {</a:t>
            </a:r>
            <a:r>
              <a:rPr lang="en-US" dirty="0" err="1"/>
              <a:t>a,b,c</a:t>
            </a:r>
            <a:r>
              <a:rPr lang="en-US" dirty="0"/>
              <a:t>}∩{</a:t>
            </a:r>
            <a:r>
              <a:rPr lang="en-US" dirty="0" err="1"/>
              <a:t>c,d,f</a:t>
            </a:r>
            <a:r>
              <a:rPr lang="en-US" dirty="0"/>
              <a:t>} = {c}</a:t>
            </a:r>
            <a:endParaRPr lang="ar-IQ" dirty="0"/>
          </a:p>
          <a:p>
            <a:pPr marL="0" indent="0" algn="l" rtl="0">
              <a:buNone/>
            </a:pP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17" t="53232" r="36629" b="10993"/>
          <a:stretch/>
        </p:blipFill>
        <p:spPr bwMode="auto">
          <a:xfrm>
            <a:off x="1691680" y="2852936"/>
            <a:ext cx="6120680" cy="257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340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txBody>
          <a:bodyPr>
            <a:normAutofit/>
          </a:bodyPr>
          <a:lstStyle/>
          <a:p>
            <a:r>
              <a:rPr lang="en-US" sz="4000" b="1" dirty="0"/>
              <a:t>Union</a:t>
            </a:r>
            <a:endParaRPr lang="ar-IQ" sz="4000" b="1" dirty="0"/>
          </a:p>
        </p:txBody>
      </p:sp>
      <p:sp>
        <p:nvSpPr>
          <p:cNvPr id="3" name="Content Placeholder 2"/>
          <p:cNvSpPr>
            <a:spLocks noGrp="1"/>
          </p:cNvSpPr>
          <p:nvPr>
            <p:ph sz="quarter" idx="1"/>
          </p:nvPr>
        </p:nvSpPr>
        <p:spPr/>
        <p:txBody>
          <a:bodyPr/>
          <a:lstStyle/>
          <a:p>
            <a:pPr algn="just" rtl="0"/>
            <a:r>
              <a:rPr lang="en-US" dirty="0"/>
              <a:t>The union of two sets, written “AUB”, is the set consisting of all elements which are either members of A or members of B. Returning to the sets defined in (14), the union of the two sets is formed by combining all the elements from both, which yields the following result: AUB = {2,3,4,5,6,7,8}. Figure 13.3 illustrates this in the form of a diagram, and another example in standard set notation is provided in (16).</a:t>
            </a:r>
            <a:endParaRPr lang="ar-IQ" dirty="0"/>
          </a:p>
        </p:txBody>
      </p:sp>
    </p:spTree>
    <p:extLst>
      <p:ext uri="{BB962C8B-B14F-4D97-AF65-F5344CB8AC3E}">
        <p14:creationId xmlns:p14="http://schemas.microsoft.com/office/powerpoint/2010/main" val="356177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76672"/>
            <a:ext cx="7467600" cy="778098"/>
          </a:xfrm>
        </p:spPr>
        <p:txBody>
          <a:bodyPr>
            <a:normAutofit/>
          </a:bodyPr>
          <a:lstStyle/>
          <a:p>
            <a:r>
              <a:rPr lang="en-US" sz="4000" b="1" dirty="0"/>
              <a:t>union</a:t>
            </a:r>
            <a:endParaRPr lang="ar-IQ" sz="4000" b="1" dirty="0"/>
          </a:p>
        </p:txBody>
      </p:sp>
      <p:sp>
        <p:nvSpPr>
          <p:cNvPr id="4" name="Content Placeholder 3"/>
          <p:cNvSpPr>
            <a:spLocks noGrp="1"/>
          </p:cNvSpPr>
          <p:nvPr>
            <p:ph sz="quarter" idx="1"/>
          </p:nvPr>
        </p:nvSpPr>
        <p:spPr/>
        <p:txBody>
          <a:bodyPr/>
          <a:lstStyle/>
          <a:p>
            <a:pPr algn="l" rtl="0"/>
            <a:r>
              <a:rPr lang="en-US" dirty="0"/>
              <a:t>(16) {</a:t>
            </a:r>
            <a:r>
              <a:rPr lang="en-US" dirty="0" err="1"/>
              <a:t>a,b,c</a:t>
            </a:r>
            <a:r>
              <a:rPr lang="en-US" dirty="0"/>
              <a:t>} U {</a:t>
            </a:r>
            <a:r>
              <a:rPr lang="en-US" dirty="0" err="1"/>
              <a:t>c,d,f</a:t>
            </a:r>
            <a:r>
              <a:rPr lang="en-US" dirty="0"/>
              <a:t>} = {</a:t>
            </a:r>
            <a:r>
              <a:rPr lang="en-US" dirty="0" err="1"/>
              <a:t>a,b,c,d,f</a:t>
            </a:r>
            <a:r>
              <a:rPr lang="en-US" dirty="0"/>
              <a:t>}</a:t>
            </a:r>
          </a:p>
          <a:p>
            <a:pPr algn="l" rtl="0"/>
            <a:endParaRPr lang="en-US" dirty="0"/>
          </a:p>
          <a:p>
            <a:pPr algn="l" rtl="0"/>
            <a:endParaRPr lang="ar-IQ"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863" t="40625" r="37584" b="22083"/>
          <a:stretch/>
        </p:blipFill>
        <p:spPr bwMode="auto">
          <a:xfrm>
            <a:off x="1115616" y="2743200"/>
            <a:ext cx="6840760" cy="272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3289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282</TotalTime>
  <Words>1635</Words>
  <Application>Microsoft Office PowerPoint</Application>
  <PresentationFormat>On-screen Show (4:3)</PresentationFormat>
  <Paragraphs>75</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Century Schoolbook</vt:lpstr>
      <vt:lpstr>Times New Roman</vt:lpstr>
      <vt:lpstr>Wingdings</vt:lpstr>
      <vt:lpstr>Wingdings 2</vt:lpstr>
      <vt:lpstr>Oriel</vt:lpstr>
      <vt:lpstr>Modeling compositionality</vt:lpstr>
      <vt:lpstr>Operations and relations on sets</vt:lpstr>
      <vt:lpstr>Operations and relations on sets</vt:lpstr>
      <vt:lpstr>Set Inclusion/ subsets</vt:lpstr>
      <vt:lpstr>Set Inclusion/ subsets</vt:lpstr>
      <vt:lpstr>intersection</vt:lpstr>
      <vt:lpstr>intersection</vt:lpstr>
      <vt:lpstr>Union</vt:lpstr>
      <vt:lpstr>union</vt:lpstr>
      <vt:lpstr>Complement</vt:lpstr>
      <vt:lpstr>Complement</vt:lpstr>
      <vt:lpstr>Complement</vt:lpstr>
      <vt:lpstr>overview</vt:lpstr>
      <vt:lpstr>overview</vt:lpstr>
      <vt:lpstr>Truth relative to a model</vt:lpstr>
      <vt:lpstr>Truth relative to a model</vt:lpstr>
      <vt:lpstr>Truth relative to a model</vt:lpstr>
      <vt:lpstr>Rules of 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compositionality</dc:title>
  <dc:creator>name</dc:creator>
  <cp:lastModifiedBy>ahmed qadoury</cp:lastModifiedBy>
  <cp:revision>20</cp:revision>
  <dcterms:created xsi:type="dcterms:W3CDTF">2021-01-18T01:59:42Z</dcterms:created>
  <dcterms:modified xsi:type="dcterms:W3CDTF">2021-02-05T21:23:01Z</dcterms:modified>
</cp:coreProperties>
</file>