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660"/>
  </p:normalViewPr>
  <p:slideViewPr>
    <p:cSldViewPr snapToGrid="0">
      <p:cViewPr varScale="1">
        <p:scale>
          <a:sx n="67" d="100"/>
          <a:sy n="67" d="100"/>
        </p:scale>
        <p:origin x="65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4FE1CB-7056-42A2-97A8-64153D0241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EC22E4F-6168-41A8-9648-68BF686F49E1}">
      <dgm:prSet phldrT="[Text]" custT="1"/>
      <dgm:spPr/>
      <dgm:t>
        <a:bodyPr/>
        <a:lstStyle/>
        <a:p>
          <a:r>
            <a:rPr lang="en-US" sz="3200" b="1" dirty="0">
              <a:solidFill>
                <a:schemeClr val="tx1"/>
              </a:solidFill>
            </a:rPr>
            <a:t>second, the denotations of the basic items of the language. </a:t>
          </a:r>
          <a:endParaRPr lang="en-US" sz="3200" dirty="0">
            <a:solidFill>
              <a:schemeClr val="tx1"/>
            </a:solidFill>
          </a:endParaRPr>
        </a:p>
      </dgm:t>
    </dgm:pt>
    <dgm:pt modelId="{E70BF8DA-15DF-4D82-AD90-9F82DEE29C22}" type="parTrans" cxnId="{F515B076-65C5-4096-887E-0B16AA06EE82}">
      <dgm:prSet/>
      <dgm:spPr/>
      <dgm:t>
        <a:bodyPr/>
        <a:lstStyle/>
        <a:p>
          <a:endParaRPr lang="en-US"/>
        </a:p>
      </dgm:t>
    </dgm:pt>
    <dgm:pt modelId="{3EB0CF1B-E0BF-47DA-A7FE-E29890FB4B60}" type="sibTrans" cxnId="{F515B076-65C5-4096-887E-0B16AA06EE82}">
      <dgm:prSet/>
      <dgm:spPr/>
      <dgm:t>
        <a:bodyPr/>
        <a:lstStyle/>
        <a:p>
          <a:endParaRPr lang="en-US"/>
        </a:p>
      </dgm:t>
    </dgm:pt>
    <dgm:pt modelId="{577EFC94-E3E9-457B-8FE8-0329D0B81AC5}">
      <dgm:prSet phldrT="[Text]" custT="1"/>
      <dgm:spPr/>
      <dgm:t>
        <a:bodyPr/>
        <a:lstStyle/>
        <a:p>
          <a:r>
            <a:rPr lang="en-US" sz="3200" b="1" dirty="0">
              <a:solidFill>
                <a:schemeClr val="tx1"/>
              </a:solidFill>
            </a:rPr>
            <a:t>first, the set of all individual entities in the situation.</a:t>
          </a:r>
          <a:endParaRPr lang="en-US" sz="3200" dirty="0">
            <a:solidFill>
              <a:schemeClr val="tx1"/>
            </a:solidFill>
          </a:endParaRPr>
        </a:p>
      </dgm:t>
    </dgm:pt>
    <dgm:pt modelId="{8C2FDE07-0063-42B6-B91E-019D987061DD}" type="parTrans" cxnId="{CFBD8B5E-8A31-4438-98CE-F5D7AAF00C47}">
      <dgm:prSet/>
      <dgm:spPr/>
      <dgm:t>
        <a:bodyPr/>
        <a:lstStyle/>
        <a:p>
          <a:endParaRPr lang="en-US"/>
        </a:p>
      </dgm:t>
    </dgm:pt>
    <dgm:pt modelId="{329CF3B6-1FC0-4A82-A200-3E99A8B89941}" type="sibTrans" cxnId="{CFBD8B5E-8A31-4438-98CE-F5D7AAF00C47}">
      <dgm:prSet/>
      <dgm:spPr/>
      <dgm:t>
        <a:bodyPr/>
        <a:lstStyle/>
        <a:p>
          <a:endParaRPr lang="en-US"/>
        </a:p>
      </dgm:t>
    </dgm:pt>
    <dgm:pt modelId="{E8BFAB3B-2835-4AD0-97C0-C40E03B8EEDF}" type="pres">
      <dgm:prSet presAssocID="{154FE1CB-7056-42A2-97A8-64153D024150}" presName="linear" presStyleCnt="0">
        <dgm:presLayoutVars>
          <dgm:animLvl val="lvl"/>
          <dgm:resizeHandles val="exact"/>
        </dgm:presLayoutVars>
      </dgm:prSet>
      <dgm:spPr/>
    </dgm:pt>
    <dgm:pt modelId="{149A6201-DB94-434A-8576-43F41ADE18C6}" type="pres">
      <dgm:prSet presAssocID="{7EC22E4F-6168-41A8-9648-68BF686F49E1}" presName="parentText" presStyleLbl="node1" presStyleIdx="0" presStyleCnt="2" custLinFactY="143443" custLinFactNeighborX="-10901" custLinFactNeighborY="200000">
        <dgm:presLayoutVars>
          <dgm:chMax val="0"/>
          <dgm:bulletEnabled val="1"/>
        </dgm:presLayoutVars>
      </dgm:prSet>
      <dgm:spPr/>
    </dgm:pt>
    <dgm:pt modelId="{5DD483F7-9B60-4C24-96B1-8D0B1C219AA3}" type="pres">
      <dgm:prSet presAssocID="{3EB0CF1B-E0BF-47DA-A7FE-E29890FB4B60}" presName="spacer" presStyleCnt="0"/>
      <dgm:spPr/>
    </dgm:pt>
    <dgm:pt modelId="{4AA96517-4BB1-4564-B07D-3762E34AC334}" type="pres">
      <dgm:prSet presAssocID="{577EFC94-E3E9-457B-8FE8-0329D0B81AC5}" presName="parentText" presStyleLbl="node1" presStyleIdx="1" presStyleCnt="2" custScaleY="97515" custLinFactY="-58023" custLinFactNeighborX="455" custLinFactNeighborY="-100000">
        <dgm:presLayoutVars>
          <dgm:chMax val="0"/>
          <dgm:bulletEnabled val="1"/>
        </dgm:presLayoutVars>
      </dgm:prSet>
      <dgm:spPr/>
    </dgm:pt>
  </dgm:ptLst>
  <dgm:cxnLst>
    <dgm:cxn modelId="{071D0429-7D3B-4A29-A96B-A0931581C529}" type="presOf" srcId="{154FE1CB-7056-42A2-97A8-64153D024150}" destId="{E8BFAB3B-2835-4AD0-97C0-C40E03B8EEDF}" srcOrd="0" destOrd="0" presId="urn:microsoft.com/office/officeart/2005/8/layout/vList2"/>
    <dgm:cxn modelId="{CFBD8B5E-8A31-4438-98CE-F5D7AAF00C47}" srcId="{154FE1CB-7056-42A2-97A8-64153D024150}" destId="{577EFC94-E3E9-457B-8FE8-0329D0B81AC5}" srcOrd="1" destOrd="0" parTransId="{8C2FDE07-0063-42B6-B91E-019D987061DD}" sibTransId="{329CF3B6-1FC0-4A82-A200-3E99A8B89941}"/>
    <dgm:cxn modelId="{F515B076-65C5-4096-887E-0B16AA06EE82}" srcId="{154FE1CB-7056-42A2-97A8-64153D024150}" destId="{7EC22E4F-6168-41A8-9648-68BF686F49E1}" srcOrd="0" destOrd="0" parTransId="{E70BF8DA-15DF-4D82-AD90-9F82DEE29C22}" sibTransId="{3EB0CF1B-E0BF-47DA-A7FE-E29890FB4B60}"/>
    <dgm:cxn modelId="{6DCA31B0-A3C4-4CCD-8630-29F7022B64D5}" type="presOf" srcId="{7EC22E4F-6168-41A8-9648-68BF686F49E1}" destId="{149A6201-DB94-434A-8576-43F41ADE18C6}" srcOrd="0" destOrd="0" presId="urn:microsoft.com/office/officeart/2005/8/layout/vList2"/>
    <dgm:cxn modelId="{ED9DBAE5-77A2-48DB-AB7E-69A0C6E4DED2}" type="presOf" srcId="{577EFC94-E3E9-457B-8FE8-0329D0B81AC5}" destId="{4AA96517-4BB1-4564-B07D-3762E34AC334}" srcOrd="0" destOrd="0" presId="urn:microsoft.com/office/officeart/2005/8/layout/vList2"/>
    <dgm:cxn modelId="{A8750356-8FCD-4D59-B522-E9AB5CC5C03D}" type="presParOf" srcId="{E8BFAB3B-2835-4AD0-97C0-C40E03B8EEDF}" destId="{149A6201-DB94-434A-8576-43F41ADE18C6}" srcOrd="0" destOrd="0" presId="urn:microsoft.com/office/officeart/2005/8/layout/vList2"/>
    <dgm:cxn modelId="{B08CC132-59A4-458F-91C2-54D6ACC326DC}" type="presParOf" srcId="{E8BFAB3B-2835-4AD0-97C0-C40E03B8EEDF}" destId="{5DD483F7-9B60-4C24-96B1-8D0B1C219AA3}" srcOrd="1" destOrd="0" presId="urn:microsoft.com/office/officeart/2005/8/layout/vList2"/>
    <dgm:cxn modelId="{CC75459C-EF1A-4236-8DCC-D7555405EDA2}" type="presParOf" srcId="{E8BFAB3B-2835-4AD0-97C0-C40E03B8EEDF}" destId="{4AA96517-4BB1-4564-B07D-3762E34AC33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EE6B05-6A57-4D6A-AF92-CED185A1DB8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9A49FB2-6A2F-4A5D-A474-A06FC5941271}">
      <dgm:prSet phldrT="[Text]" custT="1"/>
      <dgm:spPr/>
      <dgm:t>
        <a:bodyPr/>
        <a:lstStyle/>
        <a:p>
          <a:r>
            <a:rPr lang="en-US" sz="3200" b="1" dirty="0">
              <a:solidFill>
                <a:schemeClr val="tx1"/>
              </a:solidFill>
            </a:rPr>
            <a:t>(3) {a,b,c} = {b,a,c} = {c,a,b} = {a,b,c,b,a}, etc.</a:t>
          </a:r>
        </a:p>
      </dgm:t>
    </dgm:pt>
    <dgm:pt modelId="{47BB1481-2AC0-425A-8378-04D973E07E97}" type="parTrans" cxnId="{61CC0406-AEBE-4DC9-95FC-DA3C790608F3}">
      <dgm:prSet/>
      <dgm:spPr/>
      <dgm:t>
        <a:bodyPr/>
        <a:lstStyle/>
        <a:p>
          <a:endParaRPr lang="en-US"/>
        </a:p>
      </dgm:t>
    </dgm:pt>
    <dgm:pt modelId="{C89B7033-8241-45C0-879D-6AD5883FCA51}" type="sibTrans" cxnId="{61CC0406-AEBE-4DC9-95FC-DA3C790608F3}">
      <dgm:prSet/>
      <dgm:spPr/>
      <dgm:t>
        <a:bodyPr/>
        <a:lstStyle/>
        <a:p>
          <a:endParaRPr lang="en-US"/>
        </a:p>
      </dgm:t>
    </dgm:pt>
    <dgm:pt modelId="{40EA42A8-95A7-45B7-BC94-F53FCB668BCD}" type="pres">
      <dgm:prSet presAssocID="{5FEE6B05-6A57-4D6A-AF92-CED185A1DB8C}" presName="linear" presStyleCnt="0">
        <dgm:presLayoutVars>
          <dgm:animLvl val="lvl"/>
          <dgm:resizeHandles val="exact"/>
        </dgm:presLayoutVars>
      </dgm:prSet>
      <dgm:spPr/>
    </dgm:pt>
    <dgm:pt modelId="{07427A64-7237-45DD-AA48-CC0F0379D5F7}" type="pres">
      <dgm:prSet presAssocID="{B9A49FB2-6A2F-4A5D-A474-A06FC5941271}" presName="parentText" presStyleLbl="node1" presStyleIdx="0" presStyleCnt="1" custLinFactY="93155" custLinFactNeighborX="-13784" custLinFactNeighborY="100000">
        <dgm:presLayoutVars>
          <dgm:chMax val="0"/>
          <dgm:bulletEnabled val="1"/>
        </dgm:presLayoutVars>
      </dgm:prSet>
      <dgm:spPr/>
    </dgm:pt>
  </dgm:ptLst>
  <dgm:cxnLst>
    <dgm:cxn modelId="{61CC0406-AEBE-4DC9-95FC-DA3C790608F3}" srcId="{5FEE6B05-6A57-4D6A-AF92-CED185A1DB8C}" destId="{B9A49FB2-6A2F-4A5D-A474-A06FC5941271}" srcOrd="0" destOrd="0" parTransId="{47BB1481-2AC0-425A-8378-04D973E07E97}" sibTransId="{C89B7033-8241-45C0-879D-6AD5883FCA51}"/>
    <dgm:cxn modelId="{CC76631C-2E86-4C2D-8817-62C7C65173D8}" type="presOf" srcId="{5FEE6B05-6A57-4D6A-AF92-CED185A1DB8C}" destId="{40EA42A8-95A7-45B7-BC94-F53FCB668BCD}" srcOrd="0" destOrd="0" presId="urn:microsoft.com/office/officeart/2005/8/layout/vList2"/>
    <dgm:cxn modelId="{307F0B3C-2922-48BB-B82E-E504D25B25EE}" type="presOf" srcId="{B9A49FB2-6A2F-4A5D-A474-A06FC5941271}" destId="{07427A64-7237-45DD-AA48-CC0F0379D5F7}" srcOrd="0" destOrd="0" presId="urn:microsoft.com/office/officeart/2005/8/layout/vList2"/>
    <dgm:cxn modelId="{ABC52FA2-2571-4C0E-9226-D12415BCCCC6}" type="presParOf" srcId="{40EA42A8-95A7-45B7-BC94-F53FCB668BCD}" destId="{07427A64-7237-45DD-AA48-CC0F0379D5F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211C71-1F00-4ADA-98CA-0A7D429327D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44290E4-6F6D-4A8A-9988-9DE56A55AB8C}">
      <dgm:prSet phldrT="[Text]" custT="1"/>
      <dgm:spPr>
        <a:solidFill>
          <a:srgbClr val="0070C0"/>
        </a:solidFill>
      </dgm:spPr>
      <dgm:t>
        <a:bodyPr/>
        <a:lstStyle/>
        <a:p>
          <a:r>
            <a:rPr lang="en-US" sz="2800" dirty="0"/>
            <a:t>A = {⟨a,3⟩, ⟨f,4⟩, ⟨c,6⟩, ⟨a,7⟩}</a:t>
          </a:r>
        </a:p>
        <a:p>
          <a:r>
            <a:rPr lang="en-US" sz="2800" dirty="0"/>
            <a:t>B = {⟨2,3⟩, ⟨3,2⟩, ⟨4,7⟩, ⟨5,2⟩, ⟨6,7⟩, ⟨7,4⟩}</a:t>
          </a:r>
        </a:p>
      </dgm:t>
    </dgm:pt>
    <dgm:pt modelId="{3FD6799F-B5C6-42BC-9EF7-9F538A61AD49}" type="parTrans" cxnId="{0EC59B63-5C1C-401D-A047-834A7810EE16}">
      <dgm:prSet/>
      <dgm:spPr/>
      <dgm:t>
        <a:bodyPr/>
        <a:lstStyle/>
        <a:p>
          <a:endParaRPr lang="en-US"/>
        </a:p>
      </dgm:t>
    </dgm:pt>
    <dgm:pt modelId="{AE429092-3590-48B7-B910-28306EC90C21}" type="sibTrans" cxnId="{0EC59B63-5C1C-401D-A047-834A7810EE16}">
      <dgm:prSet/>
      <dgm:spPr/>
      <dgm:t>
        <a:bodyPr/>
        <a:lstStyle/>
        <a:p>
          <a:endParaRPr lang="en-US"/>
        </a:p>
      </dgm:t>
    </dgm:pt>
    <dgm:pt modelId="{FE1D2251-420B-4B2D-823E-0F055942CB2A}" type="pres">
      <dgm:prSet presAssocID="{87211C71-1F00-4ADA-98CA-0A7D429327DB}" presName="diagram" presStyleCnt="0">
        <dgm:presLayoutVars>
          <dgm:dir/>
          <dgm:resizeHandles val="exact"/>
        </dgm:presLayoutVars>
      </dgm:prSet>
      <dgm:spPr/>
    </dgm:pt>
    <dgm:pt modelId="{C95067E0-DABD-476E-B9A1-A135D5A8C811}" type="pres">
      <dgm:prSet presAssocID="{E44290E4-6F6D-4A8A-9988-9DE56A55AB8C}" presName="node" presStyleLbl="node1" presStyleIdx="0" presStyleCnt="1" custScaleX="248846" custLinFactNeighborX="36007" custLinFactNeighborY="1815">
        <dgm:presLayoutVars>
          <dgm:bulletEnabled val="1"/>
        </dgm:presLayoutVars>
      </dgm:prSet>
      <dgm:spPr/>
    </dgm:pt>
  </dgm:ptLst>
  <dgm:cxnLst>
    <dgm:cxn modelId="{0EC59B63-5C1C-401D-A047-834A7810EE16}" srcId="{87211C71-1F00-4ADA-98CA-0A7D429327DB}" destId="{E44290E4-6F6D-4A8A-9988-9DE56A55AB8C}" srcOrd="0" destOrd="0" parTransId="{3FD6799F-B5C6-42BC-9EF7-9F538A61AD49}" sibTransId="{AE429092-3590-48B7-B910-28306EC90C21}"/>
    <dgm:cxn modelId="{802D278B-E329-443B-91C8-8A5445FF01ED}" type="presOf" srcId="{87211C71-1F00-4ADA-98CA-0A7D429327DB}" destId="{FE1D2251-420B-4B2D-823E-0F055942CB2A}" srcOrd="0" destOrd="0" presId="urn:microsoft.com/office/officeart/2005/8/layout/default"/>
    <dgm:cxn modelId="{E5A4F4D7-DACB-4030-91E2-C4BC9777FACD}" type="presOf" srcId="{E44290E4-6F6D-4A8A-9988-9DE56A55AB8C}" destId="{C95067E0-DABD-476E-B9A1-A135D5A8C811}" srcOrd="0" destOrd="0" presId="urn:microsoft.com/office/officeart/2005/8/layout/default"/>
    <dgm:cxn modelId="{6830DD5D-3287-4569-A0A8-A95110255366}" type="presParOf" srcId="{FE1D2251-420B-4B2D-823E-0F055942CB2A}" destId="{C95067E0-DABD-476E-B9A1-A135D5A8C81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490685-F437-4262-A634-A43B039DC5A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9064DEF-839F-404D-A58F-68399599AE4E}" type="pres">
      <dgm:prSet presAssocID="{E8490685-F437-4262-A634-A43B039DC5AC}" presName="diagram" presStyleCnt="0">
        <dgm:presLayoutVars>
          <dgm:dir/>
          <dgm:resizeHandles val="exact"/>
        </dgm:presLayoutVars>
      </dgm:prSet>
      <dgm:spPr/>
    </dgm:pt>
  </dgm:ptLst>
  <dgm:cxnLst>
    <dgm:cxn modelId="{9ADBF44C-BA4D-408F-8E7C-E6297EEBB13B}" type="presOf" srcId="{E8490685-F437-4262-A634-A43B039DC5AC}" destId="{19064DEF-839F-404D-A58F-68399599AE4E}"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09F0CB-B760-4C3C-A746-01CD489626D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38B7736-F734-494C-A973-8E6E9E5937A3}">
      <dgm:prSet phldrT="[Text]"/>
      <dgm:spPr>
        <a:solidFill>
          <a:srgbClr val="7030A0"/>
        </a:solidFill>
      </dgm:spPr>
      <dgm:t>
        <a:bodyPr/>
        <a:lstStyle/>
        <a:p>
          <a:r>
            <a:rPr lang="en-US" dirty="0"/>
            <a:t>B(2) = 3</a:t>
          </a:r>
        </a:p>
        <a:p>
          <a:r>
            <a:rPr lang="en-US" dirty="0"/>
            <a:t>B(3) = 2</a:t>
          </a:r>
        </a:p>
        <a:p>
          <a:r>
            <a:rPr lang="en-US" dirty="0"/>
            <a:t>B(4) = 7</a:t>
          </a:r>
        </a:p>
        <a:p>
          <a:r>
            <a:rPr lang="en-US" dirty="0"/>
            <a:t>B(5) = 2</a:t>
          </a:r>
        </a:p>
        <a:p>
          <a:r>
            <a:rPr lang="en-US" dirty="0"/>
            <a:t>B(6) = 7</a:t>
          </a:r>
        </a:p>
        <a:p>
          <a:r>
            <a:rPr lang="en-US" dirty="0"/>
            <a:t>B(7) = 4</a:t>
          </a:r>
        </a:p>
      </dgm:t>
    </dgm:pt>
    <dgm:pt modelId="{CA7E4458-D9C0-4D98-9AD6-81BF67007A09}" type="parTrans" cxnId="{5A5419A5-7FA2-4BC9-AB17-C1E10FCB4AEC}">
      <dgm:prSet/>
      <dgm:spPr/>
      <dgm:t>
        <a:bodyPr/>
        <a:lstStyle/>
        <a:p>
          <a:endParaRPr lang="en-US"/>
        </a:p>
      </dgm:t>
    </dgm:pt>
    <dgm:pt modelId="{C38E3D3F-757F-4315-8E85-1FEAF461A6DA}" type="sibTrans" cxnId="{5A5419A5-7FA2-4BC9-AB17-C1E10FCB4AEC}">
      <dgm:prSet/>
      <dgm:spPr/>
      <dgm:t>
        <a:bodyPr/>
        <a:lstStyle/>
        <a:p>
          <a:endParaRPr lang="en-US"/>
        </a:p>
      </dgm:t>
    </dgm:pt>
    <dgm:pt modelId="{AB062BE2-7E36-473D-9B83-96B379DEC148}" type="pres">
      <dgm:prSet presAssocID="{5809F0CB-B760-4C3C-A746-01CD489626D9}" presName="diagram" presStyleCnt="0">
        <dgm:presLayoutVars>
          <dgm:dir/>
          <dgm:resizeHandles val="exact"/>
        </dgm:presLayoutVars>
      </dgm:prSet>
      <dgm:spPr/>
    </dgm:pt>
    <dgm:pt modelId="{031B648E-8517-4233-A8AE-D32C502766ED}" type="pres">
      <dgm:prSet presAssocID="{F38B7736-F734-494C-A973-8E6E9E5937A3}" presName="node" presStyleLbl="node1" presStyleIdx="0" presStyleCnt="1" custScaleX="94700" custScaleY="308338" custLinFactNeighborX="53813" custLinFactNeighborY="-18934">
        <dgm:presLayoutVars>
          <dgm:bulletEnabled val="1"/>
        </dgm:presLayoutVars>
      </dgm:prSet>
      <dgm:spPr/>
    </dgm:pt>
  </dgm:ptLst>
  <dgm:cxnLst>
    <dgm:cxn modelId="{5A5419A5-7FA2-4BC9-AB17-C1E10FCB4AEC}" srcId="{5809F0CB-B760-4C3C-A746-01CD489626D9}" destId="{F38B7736-F734-494C-A973-8E6E9E5937A3}" srcOrd="0" destOrd="0" parTransId="{CA7E4458-D9C0-4D98-9AD6-81BF67007A09}" sibTransId="{C38E3D3F-757F-4315-8E85-1FEAF461A6DA}"/>
    <dgm:cxn modelId="{1E294CA9-71DA-4899-8099-E4B9B45F84CB}" type="presOf" srcId="{F38B7736-F734-494C-A973-8E6E9E5937A3}" destId="{031B648E-8517-4233-A8AE-D32C502766ED}" srcOrd="0" destOrd="0" presId="urn:microsoft.com/office/officeart/2005/8/layout/default"/>
    <dgm:cxn modelId="{566570FA-FD48-4CF7-B979-AB14D4C89EC7}" type="presOf" srcId="{5809F0CB-B760-4C3C-A746-01CD489626D9}" destId="{AB062BE2-7E36-473D-9B83-96B379DEC148}" srcOrd="0" destOrd="0" presId="urn:microsoft.com/office/officeart/2005/8/layout/default"/>
    <dgm:cxn modelId="{1DC33777-AE51-4BE2-9CD9-9681DDC2760A}" type="presParOf" srcId="{AB062BE2-7E36-473D-9B83-96B379DEC148}" destId="{031B648E-8517-4233-A8AE-D32C502766ED}"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F316E6-DBD2-4C16-A26C-0C774CC9A7F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F3C076B-5184-48A0-971A-A6104072C502}">
      <dgm:prSet phldrT="[Text]" custT="1"/>
      <dgm:spPr>
        <a:solidFill>
          <a:srgbClr val="7030A0"/>
        </a:solidFill>
      </dgm:spPr>
      <dgm:t>
        <a:bodyPr/>
        <a:lstStyle/>
        <a:p>
          <a:r>
            <a:rPr lang="en-US" sz="3600" b="1" dirty="0"/>
            <a:t>(1) </a:t>
          </a:r>
          <a:r>
            <a:rPr lang="en-US" sz="3600" dirty="0"/>
            <a:t>a. C = {John, Paul, George, Ringo}</a:t>
          </a:r>
        </a:p>
      </dgm:t>
    </dgm:pt>
    <dgm:pt modelId="{3AE21A9C-D78C-4191-8C49-076F6DF4F407}" type="parTrans" cxnId="{D9EA84C7-F0B4-47EF-937A-9BC52C4BCEC9}">
      <dgm:prSet/>
      <dgm:spPr/>
      <dgm:t>
        <a:bodyPr/>
        <a:lstStyle/>
        <a:p>
          <a:endParaRPr lang="en-US"/>
        </a:p>
      </dgm:t>
    </dgm:pt>
    <dgm:pt modelId="{68B6594F-188F-4FC0-9B04-89F3241E5575}" type="sibTrans" cxnId="{D9EA84C7-F0B4-47EF-937A-9BC52C4BCEC9}">
      <dgm:prSet/>
      <dgm:spPr/>
      <dgm:t>
        <a:bodyPr/>
        <a:lstStyle/>
        <a:p>
          <a:endParaRPr lang="en-US"/>
        </a:p>
      </dgm:t>
    </dgm:pt>
    <dgm:pt modelId="{5F40B473-B184-4178-BB03-6C7EC1C8FF17}">
      <dgm:prSet phldrT="[Text]"/>
      <dgm:spPr>
        <a:solidFill>
          <a:schemeClr val="accent5">
            <a:lumMod val="60000"/>
            <a:lumOff val="40000"/>
          </a:schemeClr>
        </a:solidFill>
      </dgm:spPr>
      <dgm:t>
        <a:bodyPr/>
        <a:lstStyle/>
        <a:p>
          <a:r>
            <a:rPr lang="en-US" b="1" dirty="0"/>
            <a:t>(2) a. f1(John) = 1</a:t>
          </a:r>
        </a:p>
        <a:p>
          <a:r>
            <a:rPr lang="en-US" b="1" dirty="0"/>
            <a:t>f1(Paul) = 1</a:t>
          </a:r>
        </a:p>
        <a:p>
          <a:r>
            <a:rPr lang="en-US" b="1" dirty="0"/>
            <a:t>f1(George) = 1</a:t>
          </a:r>
        </a:p>
        <a:p>
          <a:r>
            <a:rPr lang="en-US" b="1" dirty="0"/>
            <a:t>f1(Ringo) = 1</a:t>
          </a:r>
        </a:p>
        <a:p>
          <a:r>
            <a:rPr lang="en-US" b="1" dirty="0"/>
            <a:t>in all other cases, f1(x) = 0</a:t>
          </a:r>
        </a:p>
      </dgm:t>
    </dgm:pt>
    <dgm:pt modelId="{AAC4CF2E-33BB-4B22-96AC-95CBEF83B6A7}" type="sibTrans" cxnId="{20F0F721-E70D-45B1-9668-85133F4207EA}">
      <dgm:prSet/>
      <dgm:spPr/>
      <dgm:t>
        <a:bodyPr/>
        <a:lstStyle/>
        <a:p>
          <a:endParaRPr lang="en-US"/>
        </a:p>
      </dgm:t>
    </dgm:pt>
    <dgm:pt modelId="{5A41F10B-4AF3-4088-B188-3A7C3B775246}" type="parTrans" cxnId="{20F0F721-E70D-45B1-9668-85133F4207EA}">
      <dgm:prSet/>
      <dgm:spPr/>
      <dgm:t>
        <a:bodyPr/>
        <a:lstStyle/>
        <a:p>
          <a:endParaRPr lang="en-US"/>
        </a:p>
      </dgm:t>
    </dgm:pt>
    <dgm:pt modelId="{F6AD021F-3E95-424D-8933-F12AAAACA3A8}" type="pres">
      <dgm:prSet presAssocID="{77F316E6-DBD2-4C16-A26C-0C774CC9A7F2}" presName="diagram" presStyleCnt="0">
        <dgm:presLayoutVars>
          <dgm:dir/>
          <dgm:resizeHandles val="exact"/>
        </dgm:presLayoutVars>
      </dgm:prSet>
      <dgm:spPr/>
    </dgm:pt>
    <dgm:pt modelId="{BE03D1F4-9B61-451C-A1A4-F55536A4CDF4}" type="pres">
      <dgm:prSet presAssocID="{EF3C076B-5184-48A0-971A-A6104072C502}" presName="node" presStyleLbl="node1" presStyleIdx="0" presStyleCnt="2" custScaleX="67367" custScaleY="36098" custLinFactNeighborX="68416" custLinFactNeighborY="-35608">
        <dgm:presLayoutVars>
          <dgm:bulletEnabled val="1"/>
        </dgm:presLayoutVars>
      </dgm:prSet>
      <dgm:spPr/>
    </dgm:pt>
    <dgm:pt modelId="{04D28A04-CB70-4A61-A807-DD02A300B114}" type="pres">
      <dgm:prSet presAssocID="{68B6594F-188F-4FC0-9B04-89F3241E5575}" presName="sibTrans" presStyleCnt="0"/>
      <dgm:spPr/>
    </dgm:pt>
    <dgm:pt modelId="{C4946FAA-2E58-4E77-99A9-47598E5D1110}" type="pres">
      <dgm:prSet presAssocID="{5F40B473-B184-4178-BB03-6C7EC1C8FF17}" presName="node" presStyleLbl="node1" presStyleIdx="1" presStyleCnt="2" custScaleX="56952" custScaleY="65705" custLinFactNeighborX="-3793" custLinFactNeighborY="18527">
        <dgm:presLayoutVars>
          <dgm:bulletEnabled val="1"/>
        </dgm:presLayoutVars>
      </dgm:prSet>
      <dgm:spPr/>
    </dgm:pt>
  </dgm:ptLst>
  <dgm:cxnLst>
    <dgm:cxn modelId="{30CDEC17-1C1E-4732-994A-3D0A2C16787C}" type="presOf" srcId="{5F40B473-B184-4178-BB03-6C7EC1C8FF17}" destId="{C4946FAA-2E58-4E77-99A9-47598E5D1110}" srcOrd="0" destOrd="0" presId="urn:microsoft.com/office/officeart/2005/8/layout/default"/>
    <dgm:cxn modelId="{B8790C21-2E96-4993-A90E-6F0A4BFDFE83}" type="presOf" srcId="{77F316E6-DBD2-4C16-A26C-0C774CC9A7F2}" destId="{F6AD021F-3E95-424D-8933-F12AAAACA3A8}" srcOrd="0" destOrd="0" presId="urn:microsoft.com/office/officeart/2005/8/layout/default"/>
    <dgm:cxn modelId="{20F0F721-E70D-45B1-9668-85133F4207EA}" srcId="{77F316E6-DBD2-4C16-A26C-0C774CC9A7F2}" destId="{5F40B473-B184-4178-BB03-6C7EC1C8FF17}" srcOrd="1" destOrd="0" parTransId="{5A41F10B-4AF3-4088-B188-3A7C3B775246}" sibTransId="{AAC4CF2E-33BB-4B22-96AC-95CBEF83B6A7}"/>
    <dgm:cxn modelId="{635E0627-B007-4256-A5E9-02F48B8FBB3E}" type="presOf" srcId="{EF3C076B-5184-48A0-971A-A6104072C502}" destId="{BE03D1F4-9B61-451C-A1A4-F55536A4CDF4}" srcOrd="0" destOrd="0" presId="urn:microsoft.com/office/officeart/2005/8/layout/default"/>
    <dgm:cxn modelId="{D9EA84C7-F0B4-47EF-937A-9BC52C4BCEC9}" srcId="{77F316E6-DBD2-4C16-A26C-0C774CC9A7F2}" destId="{EF3C076B-5184-48A0-971A-A6104072C502}" srcOrd="0" destOrd="0" parTransId="{3AE21A9C-D78C-4191-8C49-076F6DF4F407}" sibTransId="{68B6594F-188F-4FC0-9B04-89F3241E5575}"/>
    <dgm:cxn modelId="{6A274E0D-5C89-4013-AAA8-8FBB1B809D26}" type="presParOf" srcId="{F6AD021F-3E95-424D-8933-F12AAAACA3A8}" destId="{BE03D1F4-9B61-451C-A1A4-F55536A4CDF4}" srcOrd="0" destOrd="0" presId="urn:microsoft.com/office/officeart/2005/8/layout/default"/>
    <dgm:cxn modelId="{BD3321AD-22B8-4501-B50D-A26693CFC806}" type="presParOf" srcId="{F6AD021F-3E95-424D-8933-F12AAAACA3A8}" destId="{04D28A04-CB70-4A61-A807-DD02A300B114}" srcOrd="1" destOrd="0" presId="urn:microsoft.com/office/officeart/2005/8/layout/default"/>
    <dgm:cxn modelId="{0130031B-582E-4F77-B854-1488A75BC94C}" type="presParOf" srcId="{F6AD021F-3E95-424D-8933-F12AAAACA3A8}" destId="{C4946FAA-2E58-4E77-99A9-47598E5D1110}"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9A6201-DB94-434A-8576-43F41ADE18C6}">
      <dsp:nvSpPr>
        <dsp:cNvPr id="0" name=""/>
        <dsp:cNvSpPr/>
      </dsp:nvSpPr>
      <dsp:spPr>
        <a:xfrm>
          <a:off x="0" y="2412782"/>
          <a:ext cx="8128000" cy="12548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dirty="0">
              <a:solidFill>
                <a:schemeClr val="tx1"/>
              </a:solidFill>
            </a:rPr>
            <a:t>second, the denotations of the basic items of the language. </a:t>
          </a:r>
          <a:endParaRPr lang="en-US" sz="3200" kern="1200" dirty="0">
            <a:solidFill>
              <a:schemeClr val="tx1"/>
            </a:solidFill>
          </a:endParaRPr>
        </a:p>
      </dsp:txBody>
      <dsp:txXfrm>
        <a:off x="61256" y="2474038"/>
        <a:ext cx="8005488" cy="1132313"/>
      </dsp:txXfrm>
    </dsp:sp>
    <dsp:sp modelId="{4AA96517-4BB1-4564-B07D-3762E34AC334}">
      <dsp:nvSpPr>
        <dsp:cNvPr id="0" name=""/>
        <dsp:cNvSpPr/>
      </dsp:nvSpPr>
      <dsp:spPr>
        <a:xfrm>
          <a:off x="0" y="1027707"/>
          <a:ext cx="8128000" cy="122364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dirty="0">
              <a:solidFill>
                <a:schemeClr val="tx1"/>
              </a:solidFill>
            </a:rPr>
            <a:t>first, the set of all individual entities in the situation.</a:t>
          </a:r>
          <a:endParaRPr lang="en-US" sz="3200" kern="1200" dirty="0">
            <a:solidFill>
              <a:schemeClr val="tx1"/>
            </a:solidFill>
          </a:endParaRPr>
        </a:p>
      </dsp:txBody>
      <dsp:txXfrm>
        <a:off x="59733" y="1087440"/>
        <a:ext cx="8008534" cy="11041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27A64-7237-45DD-AA48-CC0F0379D5F7}">
      <dsp:nvSpPr>
        <dsp:cNvPr id="0" name=""/>
        <dsp:cNvSpPr/>
      </dsp:nvSpPr>
      <dsp:spPr>
        <a:xfrm>
          <a:off x="0" y="4201867"/>
          <a:ext cx="8128000" cy="12168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dirty="0">
              <a:solidFill>
                <a:schemeClr val="tx1"/>
              </a:solidFill>
            </a:rPr>
            <a:t>(3) {a,b,c} = {b,a,c} = {c,a,b} = {a,b,c,b,a}, etc.</a:t>
          </a:r>
        </a:p>
      </dsp:txBody>
      <dsp:txXfrm>
        <a:off x="59399" y="4261266"/>
        <a:ext cx="8009202" cy="1098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5067E0-DABD-476E-B9A1-A135D5A8C811}">
      <dsp:nvSpPr>
        <dsp:cNvPr id="0" name=""/>
        <dsp:cNvSpPr/>
      </dsp:nvSpPr>
      <dsp:spPr>
        <a:xfrm>
          <a:off x="2502152" y="2807"/>
          <a:ext cx="7755743" cy="1870010"/>
        </a:xfrm>
        <a:prstGeom prst="rect">
          <a:avLst/>
        </a:prstGeom>
        <a:solidFill>
          <a:srgbClr val="0070C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A = {⟨a,3⟩, ⟨f,4⟩, ⟨c,6⟩, ⟨a,7⟩}</a:t>
          </a:r>
        </a:p>
        <a:p>
          <a:pPr marL="0" lvl="0" indent="0" algn="ctr" defTabSz="1244600">
            <a:lnSpc>
              <a:spcPct val="90000"/>
            </a:lnSpc>
            <a:spcBef>
              <a:spcPct val="0"/>
            </a:spcBef>
            <a:spcAft>
              <a:spcPct val="35000"/>
            </a:spcAft>
            <a:buNone/>
          </a:pPr>
          <a:r>
            <a:rPr lang="en-US" sz="2800" kern="1200" dirty="0"/>
            <a:t>B = {⟨2,3⟩, ⟨3,2⟩, ⟨4,7⟩, ⟨5,2⟩, ⟨6,7⟩, ⟨7,4⟩}</a:t>
          </a:r>
        </a:p>
      </dsp:txBody>
      <dsp:txXfrm>
        <a:off x="2502152" y="2807"/>
        <a:ext cx="7755743" cy="18700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B648E-8517-4233-A8AE-D32C502766ED}">
      <dsp:nvSpPr>
        <dsp:cNvPr id="0" name=""/>
        <dsp:cNvSpPr/>
      </dsp:nvSpPr>
      <dsp:spPr>
        <a:xfrm>
          <a:off x="126833" y="0"/>
          <a:ext cx="2225206" cy="4347090"/>
        </a:xfrm>
        <a:prstGeom prst="rect">
          <a:avLst/>
        </a:prstGeom>
        <a:solidFill>
          <a:srgbClr val="7030A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B(2) = 3</a:t>
          </a:r>
        </a:p>
        <a:p>
          <a:pPr marL="0" lvl="0" indent="0" algn="ctr" defTabSz="1689100">
            <a:lnSpc>
              <a:spcPct val="90000"/>
            </a:lnSpc>
            <a:spcBef>
              <a:spcPct val="0"/>
            </a:spcBef>
            <a:spcAft>
              <a:spcPct val="35000"/>
            </a:spcAft>
            <a:buNone/>
          </a:pPr>
          <a:r>
            <a:rPr lang="en-US" sz="3800" kern="1200" dirty="0"/>
            <a:t>B(3) = 2</a:t>
          </a:r>
        </a:p>
        <a:p>
          <a:pPr marL="0" lvl="0" indent="0" algn="ctr" defTabSz="1689100">
            <a:lnSpc>
              <a:spcPct val="90000"/>
            </a:lnSpc>
            <a:spcBef>
              <a:spcPct val="0"/>
            </a:spcBef>
            <a:spcAft>
              <a:spcPct val="35000"/>
            </a:spcAft>
            <a:buNone/>
          </a:pPr>
          <a:r>
            <a:rPr lang="en-US" sz="3800" kern="1200" dirty="0"/>
            <a:t>B(4) = 7</a:t>
          </a:r>
        </a:p>
        <a:p>
          <a:pPr marL="0" lvl="0" indent="0" algn="ctr" defTabSz="1689100">
            <a:lnSpc>
              <a:spcPct val="90000"/>
            </a:lnSpc>
            <a:spcBef>
              <a:spcPct val="0"/>
            </a:spcBef>
            <a:spcAft>
              <a:spcPct val="35000"/>
            </a:spcAft>
            <a:buNone/>
          </a:pPr>
          <a:r>
            <a:rPr lang="en-US" sz="3800" kern="1200" dirty="0"/>
            <a:t>B(5) = 2</a:t>
          </a:r>
        </a:p>
        <a:p>
          <a:pPr marL="0" lvl="0" indent="0" algn="ctr" defTabSz="1689100">
            <a:lnSpc>
              <a:spcPct val="90000"/>
            </a:lnSpc>
            <a:spcBef>
              <a:spcPct val="0"/>
            </a:spcBef>
            <a:spcAft>
              <a:spcPct val="35000"/>
            </a:spcAft>
            <a:buNone/>
          </a:pPr>
          <a:r>
            <a:rPr lang="en-US" sz="3800" kern="1200" dirty="0"/>
            <a:t>B(6) = 7</a:t>
          </a:r>
        </a:p>
        <a:p>
          <a:pPr marL="0" lvl="0" indent="0" algn="ctr" defTabSz="1689100">
            <a:lnSpc>
              <a:spcPct val="90000"/>
            </a:lnSpc>
            <a:spcBef>
              <a:spcPct val="0"/>
            </a:spcBef>
            <a:spcAft>
              <a:spcPct val="35000"/>
            </a:spcAft>
            <a:buNone/>
          </a:pPr>
          <a:r>
            <a:rPr lang="en-US" sz="3800" kern="1200" dirty="0"/>
            <a:t>B(7) = 4</a:t>
          </a:r>
        </a:p>
      </dsp:txBody>
      <dsp:txXfrm>
        <a:off x="126833" y="0"/>
        <a:ext cx="2225206" cy="43470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03D1F4-9B61-451C-A1A4-F55536A4CDF4}">
      <dsp:nvSpPr>
        <dsp:cNvPr id="0" name=""/>
        <dsp:cNvSpPr/>
      </dsp:nvSpPr>
      <dsp:spPr>
        <a:xfrm>
          <a:off x="5874883" y="151126"/>
          <a:ext cx="5905636" cy="1898689"/>
        </a:xfrm>
        <a:prstGeom prst="rect">
          <a:avLst/>
        </a:prstGeom>
        <a:solidFill>
          <a:srgbClr val="7030A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t>(1) </a:t>
          </a:r>
          <a:r>
            <a:rPr lang="en-US" sz="3600" kern="1200" dirty="0"/>
            <a:t>a. C = {John, Paul, George, Ringo}</a:t>
          </a:r>
        </a:p>
      </dsp:txBody>
      <dsp:txXfrm>
        <a:off x="5874883" y="151126"/>
        <a:ext cx="5905636" cy="1898689"/>
      </dsp:txXfrm>
    </dsp:sp>
    <dsp:sp modelId="{C4946FAA-2E58-4E77-99A9-47598E5D1110}">
      <dsp:nvSpPr>
        <dsp:cNvPr id="0" name=""/>
        <dsp:cNvSpPr/>
      </dsp:nvSpPr>
      <dsp:spPr>
        <a:xfrm>
          <a:off x="6452578" y="2219892"/>
          <a:ext cx="4992619" cy="3455963"/>
        </a:xfrm>
        <a:prstGeom prst="rect">
          <a:avLst/>
        </a:prstGeom>
        <a:solidFill>
          <a:schemeClr val="accent5">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(2) a. f1(John) = 1</a:t>
          </a:r>
        </a:p>
        <a:p>
          <a:pPr marL="0" lvl="0" indent="0" algn="ctr" defTabSz="1422400">
            <a:lnSpc>
              <a:spcPct val="90000"/>
            </a:lnSpc>
            <a:spcBef>
              <a:spcPct val="0"/>
            </a:spcBef>
            <a:spcAft>
              <a:spcPct val="35000"/>
            </a:spcAft>
            <a:buNone/>
          </a:pPr>
          <a:r>
            <a:rPr lang="en-US" sz="3200" b="1" kern="1200" dirty="0"/>
            <a:t>f1(Paul) = 1</a:t>
          </a:r>
        </a:p>
        <a:p>
          <a:pPr marL="0" lvl="0" indent="0" algn="ctr" defTabSz="1422400">
            <a:lnSpc>
              <a:spcPct val="90000"/>
            </a:lnSpc>
            <a:spcBef>
              <a:spcPct val="0"/>
            </a:spcBef>
            <a:spcAft>
              <a:spcPct val="35000"/>
            </a:spcAft>
            <a:buNone/>
          </a:pPr>
          <a:r>
            <a:rPr lang="en-US" sz="3200" b="1" kern="1200" dirty="0"/>
            <a:t>f1(George) = 1</a:t>
          </a:r>
        </a:p>
        <a:p>
          <a:pPr marL="0" lvl="0" indent="0" algn="ctr" defTabSz="1422400">
            <a:lnSpc>
              <a:spcPct val="90000"/>
            </a:lnSpc>
            <a:spcBef>
              <a:spcPct val="0"/>
            </a:spcBef>
            <a:spcAft>
              <a:spcPct val="35000"/>
            </a:spcAft>
            <a:buNone/>
          </a:pPr>
          <a:r>
            <a:rPr lang="en-US" sz="3200" b="1" kern="1200" dirty="0"/>
            <a:t>f1(Ringo) = 1</a:t>
          </a:r>
        </a:p>
        <a:p>
          <a:pPr marL="0" lvl="0" indent="0" algn="ctr" defTabSz="1422400">
            <a:lnSpc>
              <a:spcPct val="90000"/>
            </a:lnSpc>
            <a:spcBef>
              <a:spcPct val="0"/>
            </a:spcBef>
            <a:spcAft>
              <a:spcPct val="35000"/>
            </a:spcAft>
            <a:buNone/>
          </a:pPr>
          <a:r>
            <a:rPr lang="en-US" sz="3200" b="1" kern="1200" dirty="0"/>
            <a:t>in all other cases, f1(x) = 0</a:t>
          </a:r>
        </a:p>
      </dsp:txBody>
      <dsp:txXfrm>
        <a:off x="6452578" y="2219892"/>
        <a:ext cx="4992619" cy="34559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B85D39-887B-4A95-A71D-37DD77D3983A}" type="datetimeFigureOut">
              <a:rPr lang="en-US" smtClean="0"/>
              <a:t>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BF2DCB-B036-45B5-8C9E-8286C4973260}" type="slidenum">
              <a:rPr lang="en-US" smtClean="0"/>
              <a:t>‹#›</a:t>
            </a:fld>
            <a:endParaRPr lang="en-US"/>
          </a:p>
        </p:txBody>
      </p:sp>
    </p:spTree>
    <p:extLst>
      <p:ext uri="{BB962C8B-B14F-4D97-AF65-F5344CB8AC3E}">
        <p14:creationId xmlns:p14="http://schemas.microsoft.com/office/powerpoint/2010/main" val="3621538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BF2DCB-B036-45B5-8C9E-8286C4973260}" type="slidenum">
              <a:rPr lang="en-US" smtClean="0"/>
              <a:t>17</a:t>
            </a:fld>
            <a:endParaRPr lang="en-US"/>
          </a:p>
        </p:txBody>
      </p:sp>
    </p:spTree>
    <p:extLst>
      <p:ext uri="{BB962C8B-B14F-4D97-AF65-F5344CB8AC3E}">
        <p14:creationId xmlns:p14="http://schemas.microsoft.com/office/powerpoint/2010/main" val="1295951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2796868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343169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51114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3438321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4606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3241361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3723733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2720992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4257614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ADBB2B-4603-4287-B2F4-492856DC7BB1}"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159725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ADBB2B-4603-4287-B2F4-492856DC7BB1}" type="datetimeFigureOut">
              <a:rPr lang="en-US" smtClean="0"/>
              <a:t>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170385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ADBB2B-4603-4287-B2F4-492856DC7BB1}" type="datetimeFigureOut">
              <a:rPr lang="en-US" smtClean="0"/>
              <a:t>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3664338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ADBB2B-4603-4287-B2F4-492856DC7BB1}" type="datetimeFigureOut">
              <a:rPr lang="en-US" smtClean="0"/>
              <a:t>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3487870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DBB2B-4603-4287-B2F4-492856DC7BB1}" type="datetimeFigureOut">
              <a:rPr lang="en-US" smtClean="0"/>
              <a:t>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115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ADBB2B-4603-4287-B2F4-492856DC7BB1}" type="datetimeFigureOut">
              <a:rPr lang="en-US" smtClean="0"/>
              <a:t>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836011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ADBB2B-4603-4287-B2F4-492856DC7BB1}" type="datetimeFigureOut">
              <a:rPr lang="en-US" smtClean="0"/>
              <a:t>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80D31-9B0B-4C66-9AAF-3810B05F3C89}" type="slidenum">
              <a:rPr lang="en-US" smtClean="0"/>
              <a:t>‹#›</a:t>
            </a:fld>
            <a:endParaRPr lang="en-US"/>
          </a:p>
        </p:txBody>
      </p:sp>
    </p:spTree>
    <p:extLst>
      <p:ext uri="{BB962C8B-B14F-4D97-AF65-F5344CB8AC3E}">
        <p14:creationId xmlns:p14="http://schemas.microsoft.com/office/powerpoint/2010/main" val="2685890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ADBB2B-4603-4287-B2F4-492856DC7BB1}" type="datetimeFigureOut">
              <a:rPr lang="en-US" smtClean="0"/>
              <a:t>2/6/2021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AD80D31-9B0B-4C66-9AAF-3810B05F3C89}" type="slidenum">
              <a:rPr lang="en-US" smtClean="0"/>
              <a:t>‹#›</a:t>
            </a:fld>
            <a:endParaRPr lang="en-US"/>
          </a:p>
        </p:txBody>
      </p:sp>
    </p:spTree>
    <p:extLst>
      <p:ext uri="{BB962C8B-B14F-4D97-AF65-F5344CB8AC3E}">
        <p14:creationId xmlns:p14="http://schemas.microsoft.com/office/powerpoint/2010/main" val="4232295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a:solidFill>
                  <a:schemeClr val="tx1"/>
                </a:solidFill>
              </a:rPr>
              <a:t>Modeling compositionality</a:t>
            </a:r>
            <a:endParaRPr lang="en-US" dirty="0">
              <a:solidFill>
                <a:schemeClr val="tx1"/>
              </a:solidFill>
            </a:endParaRPr>
          </a:p>
        </p:txBody>
      </p:sp>
      <p:sp>
        <p:nvSpPr>
          <p:cNvPr id="3" name="Subtitle 2"/>
          <p:cNvSpPr>
            <a:spLocks noGrp="1"/>
          </p:cNvSpPr>
          <p:nvPr>
            <p:ph type="subTitle" idx="1"/>
          </p:nvPr>
        </p:nvSpPr>
        <p:spPr/>
        <p:txBody>
          <a:bodyPr>
            <a:normAutofit lnSpcReduction="10000"/>
          </a:bodyPr>
          <a:lstStyle/>
          <a:p>
            <a:endParaRPr lang="en-US" dirty="0"/>
          </a:p>
          <a:p>
            <a:endParaRPr lang="en-US" dirty="0"/>
          </a:p>
          <a:p>
            <a:pPr algn="l"/>
            <a:r>
              <a:rPr lang="en-US" dirty="0">
                <a:solidFill>
                  <a:schemeClr val="tx1"/>
                </a:solidFill>
              </a:rPr>
              <a:t>By </a:t>
            </a:r>
            <a:r>
              <a:rPr lang="en-US" dirty="0" err="1">
                <a:solidFill>
                  <a:schemeClr val="tx1"/>
                </a:solidFill>
              </a:rPr>
              <a:t>Asmaa</a:t>
            </a:r>
            <a:r>
              <a:rPr lang="en-US" dirty="0">
                <a:solidFill>
                  <a:schemeClr val="tx1"/>
                </a:solidFill>
              </a:rPr>
              <a:t> </a:t>
            </a:r>
            <a:r>
              <a:rPr lang="en-US" dirty="0" err="1">
                <a:solidFill>
                  <a:schemeClr val="tx1"/>
                </a:solidFill>
              </a:rPr>
              <a:t>Muwafaq</a:t>
            </a:r>
            <a:r>
              <a:rPr lang="en-US" dirty="0">
                <a:solidFill>
                  <a:schemeClr val="tx1"/>
                </a:solidFill>
              </a:rPr>
              <a:t> </a:t>
            </a:r>
          </a:p>
          <a:p>
            <a:pPr algn="l"/>
            <a:endParaRPr lang="en-US" dirty="0"/>
          </a:p>
        </p:txBody>
      </p:sp>
    </p:spTree>
    <p:extLst>
      <p:ext uri="{BB962C8B-B14F-4D97-AF65-F5344CB8AC3E}">
        <p14:creationId xmlns:p14="http://schemas.microsoft.com/office/powerpoint/2010/main" val="2966280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02021"/>
            <a:ext cx="10515600" cy="1325563"/>
          </a:xfrm>
        </p:spPr>
        <p:txBody>
          <a:bodyPr/>
          <a:lstStyle/>
          <a:p>
            <a:pPr algn="ctr"/>
            <a:r>
              <a:rPr lang="en-US" b="1" dirty="0"/>
              <a:t>Relations and functions</a:t>
            </a:r>
            <a:endParaRPr lang="en-US" dirty="0"/>
          </a:p>
        </p:txBody>
      </p:sp>
      <p:sp>
        <p:nvSpPr>
          <p:cNvPr id="3" name="Content Placeholder 2"/>
          <p:cNvSpPr>
            <a:spLocks noGrp="1"/>
          </p:cNvSpPr>
          <p:nvPr>
            <p:ph idx="1"/>
          </p:nvPr>
        </p:nvSpPr>
        <p:spPr>
          <a:xfrm>
            <a:off x="127000" y="1201161"/>
            <a:ext cx="10515600" cy="4351338"/>
          </a:xfrm>
        </p:spPr>
        <p:txBody>
          <a:bodyPr>
            <a:noAutofit/>
          </a:bodyPr>
          <a:lstStyle/>
          <a:p>
            <a:r>
              <a:rPr lang="en-US" sz="2400" b="1" dirty="0"/>
              <a:t>Sets of couples can also be defined (or triples, quadruples, etc.) of individuals. </a:t>
            </a:r>
          </a:p>
          <a:p>
            <a:pPr>
              <a:buFont typeface="Wingdings" panose="05000000000000000000" pitchFamily="2" charset="2"/>
              <a:buChar char="v"/>
            </a:pPr>
            <a:r>
              <a:rPr lang="en-US" sz="2800" b="1" dirty="0">
                <a:solidFill>
                  <a:srgbClr val="C00000"/>
                </a:solidFill>
              </a:rPr>
              <a:t> For example, the set of all married couples who crossed the Atlantic ocean on the </a:t>
            </a:r>
            <a:r>
              <a:rPr lang="en-US" sz="2800" b="1" i="1" dirty="0">
                <a:solidFill>
                  <a:srgbClr val="C00000"/>
                </a:solidFill>
              </a:rPr>
              <a:t>Mayflower </a:t>
            </a:r>
            <a:r>
              <a:rPr lang="en-US" sz="2800" b="1" dirty="0">
                <a:solidFill>
                  <a:srgbClr val="C00000"/>
                </a:solidFill>
              </a:rPr>
              <a:t>in the autumn of 1620 is a well defined set. </a:t>
            </a:r>
          </a:p>
          <a:p>
            <a:pPr>
              <a:buFont typeface="Wingdings" panose="05000000000000000000" pitchFamily="2" charset="2"/>
              <a:buChar char="v"/>
            </a:pPr>
            <a:endParaRPr lang="en-US" sz="2400" b="1" dirty="0">
              <a:solidFill>
                <a:srgbClr val="FF0000"/>
              </a:solidFill>
            </a:endParaRPr>
          </a:p>
          <a:p>
            <a:pPr>
              <a:buFont typeface="Wingdings" panose="05000000000000000000" pitchFamily="2" charset="2"/>
              <a:buChar char="Ø"/>
            </a:pPr>
            <a:r>
              <a:rPr lang="en-US" sz="2400" b="1" dirty="0"/>
              <a:t>This set contained 18 members, each member was a pair of people: {Isaac &amp; Mary Allerton, William &amp; Dorothy Bradford, William &amp; Mary Brewster,…}. </a:t>
            </a:r>
          </a:p>
          <a:p>
            <a:pPr>
              <a:buFont typeface="Wingdings" panose="05000000000000000000" pitchFamily="2" charset="2"/>
              <a:buChar char="Ø"/>
            </a:pPr>
            <a:r>
              <a:rPr lang="en-US" sz="2400" b="1" dirty="0"/>
              <a:t>Since the set is defined as a set of pairs, William Bradford was not himself a member of this set; but he was a member of a pair that did belong to the set.</a:t>
            </a:r>
          </a:p>
        </p:txBody>
      </p:sp>
    </p:spTree>
    <p:extLst>
      <p:ext uri="{BB962C8B-B14F-4D97-AF65-F5344CB8AC3E}">
        <p14:creationId xmlns:p14="http://schemas.microsoft.com/office/powerpoint/2010/main" val="2397590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840" y="100965"/>
            <a:ext cx="10515600" cy="1325563"/>
          </a:xfrm>
        </p:spPr>
        <p:txBody>
          <a:bodyPr>
            <a:normAutofit/>
          </a:bodyPr>
          <a:lstStyle/>
          <a:p>
            <a:pPr algn="ctr"/>
            <a:r>
              <a:rPr lang="en-US" sz="4000" b="1" dirty="0"/>
              <a:t>Relations and functions</a:t>
            </a:r>
            <a:endParaRPr lang="en-US" sz="4000" dirty="0"/>
          </a:p>
        </p:txBody>
      </p:sp>
      <p:sp>
        <p:nvSpPr>
          <p:cNvPr id="3" name="Content Placeholder 2"/>
          <p:cNvSpPr>
            <a:spLocks noGrp="1"/>
          </p:cNvSpPr>
          <p:nvPr>
            <p:ph idx="1"/>
          </p:nvPr>
        </p:nvSpPr>
        <p:spPr>
          <a:xfrm>
            <a:off x="0" y="1130437"/>
            <a:ext cx="10515600" cy="4351338"/>
          </a:xfrm>
        </p:spPr>
        <p:txBody>
          <a:bodyPr>
            <a:noAutofit/>
          </a:bodyPr>
          <a:lstStyle/>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It is useful to define sets of pairs of things in which the members of each pair are distinguished by specifying the order in which they occur. We refer to such pairs as </a:t>
            </a:r>
            <a:r>
              <a:rPr lang="en-US" sz="2400" b="1" dirty="0">
                <a:solidFill>
                  <a:srgbClr val="C00000"/>
                </a:solidFill>
                <a:latin typeface="Arial" panose="020B0604020202020204" pitchFamily="34" charset="0"/>
                <a:cs typeface="Arial" panose="020B0604020202020204" pitchFamily="34" charset="0"/>
              </a:rPr>
              <a:t>ordered pairs</a:t>
            </a:r>
            <a:r>
              <a:rPr lang="en-US" sz="2000" b="1" dirty="0">
                <a:latin typeface="Arial" panose="020B0604020202020204" pitchFamily="34" charset="0"/>
                <a:cs typeface="Arial" panose="020B0604020202020204" pitchFamily="34" charset="0"/>
              </a:rPr>
              <a:t>.</a:t>
            </a:r>
          </a:p>
          <a:p>
            <a:pPr>
              <a:buFont typeface="Wingdings" panose="05000000000000000000" pitchFamily="2" charset="2"/>
              <a:buChar char="v"/>
            </a:pPr>
            <a:endParaRPr lang="ar-IQ" sz="2000" b="1" dirty="0">
              <a:latin typeface="Arial" panose="020B0604020202020204" pitchFamily="34" charset="0"/>
              <a:cs typeface="Arial" panose="020B0604020202020204" pitchFamily="34" charset="0"/>
            </a:endParaRPr>
          </a:p>
          <a:p>
            <a:pPr>
              <a:buFont typeface="Wingdings" panose="05000000000000000000" pitchFamily="2" charset="2"/>
              <a:buChar char="v"/>
            </a:pPr>
            <a:endParaRPr lang="ar-IQ"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In this example, the members of each pair can be distinguished by the title “Mr.” vs. “Mrs.”, no matter which one is mentioned first. </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Unlike sets, two ordered pairs may have the same members but still be distinct, if those members occur in different orders. So ⟨x,y⟩ and ⟨y,x⟩ are two distinct ordered pairs, but {x,y} and {y,x} are two different ways of representing the same set.</a:t>
            </a:r>
          </a:p>
          <a:p>
            <a:endParaRPr lang="en-US" sz="2000" b="1" dirty="0">
              <a:latin typeface="Arial" panose="020B0604020202020204" pitchFamily="34" charset="0"/>
              <a:cs typeface="Arial" panose="020B0604020202020204" pitchFamily="34" charset="0"/>
            </a:endParaRPr>
          </a:p>
        </p:txBody>
      </p:sp>
      <p:sp>
        <p:nvSpPr>
          <p:cNvPr id="4" name="Round Diagonal Corner Rectangle 3"/>
          <p:cNvSpPr/>
          <p:nvPr/>
        </p:nvSpPr>
        <p:spPr>
          <a:xfrm>
            <a:off x="574766" y="2769326"/>
            <a:ext cx="9152707" cy="12192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Arial" panose="020B0604020202020204" pitchFamily="34" charset="0"/>
                <a:cs typeface="Arial" panose="020B0604020202020204" pitchFamily="34" charset="0"/>
              </a:rPr>
              <a:t> The set of all married couples who crossed the Atlantic ocean on the </a:t>
            </a:r>
            <a:r>
              <a:rPr lang="en-US" sz="2400" b="1" i="1" dirty="0">
                <a:solidFill>
                  <a:schemeClr val="tx1"/>
                </a:solidFill>
                <a:latin typeface="Arial" panose="020B0604020202020204" pitchFamily="34" charset="0"/>
                <a:cs typeface="Arial" panose="020B0604020202020204" pitchFamily="34" charset="0"/>
              </a:rPr>
              <a:t>Mayflower </a:t>
            </a:r>
            <a:r>
              <a:rPr lang="en-US" sz="2400" b="1" dirty="0">
                <a:solidFill>
                  <a:schemeClr val="tx1"/>
                </a:solidFill>
                <a:latin typeface="Arial" panose="020B0604020202020204" pitchFamily="34" charset="0"/>
                <a:cs typeface="Arial" panose="020B0604020202020204" pitchFamily="34" charset="0"/>
              </a:rPr>
              <a:t>in the autumn of 1620 is a well defined set. </a:t>
            </a:r>
          </a:p>
        </p:txBody>
      </p:sp>
    </p:spTree>
    <p:extLst>
      <p:ext uri="{BB962C8B-B14F-4D97-AF65-F5344CB8AC3E}">
        <p14:creationId xmlns:p14="http://schemas.microsoft.com/office/powerpoint/2010/main" val="305356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t>Relations and functions</a:t>
            </a:r>
            <a:endParaRPr lang="en-US" sz="4800" dirty="0"/>
          </a:p>
        </p:txBody>
      </p:sp>
      <p:sp>
        <p:nvSpPr>
          <p:cNvPr id="3" name="Content Placeholder 2"/>
          <p:cNvSpPr>
            <a:spLocks noGrp="1"/>
          </p:cNvSpPr>
          <p:nvPr>
            <p:ph idx="1"/>
          </p:nvPr>
        </p:nvSpPr>
        <p:spPr/>
        <p:txBody>
          <a:bodyPr>
            <a:normAutofit lnSpcReduction="10000"/>
          </a:bodyPr>
          <a:lstStyle/>
          <a:p>
            <a:pPr>
              <a:lnSpc>
                <a:spcPct val="100000"/>
              </a:lnSpc>
              <a:spcBef>
                <a:spcPts val="0"/>
              </a:spcBef>
            </a:pPr>
            <a:r>
              <a:rPr lang="en-US" sz="4400" b="1" dirty="0">
                <a:solidFill>
                  <a:srgbClr val="C00000"/>
                </a:solidFill>
              </a:rPr>
              <a:t>A relation </a:t>
            </a:r>
            <a:r>
              <a:rPr lang="en-US" sz="4400" b="1" dirty="0"/>
              <a:t>is a set of ordered pairs. </a:t>
            </a:r>
          </a:p>
          <a:p>
            <a:pPr marL="0" indent="0">
              <a:lnSpc>
                <a:spcPct val="100000"/>
              </a:lnSpc>
              <a:spcBef>
                <a:spcPts val="0"/>
              </a:spcBef>
              <a:buNone/>
            </a:pPr>
            <a:endParaRPr lang="en-US" sz="4000" b="1" dirty="0"/>
          </a:p>
          <a:p>
            <a:pPr>
              <a:lnSpc>
                <a:spcPct val="100000"/>
              </a:lnSpc>
              <a:spcBef>
                <a:spcPts val="0"/>
              </a:spcBef>
            </a:pPr>
            <a:r>
              <a:rPr lang="en-US" sz="3600" b="1" dirty="0">
                <a:solidFill>
                  <a:srgbClr val="0070C0"/>
                </a:solidFill>
              </a:rPr>
              <a:t>The domain of the relation </a:t>
            </a:r>
            <a:r>
              <a:rPr lang="en-US" sz="3600" dirty="0"/>
              <a:t>is the set of all the first elements of each pair</a:t>
            </a:r>
          </a:p>
          <a:p>
            <a:pPr>
              <a:lnSpc>
                <a:spcPct val="100000"/>
              </a:lnSpc>
              <a:spcBef>
                <a:spcPts val="0"/>
              </a:spcBef>
            </a:pPr>
            <a:r>
              <a:rPr lang="en-US" sz="3600" b="1" dirty="0">
                <a:solidFill>
                  <a:srgbClr val="0070C0"/>
                </a:solidFill>
              </a:rPr>
              <a:t>The range of the relation </a:t>
            </a:r>
            <a:r>
              <a:rPr lang="en-US" sz="3600" dirty="0"/>
              <a:t>is the set of all the second elements. </a:t>
            </a:r>
          </a:p>
          <a:p>
            <a:pPr>
              <a:lnSpc>
                <a:spcPct val="100000"/>
              </a:lnSpc>
              <a:spcBef>
                <a:spcPts val="0"/>
              </a:spcBef>
            </a:pPr>
            <a:endParaRPr lang="en-US" dirty="0"/>
          </a:p>
          <a:p>
            <a:endParaRPr lang="en-US" dirty="0"/>
          </a:p>
        </p:txBody>
      </p:sp>
    </p:spTree>
    <p:extLst>
      <p:ext uri="{BB962C8B-B14F-4D97-AF65-F5344CB8AC3E}">
        <p14:creationId xmlns:p14="http://schemas.microsoft.com/office/powerpoint/2010/main" val="3430655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360" y="70410"/>
            <a:ext cx="10515600" cy="632402"/>
          </a:xfrm>
        </p:spPr>
        <p:txBody>
          <a:bodyPr>
            <a:noAutofit/>
          </a:bodyPr>
          <a:lstStyle/>
          <a:p>
            <a:pPr algn="ctr"/>
            <a:r>
              <a:rPr lang="en-US" sz="4400" b="1" dirty="0"/>
              <a:t>Relations and functions</a:t>
            </a:r>
            <a:endParaRPr lang="en-US" sz="4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1471079"/>
              </p:ext>
            </p:extLst>
          </p:nvPr>
        </p:nvGraphicFramePr>
        <p:xfrm>
          <a:off x="-233219" y="1108364"/>
          <a:ext cx="10515600" cy="1872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064000" y="3629891"/>
            <a:ext cx="184731" cy="369332"/>
          </a:xfrm>
          <a:prstGeom prst="rect">
            <a:avLst/>
          </a:prstGeom>
          <a:noFill/>
        </p:spPr>
        <p:txBody>
          <a:bodyPr wrap="none" rtlCol="0">
            <a:spAutoFit/>
          </a:bodyPr>
          <a:lstStyle/>
          <a:p>
            <a:endParaRPr lang="en-US" dirty="0"/>
          </a:p>
        </p:txBody>
      </p:sp>
      <p:sp>
        <p:nvSpPr>
          <p:cNvPr id="6" name="TextBox 5"/>
          <p:cNvSpPr txBox="1"/>
          <p:nvPr/>
        </p:nvSpPr>
        <p:spPr>
          <a:xfrm>
            <a:off x="988290" y="3159884"/>
            <a:ext cx="11203710" cy="3323987"/>
          </a:xfrm>
          <a:prstGeom prst="rect">
            <a:avLst/>
          </a:prstGeom>
          <a:noFill/>
        </p:spPr>
        <p:txBody>
          <a:bodyPr wrap="square" rtlCol="0">
            <a:spAutoFit/>
          </a:bodyPr>
          <a:lstStyle/>
          <a:p>
            <a:r>
              <a:rPr lang="en-US" sz="3200" dirty="0"/>
              <a:t>Referring to the two sets defined in this example:</a:t>
            </a:r>
          </a:p>
          <a:p>
            <a:pPr marL="457200" indent="-457200">
              <a:buFont typeface="Wingdings" panose="05000000000000000000" pitchFamily="2" charset="2"/>
              <a:buChar char="Ø"/>
            </a:pPr>
            <a:r>
              <a:rPr lang="en-US" sz="3200" dirty="0"/>
              <a:t>The domain of A is the set {a,c,f}.</a:t>
            </a:r>
          </a:p>
          <a:p>
            <a:pPr marL="457200" indent="-457200">
              <a:buFont typeface="Wingdings" panose="05000000000000000000" pitchFamily="2" charset="2"/>
              <a:buChar char="Ø"/>
            </a:pPr>
            <a:r>
              <a:rPr lang="en-US" sz="3200" dirty="0"/>
              <a:t>The range of A is the set {3,4,6,7}. </a:t>
            </a:r>
          </a:p>
          <a:p>
            <a:endParaRPr lang="en-US" sz="3200" dirty="0"/>
          </a:p>
          <a:p>
            <a:pPr marL="457200" indent="-457200">
              <a:buFont typeface="Wingdings" panose="05000000000000000000" pitchFamily="2" charset="2"/>
              <a:buChar char="Ø"/>
            </a:pPr>
            <a:r>
              <a:rPr lang="en-US" sz="3200" dirty="0"/>
              <a:t>The domain of B is the set {2,3,4,5,6,7}</a:t>
            </a:r>
          </a:p>
          <a:p>
            <a:pPr marL="457200" indent="-457200">
              <a:buFont typeface="Wingdings" panose="05000000000000000000" pitchFamily="2" charset="2"/>
              <a:buChar char="Ø"/>
            </a:pPr>
            <a:r>
              <a:rPr lang="en-US" sz="3200" dirty="0"/>
              <a:t>The range of B is the set {2,3,4,7}.</a:t>
            </a:r>
          </a:p>
          <a:p>
            <a:endParaRPr lang="en-US" dirty="0"/>
          </a:p>
        </p:txBody>
      </p:sp>
    </p:spTree>
    <p:extLst>
      <p:ext uri="{BB962C8B-B14F-4D97-AF65-F5344CB8AC3E}">
        <p14:creationId xmlns:p14="http://schemas.microsoft.com/office/powerpoint/2010/main" val="743998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472" y="218066"/>
            <a:ext cx="10515600" cy="1325563"/>
          </a:xfrm>
        </p:spPr>
        <p:txBody>
          <a:bodyPr/>
          <a:lstStyle/>
          <a:p>
            <a:pPr algn="ctr"/>
            <a:r>
              <a:rPr lang="en-US" b="1" dirty="0">
                <a:solidFill>
                  <a:schemeClr val="accent1">
                    <a:lumMod val="75000"/>
                  </a:schemeClr>
                </a:solidFill>
              </a:rPr>
              <a:t>Relations and functions</a:t>
            </a:r>
            <a:endParaRPr lang="en-US" dirty="0">
              <a:solidFill>
                <a:schemeClr val="accent1">
                  <a:lumMod val="75000"/>
                </a:schemeClr>
              </a:solidFill>
            </a:endParaRPr>
          </a:p>
        </p:txBody>
      </p:sp>
      <p:sp>
        <p:nvSpPr>
          <p:cNvPr id="3" name="Content Placeholder 2"/>
          <p:cNvSpPr>
            <a:spLocks noGrp="1"/>
          </p:cNvSpPr>
          <p:nvPr>
            <p:ph idx="1"/>
          </p:nvPr>
        </p:nvSpPr>
        <p:spPr>
          <a:xfrm>
            <a:off x="145472" y="1325563"/>
            <a:ext cx="10515600" cy="4351338"/>
          </a:xfrm>
        </p:spPr>
        <p:txBody>
          <a:bodyPr>
            <a:normAutofit/>
          </a:bodyPr>
          <a:lstStyle/>
          <a:p>
            <a:pPr algn="just"/>
            <a:r>
              <a:rPr lang="en-US" sz="2800" b="1" dirty="0"/>
              <a:t>A set of ordered pairs defines a </a:t>
            </a:r>
            <a:r>
              <a:rPr lang="en-US" sz="2800" b="1" u="sng" dirty="0">
                <a:solidFill>
                  <a:srgbClr val="C00000"/>
                </a:solidFill>
              </a:rPr>
              <a:t>mapping</a:t>
            </a:r>
            <a:r>
              <a:rPr lang="en-US" sz="2800" b="1" dirty="0">
                <a:solidFill>
                  <a:srgbClr val="C00000"/>
                </a:solidFill>
              </a:rPr>
              <a:t>, </a:t>
            </a:r>
            <a:r>
              <a:rPr lang="en-US" sz="2800" b="1" u="sng" dirty="0">
                <a:solidFill>
                  <a:srgbClr val="C00000"/>
                </a:solidFill>
              </a:rPr>
              <a:t>or</a:t>
            </a:r>
            <a:r>
              <a:rPr lang="en-US" sz="2800" b="1" dirty="0">
                <a:solidFill>
                  <a:srgbClr val="C00000"/>
                </a:solidFill>
              </a:rPr>
              <a:t> </a:t>
            </a:r>
            <a:r>
              <a:rPr lang="en-US" sz="2800" b="1" u="sng" dirty="0">
                <a:solidFill>
                  <a:srgbClr val="C00000"/>
                </a:solidFill>
              </a:rPr>
              <a:t>correspondence</a:t>
            </a:r>
            <a:r>
              <a:rPr lang="en-US" sz="2800" dirty="0"/>
              <a:t>, from the domain onto the range. The mappings defined by sets A and B are shown in below:</a:t>
            </a:r>
          </a:p>
          <a:p>
            <a:pPr algn="just"/>
            <a:endParaRPr lang="en-US" dirty="0"/>
          </a:p>
          <a:p>
            <a:pPr algn="just"/>
            <a:endParaRPr lang="en-US" dirty="0"/>
          </a:p>
        </p:txBody>
      </p:sp>
      <p:graphicFrame>
        <p:nvGraphicFramePr>
          <p:cNvPr id="6" name="Diagram 5"/>
          <p:cNvGraphicFramePr/>
          <p:nvPr>
            <p:extLst>
              <p:ext uri="{D42A27DB-BD31-4B8C-83A1-F6EECF244321}">
                <p14:modId xmlns:p14="http://schemas.microsoft.com/office/powerpoint/2010/main" val="76725845"/>
              </p:ext>
            </p:extLst>
          </p:nvPr>
        </p:nvGraphicFramePr>
        <p:xfrm>
          <a:off x="1561522" y="3233497"/>
          <a:ext cx="938414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6" name="Straight Arrow Connector 15"/>
          <p:cNvCxnSpPr/>
          <p:nvPr/>
        </p:nvCxnSpPr>
        <p:spPr>
          <a:xfrm>
            <a:off x="6296313" y="3816566"/>
            <a:ext cx="600364"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6253595" y="4361538"/>
            <a:ext cx="674255" cy="9237"/>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283035" y="4841433"/>
            <a:ext cx="600364"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6283035" y="4384321"/>
            <a:ext cx="674255" cy="86821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6296313" y="4924045"/>
            <a:ext cx="600364" cy="81945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253595" y="6208760"/>
            <a:ext cx="643082"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pic>
        <p:nvPicPr>
          <p:cNvPr id="27" name="Content Placeholder 3"/>
          <p:cNvPicPr>
            <a:picLocks noChangeAspect="1"/>
          </p:cNvPicPr>
          <p:nvPr/>
        </p:nvPicPr>
        <p:blipFill rotWithShape="1">
          <a:blip r:embed="rId7"/>
          <a:srcRect l="31629" t="50683" r="57811" b="19617"/>
          <a:stretch/>
        </p:blipFill>
        <p:spPr>
          <a:xfrm>
            <a:off x="2357120" y="2832099"/>
            <a:ext cx="2974710" cy="3543299"/>
          </a:xfrm>
          <a:prstGeom prst="rect">
            <a:avLst/>
          </a:prstGeom>
        </p:spPr>
      </p:pic>
      <p:pic>
        <p:nvPicPr>
          <p:cNvPr id="28" name="Picture 27"/>
          <p:cNvPicPr>
            <a:picLocks noChangeAspect="1"/>
          </p:cNvPicPr>
          <p:nvPr/>
        </p:nvPicPr>
        <p:blipFill rotWithShape="1">
          <a:blip r:embed="rId8"/>
          <a:srcRect l="56480" t="47912" r="35113" b="16851"/>
          <a:stretch/>
        </p:blipFill>
        <p:spPr>
          <a:xfrm>
            <a:off x="5331830" y="2832100"/>
            <a:ext cx="2928250" cy="3543299"/>
          </a:xfrm>
          <a:prstGeom prst="rect">
            <a:avLst/>
          </a:prstGeom>
        </p:spPr>
      </p:pic>
    </p:spTree>
    <p:extLst>
      <p:ext uri="{BB962C8B-B14F-4D97-AF65-F5344CB8AC3E}">
        <p14:creationId xmlns:p14="http://schemas.microsoft.com/office/powerpoint/2010/main" val="370562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17631" y="-227659"/>
            <a:ext cx="7553325" cy="4351338"/>
          </a:xfrm>
        </p:spPr>
        <p:txBody>
          <a:bodyPr>
            <a:noAutofit/>
          </a:bodyPr>
          <a:lstStyle/>
          <a:p>
            <a:endParaRPr lang="en-US" sz="2400" b="1" dirty="0"/>
          </a:p>
          <a:p>
            <a:endParaRPr lang="en-US" sz="2400" b="1" dirty="0"/>
          </a:p>
          <a:p>
            <a:pPr>
              <a:lnSpc>
                <a:spcPct val="100000"/>
              </a:lnSpc>
              <a:spcBef>
                <a:spcPts val="0"/>
              </a:spcBef>
            </a:pPr>
            <a:r>
              <a:rPr lang="en-US" sz="2800" b="1" u="sng" dirty="0">
                <a:solidFill>
                  <a:srgbClr val="C00000"/>
                </a:solidFill>
                <a:latin typeface="Arial" panose="020B0604020202020204" pitchFamily="34" charset="0"/>
                <a:cs typeface="Arial" panose="020B0604020202020204" pitchFamily="34" charset="0"/>
              </a:rPr>
              <a:t>A function is a relation</a:t>
            </a: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 set of ordered pairs) in which each element of the </a:t>
            </a:r>
            <a:r>
              <a:rPr lang="en-US" sz="2800" b="1" u="sng" dirty="0">
                <a:latin typeface="Arial" panose="020B0604020202020204" pitchFamily="34" charset="0"/>
                <a:cs typeface="Arial" panose="020B0604020202020204" pitchFamily="34" charset="0"/>
              </a:rPr>
              <a:t>domain</a:t>
            </a:r>
            <a:r>
              <a:rPr lang="en-US" sz="2800" dirty="0">
                <a:latin typeface="Arial" panose="020B0604020202020204" pitchFamily="34" charset="0"/>
                <a:cs typeface="Arial" panose="020B0604020202020204" pitchFamily="34" charset="0"/>
              </a:rPr>
              <a:t> is mapped to a single value in the </a:t>
            </a:r>
            <a:r>
              <a:rPr lang="en-US" sz="2800" b="1" u="sng" dirty="0">
                <a:latin typeface="Arial" panose="020B0604020202020204" pitchFamily="34" charset="0"/>
                <a:cs typeface="Arial" panose="020B0604020202020204" pitchFamily="34" charset="0"/>
              </a:rPr>
              <a:t>range</a:t>
            </a:r>
            <a:r>
              <a:rPr lang="en-US" sz="2800" dirty="0">
                <a:latin typeface="Arial" panose="020B0604020202020204" pitchFamily="34" charset="0"/>
                <a:cs typeface="Arial" panose="020B0604020202020204" pitchFamily="34" charset="0"/>
              </a:rPr>
              <a:t>. </a:t>
            </a:r>
          </a:p>
          <a:p>
            <a:pPr>
              <a:lnSpc>
                <a:spcPct val="100000"/>
              </a:lnSpc>
              <a:spcBef>
                <a:spcPts val="0"/>
              </a:spcBef>
            </a:pPr>
            <a:endParaRPr lang="en-US" sz="2800" dirty="0">
              <a:latin typeface="Arial" panose="020B0604020202020204" pitchFamily="34" charset="0"/>
              <a:cs typeface="Arial" panose="020B0604020202020204" pitchFamily="34" charset="0"/>
            </a:endParaRPr>
          </a:p>
          <a:p>
            <a:pPr>
              <a:lnSpc>
                <a:spcPct val="100000"/>
              </a:lnSpc>
              <a:spcBef>
                <a:spcPts val="0"/>
              </a:spcBef>
            </a:pPr>
            <a:r>
              <a:rPr lang="en-US" sz="2800" dirty="0">
                <a:latin typeface="Arial" panose="020B0604020202020204" pitchFamily="34" charset="0"/>
                <a:cs typeface="Arial" panose="020B0604020202020204" pitchFamily="34" charset="0"/>
              </a:rPr>
              <a:t>The relation which corresponds to set A </a:t>
            </a:r>
            <a:r>
              <a:rPr lang="en-US" sz="2800" b="1" dirty="0">
                <a:latin typeface="Arial" panose="020B0604020202020204" pitchFamily="34" charset="0"/>
                <a:cs typeface="Arial" panose="020B0604020202020204" pitchFamily="34" charset="0"/>
              </a:rPr>
              <a:t>is </a:t>
            </a:r>
            <a:r>
              <a:rPr lang="en-US" sz="2800" b="1" u="sng" dirty="0">
                <a:solidFill>
                  <a:schemeClr val="tx1"/>
                </a:solidFill>
                <a:latin typeface="Arial" panose="020B0604020202020204" pitchFamily="34" charset="0"/>
                <a:cs typeface="Arial" panose="020B0604020202020204" pitchFamily="34" charset="0"/>
              </a:rPr>
              <a:t>not a function</a:t>
            </a:r>
            <a:r>
              <a:rPr lang="en-US" sz="2800" dirty="0">
                <a:latin typeface="Arial" panose="020B0604020202020204" pitchFamily="34" charset="0"/>
                <a:cs typeface="Arial" panose="020B0604020202020204" pitchFamily="34" charset="0"/>
              </a:rPr>
              <a:t>, because A contains two distinct ordered pairs which have the same first element (⟨a,3⟩ and ⟨a,7⟩). </a:t>
            </a:r>
          </a:p>
          <a:p>
            <a:pPr>
              <a:lnSpc>
                <a:spcPct val="100000"/>
              </a:lnSpc>
              <a:spcBef>
                <a:spcPts val="0"/>
              </a:spcBef>
            </a:pPr>
            <a:endParaRPr lang="en-US" sz="2800" dirty="0">
              <a:latin typeface="Arial" panose="020B0604020202020204" pitchFamily="34" charset="0"/>
              <a:cs typeface="Arial" panose="020B0604020202020204" pitchFamily="34" charset="0"/>
            </a:endParaRPr>
          </a:p>
          <a:p>
            <a:pPr>
              <a:lnSpc>
                <a:spcPct val="100000"/>
              </a:lnSpc>
              <a:spcBef>
                <a:spcPts val="0"/>
              </a:spcBef>
            </a:pPr>
            <a:r>
              <a:rPr lang="en-US" sz="2800" dirty="0">
                <a:latin typeface="Arial" panose="020B0604020202020204" pitchFamily="34" charset="0"/>
                <a:cs typeface="Arial" panose="020B0604020202020204" pitchFamily="34" charset="0"/>
              </a:rPr>
              <a:t>The relation which corresponds to set B </a:t>
            </a:r>
            <a:r>
              <a:rPr lang="en-US" sz="2800" b="1" dirty="0">
                <a:latin typeface="Arial" panose="020B0604020202020204" pitchFamily="34" charset="0"/>
                <a:cs typeface="Arial" panose="020B0604020202020204" pitchFamily="34" charset="0"/>
              </a:rPr>
              <a:t>is a </a:t>
            </a:r>
            <a:r>
              <a:rPr lang="en-US" sz="2800" b="1" u="sng" dirty="0">
                <a:latin typeface="Arial" panose="020B0604020202020204" pitchFamily="34" charset="0"/>
                <a:cs typeface="Arial" panose="020B0604020202020204" pitchFamily="34" charset="0"/>
              </a:rPr>
              <a:t>function</a:t>
            </a:r>
            <a:r>
              <a:rPr lang="en-US" sz="2800" dirty="0">
                <a:latin typeface="Arial" panose="020B0604020202020204" pitchFamily="34" charset="0"/>
                <a:cs typeface="Arial" panose="020B0604020202020204" pitchFamily="34" charset="0"/>
              </a:rPr>
              <a:t>, even though B contains distinct ordered pairs with the same second element (⟨3,2⟩ and ⟨5,2⟩; ⟨4,7⟩ and ⟨6,7⟩). </a:t>
            </a:r>
          </a:p>
          <a:p>
            <a:pPr marL="0" indent="0">
              <a:buNone/>
            </a:pPr>
            <a:endParaRPr lang="en-US" sz="2400" dirty="0"/>
          </a:p>
        </p:txBody>
      </p:sp>
      <p:pic>
        <p:nvPicPr>
          <p:cNvPr id="6" name="Content Placeholder 3"/>
          <p:cNvPicPr>
            <a:picLocks noChangeAspect="1"/>
          </p:cNvPicPr>
          <p:nvPr/>
        </p:nvPicPr>
        <p:blipFill rotWithShape="1">
          <a:blip r:embed="rId2"/>
          <a:srcRect l="31629" t="50683" r="57811" b="19617"/>
          <a:stretch/>
        </p:blipFill>
        <p:spPr>
          <a:xfrm>
            <a:off x="8855180" y="284480"/>
            <a:ext cx="2860780" cy="2954019"/>
          </a:xfrm>
          <a:prstGeom prst="rect">
            <a:avLst/>
          </a:prstGeom>
        </p:spPr>
      </p:pic>
      <p:pic>
        <p:nvPicPr>
          <p:cNvPr id="7" name="Picture 6"/>
          <p:cNvPicPr>
            <a:picLocks noChangeAspect="1"/>
          </p:cNvPicPr>
          <p:nvPr/>
        </p:nvPicPr>
        <p:blipFill rotWithShape="1">
          <a:blip r:embed="rId3"/>
          <a:srcRect l="56480" t="47912" r="35113" b="16851"/>
          <a:stretch/>
        </p:blipFill>
        <p:spPr>
          <a:xfrm>
            <a:off x="8821445" y="3351054"/>
            <a:ext cx="2928250" cy="3096259"/>
          </a:xfrm>
          <a:prstGeom prst="rect">
            <a:avLst/>
          </a:prstGeom>
        </p:spPr>
      </p:pic>
    </p:spTree>
    <p:extLst>
      <p:ext uri="{BB962C8B-B14F-4D97-AF65-F5344CB8AC3E}">
        <p14:creationId xmlns:p14="http://schemas.microsoft.com/office/powerpoint/2010/main" val="34356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1182" y="0"/>
            <a:ext cx="10515600" cy="1325563"/>
          </a:xfrm>
        </p:spPr>
        <p:txBody>
          <a:bodyPr/>
          <a:lstStyle/>
          <a:p>
            <a:pPr algn="ctr"/>
            <a:r>
              <a:rPr lang="en-US" b="1" dirty="0">
                <a:solidFill>
                  <a:schemeClr val="accent2">
                    <a:lumMod val="75000"/>
                  </a:schemeClr>
                </a:solidFill>
              </a:rPr>
              <a:t>Relations and functions</a:t>
            </a:r>
            <a:endParaRPr lang="en-US" dirty="0">
              <a:solidFill>
                <a:schemeClr val="accent2">
                  <a:lumMod val="75000"/>
                </a:schemeClr>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02581003"/>
              </p:ext>
            </p:extLst>
          </p:nvPr>
        </p:nvGraphicFramePr>
        <p:xfrm>
          <a:off x="9174480" y="1073785"/>
          <a:ext cx="235204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711200" y="1337925"/>
            <a:ext cx="7802880" cy="4031873"/>
          </a:xfrm>
          <a:prstGeom prst="rect">
            <a:avLst/>
          </a:prstGeom>
          <a:noFill/>
        </p:spPr>
        <p:txBody>
          <a:bodyPr wrap="square" rtlCol="0">
            <a:spAutoFit/>
          </a:bodyPr>
          <a:lstStyle/>
          <a:p>
            <a:pPr marL="457200" indent="-457200" algn="just">
              <a:buFont typeface="Arial" panose="020B0604020202020204" pitchFamily="34" charset="0"/>
              <a:buChar char="•"/>
            </a:pPr>
            <a:r>
              <a:rPr lang="en-US" sz="3200" dirty="0">
                <a:latin typeface="Arial" panose="020B0604020202020204" pitchFamily="34" charset="0"/>
                <a:cs typeface="Arial" panose="020B0604020202020204" pitchFamily="34" charset="0"/>
              </a:rPr>
              <a:t>The first member of each ordered pair is called an </a:t>
            </a:r>
            <a:r>
              <a:rPr lang="en-US" sz="3200" b="1" u="sng" dirty="0">
                <a:solidFill>
                  <a:srgbClr val="C00000"/>
                </a:solidFill>
                <a:latin typeface="Arial" panose="020B0604020202020204" pitchFamily="34" charset="0"/>
                <a:cs typeface="Arial" panose="020B0604020202020204" pitchFamily="34" charset="0"/>
              </a:rPr>
              <a:t>argument</a:t>
            </a:r>
            <a:r>
              <a:rPr lang="en-US" sz="3200" dirty="0">
                <a:latin typeface="Arial" panose="020B0604020202020204" pitchFamily="34" charset="0"/>
                <a:cs typeface="Arial" panose="020B0604020202020204" pitchFamily="34" charset="0"/>
              </a:rPr>
              <a:t> of the function, while the second is called a </a:t>
            </a:r>
            <a:r>
              <a:rPr lang="en-US" sz="3200" b="1" u="sng" dirty="0">
                <a:solidFill>
                  <a:srgbClr val="C00000"/>
                </a:solidFill>
                <a:latin typeface="Arial" panose="020B0604020202020204" pitchFamily="34" charset="0"/>
                <a:cs typeface="Arial" panose="020B0604020202020204" pitchFamily="34" charset="0"/>
              </a:rPr>
              <a:t>value</a:t>
            </a:r>
            <a:r>
              <a:rPr lang="en-US" sz="3200" dirty="0">
                <a:latin typeface="Arial" panose="020B0604020202020204" pitchFamily="34" charset="0"/>
                <a:cs typeface="Arial" panose="020B0604020202020204" pitchFamily="34" charset="0"/>
              </a:rPr>
              <a:t>.</a:t>
            </a:r>
          </a:p>
          <a:p>
            <a:pPr marL="457200" indent="-457200" algn="just">
              <a:buFont typeface="Arial" panose="020B0604020202020204" pitchFamily="34" charset="0"/>
              <a:buChar char="•"/>
            </a:pPr>
            <a:endParaRPr lang="en-US" sz="32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3200" dirty="0">
                <a:latin typeface="Arial" panose="020B0604020202020204" pitchFamily="34" charset="0"/>
                <a:cs typeface="Arial" panose="020B0604020202020204" pitchFamily="34" charset="0"/>
              </a:rPr>
              <a:t>The format is more convenient for stating the value which corresponds to a single argument, when we do not need to list the entire set.</a:t>
            </a:r>
          </a:p>
        </p:txBody>
      </p:sp>
    </p:spTree>
    <p:extLst>
      <p:ext uri="{BB962C8B-B14F-4D97-AF65-F5344CB8AC3E}">
        <p14:creationId xmlns:p14="http://schemas.microsoft.com/office/powerpoint/2010/main" val="2516362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6545630"/>
              </p:ext>
            </p:extLst>
          </p:nvPr>
        </p:nvGraphicFramePr>
        <p:xfrm>
          <a:off x="203200" y="545464"/>
          <a:ext cx="11780520" cy="5946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0" y="2071188"/>
            <a:ext cx="6085840" cy="3046988"/>
          </a:xfrm>
          <a:prstGeom prst="rect">
            <a:avLst/>
          </a:prstGeom>
          <a:noFill/>
        </p:spPr>
        <p:txBody>
          <a:bodyPr wrap="square" rtlCol="0">
            <a:spAutoFit/>
          </a:bodyPr>
          <a:lstStyle/>
          <a:p>
            <a:pPr marL="457200" indent="-457200" algn="just">
              <a:buFont typeface="Arial" panose="020B0604020202020204" pitchFamily="34" charset="0"/>
              <a:buChar char="•"/>
            </a:pPr>
            <a:r>
              <a:rPr lang="en-US" sz="3200" dirty="0">
                <a:latin typeface="Arial" panose="020B0604020202020204" pitchFamily="34" charset="0"/>
                <a:cs typeface="Arial" panose="020B0604020202020204" pitchFamily="34" charset="0"/>
              </a:rPr>
              <a:t>The characteristic function of set C (members of the Beatles, as specified in 2a), is the function f1 as defined in (11a). </a:t>
            </a:r>
          </a:p>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594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088" y="-34724"/>
            <a:ext cx="7804017" cy="883534"/>
          </a:xfrm>
        </p:spPr>
        <p:txBody>
          <a:bodyPr>
            <a:normAutofit fontScale="90000"/>
          </a:bodyPr>
          <a:lstStyle/>
          <a:p>
            <a:pPr algn="ctr"/>
            <a:r>
              <a:rPr lang="en-US" sz="5400" b="1" dirty="0">
                <a:solidFill>
                  <a:schemeClr val="accent1">
                    <a:lumMod val="75000"/>
                  </a:schemeClr>
                </a:solidFill>
              </a:rPr>
              <a:t>The Model Theory</a:t>
            </a:r>
          </a:p>
        </p:txBody>
      </p:sp>
      <p:sp>
        <p:nvSpPr>
          <p:cNvPr id="3" name="Content Placeholder 2"/>
          <p:cNvSpPr>
            <a:spLocks noGrp="1"/>
          </p:cNvSpPr>
          <p:nvPr>
            <p:ph idx="1"/>
          </p:nvPr>
        </p:nvSpPr>
        <p:spPr>
          <a:xfrm>
            <a:off x="619461" y="760052"/>
            <a:ext cx="8596668" cy="3880773"/>
          </a:xfrm>
        </p:spPr>
        <p:txBody>
          <a:bodyPr>
            <a:noAutofit/>
          </a:bodyPr>
          <a:lstStyle/>
          <a:p>
            <a:pPr algn="just"/>
            <a:r>
              <a:rPr lang="en-US" sz="2800" b="1" u="sng" dirty="0">
                <a:solidFill>
                  <a:srgbClr val="C00000"/>
                </a:solidFill>
                <a:latin typeface="Arial" panose="020B0604020202020204" pitchFamily="34" charset="0"/>
                <a:cs typeface="Arial" panose="020B0604020202020204" pitchFamily="34" charset="0"/>
              </a:rPr>
              <a:t>The model theory</a:t>
            </a:r>
            <a:r>
              <a:rPr lang="en-US" sz="2800" dirty="0">
                <a:solidFill>
                  <a:srgbClr val="C00000"/>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stating rules of semantic interpretation for the constituents that are formed by productive syntactic processes. Such processes involve:</a:t>
            </a:r>
            <a:endParaRPr lang="en-US" sz="1600" dirty="0">
              <a:latin typeface="Arial" panose="020B0604020202020204" pitchFamily="34" charset="0"/>
              <a:cs typeface="Arial" panose="020B0604020202020204" pitchFamily="34" charset="0"/>
            </a:endParaRPr>
          </a:p>
          <a:p>
            <a:r>
              <a:rPr lang="en-US" sz="2400" b="1" u="sng" dirty="0">
                <a:solidFill>
                  <a:srgbClr val="C00000"/>
                </a:solidFill>
                <a:latin typeface="Arial" panose="020B0604020202020204" pitchFamily="34" charset="0"/>
                <a:cs typeface="Arial" panose="020B0604020202020204" pitchFamily="34" charset="0"/>
              </a:rPr>
              <a:t>The combination of subject NP with VP</a:t>
            </a:r>
          </a:p>
          <a:p>
            <a:r>
              <a:rPr lang="en-US" sz="2400" b="1" u="sng" dirty="0">
                <a:solidFill>
                  <a:srgbClr val="C00000"/>
                </a:solidFill>
                <a:latin typeface="Arial" panose="020B0604020202020204" pitchFamily="34" charset="0"/>
                <a:cs typeface="Arial" panose="020B0604020202020204" pitchFamily="34" charset="0"/>
              </a:rPr>
              <a:t>The combination of modifying adjective with head noun</a:t>
            </a:r>
          </a:p>
          <a:p>
            <a:endParaRPr lang="en-US" sz="20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It attempts to isolate the rules for combining word meanings from other complicating factors such as lexical ambiguity, figurative and other coerced senses that affect the interpretation of the sentences meanings.</a:t>
            </a:r>
          </a:p>
          <a:p>
            <a:pPr marL="0" indent="0">
              <a:buNone/>
            </a:pPr>
            <a:r>
              <a:rPr lang="en-US" sz="1600" dirty="0">
                <a:latin typeface="Arial" panose="020B0604020202020204" pitchFamily="34" charset="0"/>
                <a:cs typeface="Arial" panose="020B0604020202020204" pitchFamily="34" charset="0"/>
              </a:rPr>
              <a:t> </a:t>
            </a: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657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0210"/>
            <a:ext cx="8596668" cy="1320800"/>
          </a:xfrm>
        </p:spPr>
        <p:txBody>
          <a:bodyPr>
            <a:normAutofit/>
          </a:bodyPr>
          <a:lstStyle/>
          <a:p>
            <a:pPr algn="ctr"/>
            <a:r>
              <a:rPr lang="en-US" sz="4000" b="1" dirty="0">
                <a:solidFill>
                  <a:schemeClr val="accent1">
                    <a:lumMod val="75000"/>
                  </a:schemeClr>
                </a:solidFill>
              </a:rPr>
              <a:t>Why a model might be useful</a:t>
            </a:r>
            <a:endParaRPr lang="en-US" sz="4000" dirty="0">
              <a:solidFill>
                <a:schemeClr val="accent1">
                  <a:lumMod val="75000"/>
                </a:schemeClr>
              </a:solidFill>
            </a:endParaRPr>
          </a:p>
        </p:txBody>
      </p:sp>
      <p:sp>
        <p:nvSpPr>
          <p:cNvPr id="3" name="Content Placeholder 2"/>
          <p:cNvSpPr>
            <a:spLocks noGrp="1"/>
          </p:cNvSpPr>
          <p:nvPr>
            <p:ph idx="1"/>
          </p:nvPr>
        </p:nvSpPr>
        <p:spPr>
          <a:xfrm>
            <a:off x="677334" y="1437844"/>
            <a:ext cx="8596668" cy="3880773"/>
          </a:xfrm>
        </p:spPr>
        <p:txBody>
          <a:bodyPr>
            <a:noAutofit/>
          </a:bodyPr>
          <a:lstStyle/>
          <a:p>
            <a:pPr marL="0" indent="0">
              <a:buNone/>
            </a:pPr>
            <a:r>
              <a:rPr lang="en-US" sz="2800" b="1" dirty="0"/>
              <a:t>The Model is the explicit description of the situation under discussion</a:t>
            </a:r>
          </a:p>
          <a:p>
            <a:pPr marL="0" indent="0">
              <a:buNone/>
            </a:pPr>
            <a:r>
              <a:rPr lang="en-US" sz="2800" b="1" dirty="0"/>
              <a:t>A model must specify two things: </a:t>
            </a:r>
          </a:p>
          <a:p>
            <a:endParaRPr lang="en-US" sz="2800" b="1" dirty="0">
              <a:solidFill>
                <a:srgbClr val="C00000"/>
              </a:solidFill>
            </a:endParaRPr>
          </a:p>
        </p:txBody>
      </p:sp>
      <p:graphicFrame>
        <p:nvGraphicFramePr>
          <p:cNvPr id="4" name="Diagram 3"/>
          <p:cNvGraphicFramePr/>
          <p:nvPr>
            <p:extLst>
              <p:ext uri="{D42A27DB-BD31-4B8C-83A1-F6EECF244321}">
                <p14:modId xmlns:p14="http://schemas.microsoft.com/office/powerpoint/2010/main" val="2633933256"/>
              </p:ext>
            </p:extLst>
          </p:nvPr>
        </p:nvGraphicFramePr>
        <p:xfrm>
          <a:off x="677334" y="2306063"/>
          <a:ext cx="8128000" cy="36676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65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0029"/>
            <a:ext cx="8596668" cy="1320800"/>
          </a:xfrm>
        </p:spPr>
        <p:txBody>
          <a:bodyPr/>
          <a:lstStyle/>
          <a:p>
            <a:pPr algn="ctr"/>
            <a:r>
              <a:rPr lang="en-US" b="1" dirty="0">
                <a:solidFill>
                  <a:schemeClr val="accent1">
                    <a:lumMod val="75000"/>
                  </a:schemeClr>
                </a:solidFill>
              </a:rPr>
              <a:t>Basic concepts in set theory</a:t>
            </a:r>
            <a:endParaRPr lang="en-US" dirty="0">
              <a:solidFill>
                <a:schemeClr val="accent1">
                  <a:lumMod val="75000"/>
                </a:schemeClr>
              </a:solidFill>
            </a:endParaRPr>
          </a:p>
        </p:txBody>
      </p:sp>
      <p:sp>
        <p:nvSpPr>
          <p:cNvPr id="3" name="Content Placeholder 2"/>
          <p:cNvSpPr>
            <a:spLocks noGrp="1"/>
          </p:cNvSpPr>
          <p:nvPr>
            <p:ph idx="1"/>
          </p:nvPr>
        </p:nvSpPr>
        <p:spPr>
          <a:xfrm>
            <a:off x="714588" y="1032829"/>
            <a:ext cx="8596668" cy="3880773"/>
          </a:xfrm>
        </p:spPr>
        <p:txBody>
          <a:bodyPr>
            <a:noAutofit/>
          </a:bodyPr>
          <a:lstStyle/>
          <a:p>
            <a:r>
              <a:rPr lang="en-US" sz="2800" dirty="0"/>
              <a:t>The denotation set of the word </a:t>
            </a:r>
            <a:r>
              <a:rPr lang="en-US" sz="2800" b="1" i="1" u="sng" dirty="0">
                <a:solidFill>
                  <a:srgbClr val="C00000"/>
                </a:solidFill>
              </a:rPr>
              <a:t>man</a:t>
            </a:r>
            <a:r>
              <a:rPr lang="en-US" sz="2800" i="1" dirty="0"/>
              <a:t> </a:t>
            </a:r>
            <a:r>
              <a:rPr lang="en-US" sz="2800" dirty="0"/>
              <a:t>in a simple model could be written as shown in (a), a set which contains two members, both of which are men.</a:t>
            </a:r>
          </a:p>
          <a:p>
            <a:endParaRPr lang="ar-IQ" sz="2800" dirty="0"/>
          </a:p>
          <a:p>
            <a:endParaRPr lang="en-US" sz="2800" dirty="0"/>
          </a:p>
          <a:p>
            <a:r>
              <a:rPr lang="en-US" sz="2800" dirty="0"/>
              <a:t>The set defined in (b) contains four members which are very different from each other; but is still a well-defined set</a:t>
            </a:r>
          </a:p>
        </p:txBody>
      </p:sp>
      <p:sp>
        <p:nvSpPr>
          <p:cNvPr id="4" name="Round Diagonal Corner Rectangle 3"/>
          <p:cNvSpPr/>
          <p:nvPr/>
        </p:nvSpPr>
        <p:spPr>
          <a:xfrm>
            <a:off x="1576251" y="2760617"/>
            <a:ext cx="7341326" cy="1010194"/>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a. {King Henry VIII, Thomas More} </a:t>
            </a:r>
          </a:p>
        </p:txBody>
      </p:sp>
      <mc:AlternateContent xmlns:mc="http://schemas.openxmlformats.org/markup-compatibility/2006" xmlns:a14="http://schemas.microsoft.com/office/drawing/2010/main">
        <mc:Choice Requires="a14">
          <p:sp>
            <p:nvSpPr>
              <p:cNvPr id="5" name="Round Same Side Corner Rectangle 4"/>
              <p:cNvSpPr/>
              <p:nvPr/>
            </p:nvSpPr>
            <p:spPr>
              <a:xfrm>
                <a:off x="1079863" y="5521234"/>
                <a:ext cx="8569233" cy="1010195"/>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b. {Orwell’s novel </a:t>
                </a:r>
                <a:r>
                  <a:rPr lang="en-US" sz="2400" b="1" i="1" dirty="0">
                    <a:solidFill>
                      <a:schemeClr val="tx1"/>
                    </a:solidFill>
                  </a:rPr>
                  <a:t>1984</a:t>
                </a:r>
                <a:r>
                  <a:rPr lang="en-US" sz="2400" b="1" dirty="0">
                    <a:solidFill>
                      <a:schemeClr val="tx1"/>
                    </a:solidFill>
                  </a:rPr>
                  <a:t>, Noam Chomsky, </a:t>
                </a:r>
                <a14:m>
                  <m:oMath xmlns:m="http://schemas.openxmlformats.org/officeDocument/2006/math">
                    <m:r>
                      <a:rPr lang="en-US" sz="2400" b="1" i="1">
                        <a:solidFill>
                          <a:schemeClr val="tx1"/>
                        </a:solidFill>
                        <a:latin typeface="Cambria Math" panose="02040503050406030204" pitchFamily="18" charset="0"/>
                        <a:ea typeface="Cambria Math" panose="02040503050406030204" pitchFamily="18" charset="0"/>
                      </a:rPr>
                      <m:t>√</m:t>
                    </m:r>
                    <m:r>
                      <a:rPr lang="en-US" sz="2400" b="1" i="1">
                        <a:solidFill>
                          <a:schemeClr val="tx1"/>
                        </a:solidFill>
                        <a:latin typeface="Cambria Math" panose="02040503050406030204" pitchFamily="18" charset="0"/>
                        <a:ea typeface="Cambria Math" panose="02040503050406030204" pitchFamily="18" charset="0"/>
                      </a:rPr>
                      <m:t>𝟐</m:t>
                    </m:r>
                  </m:oMath>
                </a14:m>
                <a:r>
                  <a:rPr lang="en-US" sz="2400" b="1" dirty="0">
                    <a:solidFill>
                      <a:schemeClr val="tx1"/>
                    </a:solidFill>
                  </a:rPr>
                  <a:t>, Sally McConnell-</a:t>
                </a:r>
                <a:r>
                  <a:rPr lang="en-US" sz="2400" b="1" dirty="0" err="1">
                    <a:solidFill>
                      <a:schemeClr val="tx1"/>
                    </a:solidFill>
                  </a:rPr>
                  <a:t>Ginet’s</a:t>
                </a:r>
                <a:r>
                  <a:rPr lang="en-US" sz="2400" b="1" dirty="0">
                    <a:solidFill>
                      <a:schemeClr val="tx1"/>
                    </a:solidFill>
                  </a:rPr>
                  <a:t> breakfast muffin on 4-Sept-1988}</a:t>
                </a:r>
              </a:p>
            </p:txBody>
          </p:sp>
        </mc:Choice>
        <mc:Fallback xmlns="">
          <p:sp>
            <p:nvSpPr>
              <p:cNvPr id="5" name="Round Same Side Corner Rectangle 4"/>
              <p:cNvSpPr>
                <a:spLocks noRot="1" noChangeAspect="1" noMove="1" noResize="1" noEditPoints="1" noAdjustHandles="1" noChangeArrowheads="1" noChangeShapeType="1" noTextEdit="1"/>
              </p:cNvSpPr>
              <p:nvPr/>
            </p:nvSpPr>
            <p:spPr>
              <a:xfrm>
                <a:off x="1079863" y="5521234"/>
                <a:ext cx="8569233" cy="1010195"/>
              </a:xfrm>
              <a:prstGeom prst="round2SameRect">
                <a:avLst/>
              </a:prstGeom>
              <a:blipFill>
                <a:blip r:embed="rId2"/>
                <a:stretch>
                  <a:fillRect b="-7143"/>
                </a:stretch>
              </a:blipFill>
            </p:spPr>
            <p:txBody>
              <a:bodyPr/>
              <a:lstStyle/>
              <a:p>
                <a:r>
                  <a:rPr lang="en-US">
                    <a:noFill/>
                  </a:rPr>
                  <a:t> </a:t>
                </a:r>
              </a:p>
            </p:txBody>
          </p:sp>
        </mc:Fallback>
      </mc:AlternateContent>
    </p:spTree>
    <p:extLst>
      <p:ext uri="{BB962C8B-B14F-4D97-AF65-F5344CB8AC3E}">
        <p14:creationId xmlns:p14="http://schemas.microsoft.com/office/powerpoint/2010/main" val="56402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rPr>
              <a:t>Basic concepts in set theory</a:t>
            </a:r>
            <a:endParaRPr lang="en-US" dirty="0">
              <a:solidFill>
                <a:schemeClr val="accent1">
                  <a:lumMod val="75000"/>
                </a:schemeClr>
              </a:solidFill>
            </a:endParaRPr>
          </a:p>
        </p:txBody>
      </p:sp>
      <p:sp>
        <p:nvSpPr>
          <p:cNvPr id="3" name="Content Placeholder 2"/>
          <p:cNvSpPr>
            <a:spLocks noGrp="1"/>
          </p:cNvSpPr>
          <p:nvPr>
            <p:ph idx="1"/>
          </p:nvPr>
        </p:nvSpPr>
        <p:spPr>
          <a:xfrm>
            <a:off x="677334" y="1591629"/>
            <a:ext cx="8596668" cy="3880773"/>
          </a:xfrm>
        </p:spPr>
        <p:txBody>
          <a:bodyPr>
            <a:noAutofit/>
          </a:bodyPr>
          <a:lstStyle/>
          <a:p>
            <a:pPr algn="just"/>
            <a:r>
              <a:rPr lang="en-US" sz="2800" dirty="0"/>
              <a:t>The identity of a set is defined by its membership. If two sets have the same members, they are in fact the same set. </a:t>
            </a:r>
          </a:p>
          <a:p>
            <a:pPr algn="just"/>
            <a:endParaRPr lang="en-US" sz="2800" dirty="0"/>
          </a:p>
          <a:p>
            <a:pPr algn="just"/>
            <a:r>
              <a:rPr lang="en-US" sz="2800" dirty="0"/>
              <a:t> The order in which the members are listed is irrelevant; so all of the orderings shown in below describe the same set:</a:t>
            </a:r>
          </a:p>
          <a:p>
            <a:endParaRPr lang="en-US" sz="2800" dirty="0"/>
          </a:p>
        </p:txBody>
      </p:sp>
      <p:graphicFrame>
        <p:nvGraphicFramePr>
          <p:cNvPr id="4" name="Diagram 3"/>
          <p:cNvGraphicFramePr/>
          <p:nvPr>
            <p:extLst>
              <p:ext uri="{D42A27DB-BD31-4B8C-83A1-F6EECF244321}">
                <p14:modId xmlns:p14="http://schemas.microsoft.com/office/powerpoint/2010/main" val="323868437"/>
              </p:ext>
            </p:extLst>
          </p:nvPr>
        </p:nvGraphicFramePr>
        <p:xfrm>
          <a:off x="1146002" y="89515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5883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chemeClr val="accent1">
                    <a:lumMod val="75000"/>
                  </a:schemeClr>
                </a:solidFill>
              </a:rPr>
              <a:t>Basic concepts in set theory</a:t>
            </a:r>
            <a:endParaRPr lang="en-US" sz="4000" dirty="0">
              <a:solidFill>
                <a:schemeClr val="accent1">
                  <a:lumMod val="75000"/>
                </a:schemeClr>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62529" y="1628154"/>
                <a:ext cx="8596668" cy="3880773"/>
              </a:xfrm>
            </p:spPr>
            <p:txBody>
              <a:bodyPr>
                <a:noAutofit/>
              </a:bodyPr>
              <a:lstStyle/>
              <a:p>
                <a:r>
                  <a:rPr lang="en-US" sz="3200" b="1" dirty="0"/>
                  <a:t>The formula </a:t>
                </a:r>
                <a:r>
                  <a:rPr lang="en-US" sz="3200" b="1" dirty="0">
                    <a:solidFill>
                      <a:srgbClr val="C00000"/>
                    </a:solidFill>
                  </a:rPr>
                  <a:t>“x </a:t>
                </a:r>
                <a14:m>
                  <m:oMath xmlns:m="http://schemas.openxmlformats.org/officeDocument/2006/math">
                    <m:r>
                      <a:rPr lang="en-US" sz="3200" b="1" i="1" smtClean="0">
                        <a:solidFill>
                          <a:srgbClr val="C00000"/>
                        </a:solidFill>
                        <a:latin typeface="Cambria Math" panose="02040503050406030204" pitchFamily="18" charset="0"/>
                        <a:ea typeface="Cambria Math" panose="02040503050406030204" pitchFamily="18" charset="0"/>
                      </a:rPr>
                      <m:t>∈ </m:t>
                    </m:r>
                  </m:oMath>
                </a14:m>
                <a:r>
                  <a:rPr lang="en-US" sz="3200" b="1" dirty="0">
                    <a:solidFill>
                      <a:srgbClr val="C00000"/>
                    </a:solidFill>
                  </a:rPr>
                  <a:t>B” </a:t>
                </a:r>
                <a:r>
                  <a:rPr lang="en-US" sz="3200" b="1" dirty="0"/>
                  <a:t>can be read as: </a:t>
                </a:r>
                <a:r>
                  <a:rPr lang="en-US" sz="3200" b="1" dirty="0">
                    <a:solidFill>
                      <a:srgbClr val="C00000"/>
                    </a:solidFill>
                  </a:rPr>
                  <a:t>“x is a member of B</a:t>
                </a:r>
                <a:endParaRPr lang="en-US" sz="3200" b="1" dirty="0"/>
              </a:p>
              <a:p>
                <a:pPr marL="0" indent="0">
                  <a:buNone/>
                </a:pPr>
                <a:r>
                  <a:rPr lang="en-US" sz="3200" b="1" dirty="0"/>
                  <a:t>- It is possible for a set to have an infinite number of members.</a:t>
                </a:r>
              </a:p>
              <a:p>
                <a:r>
                  <a:rPr lang="en-US" sz="3200" b="1" dirty="0"/>
                  <a:t> Examples of such sets include </a:t>
                </a:r>
                <a:endParaRPr lang="ar-IQ" sz="3200"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62529" y="1628154"/>
                <a:ext cx="8596668" cy="3880773"/>
              </a:xfrm>
              <a:blipFill>
                <a:blip r:embed="rId2"/>
                <a:stretch>
                  <a:fillRect l="-1772" t="-2041" r="-921"/>
                </a:stretch>
              </a:blipFill>
            </p:spPr>
            <p:txBody>
              <a:bodyPr/>
              <a:lstStyle/>
              <a:p>
                <a:r>
                  <a:rPr lang="en-US">
                    <a:noFill/>
                  </a:rPr>
                  <a:t> </a:t>
                </a:r>
              </a:p>
            </p:txBody>
          </p:sp>
        </mc:Fallback>
      </mc:AlternateContent>
      <p:sp>
        <p:nvSpPr>
          <p:cNvPr id="4" name="Round Same Side Corner Rectangle 3"/>
          <p:cNvSpPr/>
          <p:nvPr/>
        </p:nvSpPr>
        <p:spPr>
          <a:xfrm>
            <a:off x="1759132" y="4650377"/>
            <a:ext cx="7114903" cy="1759132"/>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the set of all integers; the set of all finite strings of words found in the Oxford English Dictionary.</a:t>
            </a:r>
          </a:p>
        </p:txBody>
      </p:sp>
    </p:spTree>
    <p:extLst>
      <p:ext uri="{BB962C8B-B14F-4D97-AF65-F5344CB8AC3E}">
        <p14:creationId xmlns:p14="http://schemas.microsoft.com/office/powerpoint/2010/main" val="4258355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3840"/>
            <a:ext cx="8596668" cy="1320800"/>
          </a:xfrm>
        </p:spPr>
        <p:txBody>
          <a:bodyPr/>
          <a:lstStyle/>
          <a:p>
            <a:pPr algn="ctr"/>
            <a:r>
              <a:rPr lang="en-US" b="1" dirty="0">
                <a:solidFill>
                  <a:schemeClr val="accent1">
                    <a:lumMod val="75000"/>
                  </a:schemeClr>
                </a:solidFill>
              </a:rPr>
              <a:t>Basic concepts in set theory</a:t>
            </a:r>
            <a:endParaRPr lang="en-US" dirty="0">
              <a:solidFill>
                <a:schemeClr val="accent1">
                  <a:lumMod val="75000"/>
                </a:schemeClr>
              </a:solidFill>
            </a:endParaRPr>
          </a:p>
        </p:txBody>
      </p:sp>
      <p:sp>
        <p:nvSpPr>
          <p:cNvPr id="3" name="Content Placeholder 2"/>
          <p:cNvSpPr>
            <a:spLocks noGrp="1"/>
          </p:cNvSpPr>
          <p:nvPr>
            <p:ph idx="1"/>
          </p:nvPr>
        </p:nvSpPr>
        <p:spPr>
          <a:xfrm>
            <a:off x="677334" y="1376817"/>
            <a:ext cx="8596668" cy="3880773"/>
          </a:xfrm>
        </p:spPr>
        <p:txBody>
          <a:bodyPr>
            <a:noAutofit/>
          </a:bodyPr>
          <a:lstStyle/>
          <a:p>
            <a:r>
              <a:rPr lang="en-US" sz="2800" b="1" dirty="0"/>
              <a:t>It is possible for a set to have no members, One set is from this kind, that is the empty set (often symbolized as “∅”).</a:t>
            </a:r>
          </a:p>
          <a:p>
            <a:r>
              <a:rPr lang="en-US" sz="2800" b="1" dirty="0"/>
              <a:t>A set is distinct from any of its members. </a:t>
            </a:r>
          </a:p>
          <a:p>
            <a:pPr marL="0" indent="0">
              <a:buNone/>
            </a:pPr>
            <a:r>
              <a:rPr lang="en-US" sz="2800" b="1" u="sng" dirty="0">
                <a:solidFill>
                  <a:srgbClr val="C00000"/>
                </a:solidFill>
              </a:rPr>
              <a:t>The set consisting of a single individual, e.g. {Paul Kroeger}, is not the same thing as the individual himself:</a:t>
            </a:r>
          </a:p>
        </p:txBody>
      </p:sp>
      <p:sp>
        <p:nvSpPr>
          <p:cNvPr id="4" name="Round Same Side Corner Rectangle 3"/>
          <p:cNvSpPr/>
          <p:nvPr/>
        </p:nvSpPr>
        <p:spPr>
          <a:xfrm>
            <a:off x="923110" y="4929051"/>
            <a:ext cx="8560524" cy="135853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u="sng" dirty="0">
                <a:solidFill>
                  <a:schemeClr val="tx1"/>
                </a:solidFill>
              </a:rPr>
              <a:t>{Paul Kroeger} is an abstract concept, but Paul Kroeger is (at the time of writing) a living, breathing human being.</a:t>
            </a:r>
          </a:p>
        </p:txBody>
      </p:sp>
    </p:spTree>
    <p:extLst>
      <p:ext uri="{BB962C8B-B14F-4D97-AF65-F5344CB8AC3E}">
        <p14:creationId xmlns:p14="http://schemas.microsoft.com/office/powerpoint/2010/main" val="707171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rPr>
              <a:t>Basic concepts in set theory</a:t>
            </a:r>
            <a:endParaRPr lang="en-US" dirty="0">
              <a:solidFill>
                <a:schemeClr val="accent1">
                  <a:lumMod val="75000"/>
                </a:schemeClr>
              </a:solidFill>
            </a:endParaRPr>
          </a:p>
        </p:txBody>
      </p:sp>
      <p:sp>
        <p:nvSpPr>
          <p:cNvPr id="3" name="Content Placeholder 2"/>
          <p:cNvSpPr>
            <a:spLocks noGrp="1"/>
          </p:cNvSpPr>
          <p:nvPr>
            <p:ph idx="1"/>
          </p:nvPr>
        </p:nvSpPr>
        <p:spPr>
          <a:xfrm>
            <a:off x="677334" y="1593429"/>
            <a:ext cx="8596668" cy="3880773"/>
          </a:xfrm>
        </p:spPr>
        <p:txBody>
          <a:bodyPr>
            <a:noAutofit/>
          </a:bodyPr>
          <a:lstStyle/>
          <a:p>
            <a:r>
              <a:rPr lang="en-US" sz="2800" b="1" dirty="0"/>
              <a:t>The cardinality of a set is the number of its members. For example, the cardinality of the </a:t>
            </a:r>
            <a:r>
              <a:rPr lang="en-US" sz="3200" b="1" u="sng" dirty="0">
                <a:solidFill>
                  <a:srgbClr val="C00000"/>
                </a:solidFill>
              </a:rPr>
              <a:t>set {a,b,c} is 3</a:t>
            </a:r>
            <a:r>
              <a:rPr lang="en-US" sz="2800" b="1" dirty="0"/>
              <a:t>.</a:t>
            </a:r>
          </a:p>
          <a:p>
            <a:r>
              <a:rPr lang="en-US" sz="2800" b="1" dirty="0"/>
              <a:t>We use the symbol </a:t>
            </a:r>
            <a:r>
              <a:rPr lang="en-US" sz="3200" b="1" dirty="0">
                <a:solidFill>
                  <a:srgbClr val="C00000"/>
                </a:solidFill>
              </a:rPr>
              <a:t>|B| </a:t>
            </a:r>
            <a:r>
              <a:rPr lang="en-US" sz="2800" b="1" dirty="0"/>
              <a:t>to refer to the cardinality of set </a:t>
            </a:r>
            <a:r>
              <a:rPr lang="en-US" sz="3200" b="1" dirty="0">
                <a:solidFill>
                  <a:srgbClr val="C00000"/>
                </a:solidFill>
              </a:rPr>
              <a:t>B</a:t>
            </a:r>
            <a:r>
              <a:rPr lang="en-US" sz="2800" b="1" dirty="0"/>
              <a:t>; so </a:t>
            </a:r>
            <a:r>
              <a:rPr lang="en-US" sz="3200" b="1" u="sng" dirty="0">
                <a:solidFill>
                  <a:srgbClr val="C00000"/>
                </a:solidFill>
              </a:rPr>
              <a:t>|{a,b,c}|</a:t>
            </a:r>
            <a:r>
              <a:rPr lang="en-US" sz="2800" b="1" u="sng" dirty="0">
                <a:solidFill>
                  <a:srgbClr val="FF0000"/>
                </a:solidFill>
              </a:rPr>
              <a:t> </a:t>
            </a:r>
            <a:r>
              <a:rPr lang="en-US" sz="3200" b="1" u="sng" dirty="0">
                <a:solidFill>
                  <a:srgbClr val="C00000"/>
                </a:solidFill>
              </a:rPr>
              <a:t>=3</a:t>
            </a:r>
            <a:r>
              <a:rPr lang="en-US" sz="2800" b="1" dirty="0"/>
              <a:t>. </a:t>
            </a:r>
          </a:p>
          <a:p>
            <a:r>
              <a:rPr lang="en-US" sz="2800" b="1" dirty="0">
                <a:solidFill>
                  <a:srgbClr val="C00000"/>
                </a:solidFill>
              </a:rPr>
              <a:t>Further examples:</a:t>
            </a:r>
          </a:p>
        </p:txBody>
      </p:sp>
      <p:sp>
        <p:nvSpPr>
          <p:cNvPr id="4" name="Rectangle 3"/>
          <p:cNvSpPr/>
          <p:nvPr/>
        </p:nvSpPr>
        <p:spPr>
          <a:xfrm>
            <a:off x="1080655" y="4729018"/>
            <a:ext cx="4904509" cy="16595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anose="05000000000000000000" pitchFamily="2" charset="2"/>
              <a:buChar char="v"/>
            </a:pPr>
            <a:r>
              <a:rPr lang="en-US" sz="3200" b="1" dirty="0">
                <a:solidFill>
                  <a:schemeClr val="bg1"/>
                </a:solidFill>
              </a:rPr>
              <a:t>|{a,b,c,d,f}| = 5</a:t>
            </a:r>
          </a:p>
          <a:p>
            <a:pPr>
              <a:buFont typeface="Wingdings" panose="05000000000000000000" pitchFamily="2" charset="2"/>
              <a:buChar char="v"/>
            </a:pPr>
            <a:r>
              <a:rPr lang="en-US" sz="3200" b="1" dirty="0">
                <a:solidFill>
                  <a:schemeClr val="bg1"/>
                </a:solidFill>
              </a:rPr>
              <a:t>|∅| = 0</a:t>
            </a:r>
          </a:p>
          <a:p>
            <a:pPr>
              <a:buFont typeface="Wingdings" panose="05000000000000000000" pitchFamily="2" charset="2"/>
              <a:buChar char="v"/>
            </a:pPr>
            <a:r>
              <a:rPr lang="en-US" sz="3200" b="1" dirty="0">
                <a:solidFill>
                  <a:schemeClr val="bg1"/>
                </a:solidFill>
              </a:rPr>
              <a:t>|{∅}| = 1</a:t>
            </a:r>
          </a:p>
        </p:txBody>
      </p:sp>
    </p:spTree>
    <p:extLst>
      <p:ext uri="{BB962C8B-B14F-4D97-AF65-F5344CB8AC3E}">
        <p14:creationId xmlns:p14="http://schemas.microsoft.com/office/powerpoint/2010/main" val="2158865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50000"/>
                  </a:schemeClr>
                </a:solidFill>
              </a:rPr>
              <a:t>Basic concepts in set theory</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lnSpcReduction="10000"/>
          </a:bodyPr>
          <a:lstStyle/>
          <a:p>
            <a:r>
              <a:rPr lang="en-US" sz="3600" dirty="0"/>
              <a:t>The membership of a set can be specified either by listing its members, </a:t>
            </a:r>
            <a:r>
              <a:rPr lang="en-US" sz="3600" b="1" u="sng" dirty="0">
                <a:solidFill>
                  <a:srgbClr val="C00000"/>
                </a:solidFill>
              </a:rPr>
              <a:t>e.g., {King Henry VIII, Thomas More}</a:t>
            </a:r>
            <a:r>
              <a:rPr lang="en-US" sz="3600" b="1" dirty="0">
                <a:solidFill>
                  <a:srgbClr val="C00000"/>
                </a:solidFill>
              </a:rPr>
              <a:t>.</a:t>
            </a:r>
          </a:p>
          <a:p>
            <a:pPr marL="0" indent="0">
              <a:buNone/>
            </a:pPr>
            <a:endParaRPr lang="en-US" sz="3600" dirty="0"/>
          </a:p>
          <a:p>
            <a:r>
              <a:rPr lang="en-US" sz="3600" dirty="0"/>
              <a:t>Or by stating a rule of membership, </a:t>
            </a:r>
            <a:r>
              <a:rPr lang="en-US" sz="3600" b="1" u="sng" dirty="0">
                <a:solidFill>
                  <a:srgbClr val="C00000"/>
                </a:solidFill>
              </a:rPr>
              <a:t>e.g., </a:t>
            </a:r>
            <a:r>
              <a:rPr lang="en-US" sz="3600" b="1" i="1" u="sng" dirty="0">
                <a:solidFill>
                  <a:srgbClr val="C00000"/>
                </a:solidFill>
              </a:rPr>
              <a:t>the set of all female British monarchs</a:t>
            </a:r>
            <a:r>
              <a:rPr lang="en-US" sz="3600" dirty="0"/>
              <a:t>. </a:t>
            </a:r>
          </a:p>
          <a:p>
            <a:endParaRPr lang="en-US" dirty="0"/>
          </a:p>
        </p:txBody>
      </p:sp>
    </p:spTree>
    <p:extLst>
      <p:ext uri="{BB962C8B-B14F-4D97-AF65-F5344CB8AC3E}">
        <p14:creationId xmlns:p14="http://schemas.microsoft.com/office/powerpoint/2010/main" val="33816634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833</TotalTime>
  <Words>1350</Words>
  <Application>Microsoft Office PowerPoint</Application>
  <PresentationFormat>Widescreen</PresentationFormat>
  <Paragraphs>106</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Cambria Math</vt:lpstr>
      <vt:lpstr>Trebuchet MS</vt:lpstr>
      <vt:lpstr>Wingdings</vt:lpstr>
      <vt:lpstr>Wingdings 3</vt:lpstr>
      <vt:lpstr>Facet</vt:lpstr>
      <vt:lpstr>Modeling compositionality</vt:lpstr>
      <vt:lpstr>The Model Theory</vt:lpstr>
      <vt:lpstr>Why a model might be useful</vt:lpstr>
      <vt:lpstr>Basic concepts in set theory</vt:lpstr>
      <vt:lpstr>Basic concepts in set theory</vt:lpstr>
      <vt:lpstr>Basic concepts in set theory</vt:lpstr>
      <vt:lpstr>Basic concepts in set theory</vt:lpstr>
      <vt:lpstr>Basic concepts in set theory</vt:lpstr>
      <vt:lpstr>Basic concepts in set theory</vt:lpstr>
      <vt:lpstr>Relations and functions</vt:lpstr>
      <vt:lpstr>Relations and functions</vt:lpstr>
      <vt:lpstr>Relations and functions</vt:lpstr>
      <vt:lpstr>Relations and functions</vt:lpstr>
      <vt:lpstr>Relations and functions</vt:lpstr>
      <vt:lpstr>PowerPoint Presentation</vt:lpstr>
      <vt:lpstr>Relations and functions</vt:lpstr>
      <vt:lpstr>PowerPoint Presentation</vt:lpstr>
    </vt:vector>
  </TitlesOfParts>
  <Company>Al-Qaisar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meanings are composed</dc:title>
  <dc:creator>dell</dc:creator>
  <cp:lastModifiedBy>ahmed qadoury</cp:lastModifiedBy>
  <cp:revision>102</cp:revision>
  <dcterms:created xsi:type="dcterms:W3CDTF">2021-01-15T19:57:28Z</dcterms:created>
  <dcterms:modified xsi:type="dcterms:W3CDTF">2021-02-05T21:18:44Z</dcterms:modified>
</cp:coreProperties>
</file>