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2" r:id="rId1"/>
  </p:sldMasterIdLst>
  <p:notesMasterIdLst>
    <p:notesMasterId r:id="rId21"/>
  </p:notesMasterIdLst>
  <p:sldIdLst>
    <p:sldId id="256" r:id="rId2"/>
    <p:sldId id="257" r:id="rId3"/>
    <p:sldId id="260" r:id="rId4"/>
    <p:sldId id="275" r:id="rId5"/>
    <p:sldId id="271" r:id="rId6"/>
    <p:sldId id="263" r:id="rId7"/>
    <p:sldId id="273" r:id="rId8"/>
    <p:sldId id="276" r:id="rId9"/>
    <p:sldId id="266" r:id="rId10"/>
    <p:sldId id="267" r:id="rId11"/>
    <p:sldId id="268" r:id="rId12"/>
    <p:sldId id="278" r:id="rId13"/>
    <p:sldId id="277" r:id="rId14"/>
    <p:sldId id="279" r:id="rId15"/>
    <p:sldId id="280" r:id="rId16"/>
    <p:sldId id="281" r:id="rId17"/>
    <p:sldId id="282" r:id="rId18"/>
    <p:sldId id="283" r:id="rId19"/>
    <p:sldId id="28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3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60BD14-16D1-4603-9DA3-2CF1D124BC1C}" type="doc">
      <dgm:prSet loTypeId="urn:microsoft.com/office/officeart/2005/8/layout/venn1" loCatId="relationship" qsTypeId="urn:microsoft.com/office/officeart/2005/8/quickstyle/simple1" qsCatId="simple" csTypeId="urn:microsoft.com/office/officeart/2005/8/colors/accent1_2" csCatId="accent1" phldr="1"/>
      <dgm:spPr/>
    </dgm:pt>
    <dgm:pt modelId="{AC25CCBB-F260-4702-94A6-A32E5E0E0FD0}">
      <dgm:prSet phldrT="[نص]"/>
      <dgm:spPr/>
      <dgm:t>
        <a:bodyPr/>
        <a:lstStyle/>
        <a:p>
          <a:r>
            <a:rPr lang="en-US" dirty="0"/>
            <a:t>signs</a:t>
          </a:r>
        </a:p>
      </dgm:t>
    </dgm:pt>
    <dgm:pt modelId="{8EB0FBE5-B19D-4229-AAC2-18EA232AEB3B}" type="parTrans" cxnId="{B6B04F33-E936-4DD8-A816-5CD25B409518}">
      <dgm:prSet/>
      <dgm:spPr/>
    </dgm:pt>
    <dgm:pt modelId="{8373D91A-E1C0-48EB-80E6-52E861771B2D}" type="sibTrans" cxnId="{B6B04F33-E936-4DD8-A816-5CD25B409518}">
      <dgm:prSet/>
      <dgm:spPr/>
    </dgm:pt>
    <dgm:pt modelId="{8BDD84B7-1659-4192-82E0-D1A6064E8A29}">
      <dgm:prSet phldrT="[نص]"/>
      <dgm:spPr/>
      <dgm:t>
        <a:bodyPr/>
        <a:lstStyle/>
        <a:p>
          <a:r>
            <a:rPr lang="en-US" dirty="0"/>
            <a:t>Signified </a:t>
          </a:r>
        </a:p>
      </dgm:t>
    </dgm:pt>
    <dgm:pt modelId="{50F57B7A-84FE-44A0-A878-6E8E4636FA35}" type="parTrans" cxnId="{51D4F800-5DCB-4F26-96D0-EEE1D15D7996}">
      <dgm:prSet/>
      <dgm:spPr/>
    </dgm:pt>
    <dgm:pt modelId="{A4181800-EC50-488F-8DA9-257CB5B365D2}" type="sibTrans" cxnId="{51D4F800-5DCB-4F26-96D0-EEE1D15D7996}">
      <dgm:prSet/>
      <dgm:spPr/>
    </dgm:pt>
    <dgm:pt modelId="{C92D7F72-CA93-4F5C-AF29-802476165ADC}">
      <dgm:prSet phldrT="[نص]"/>
      <dgm:spPr/>
      <dgm:t>
        <a:bodyPr/>
        <a:lstStyle/>
        <a:p>
          <a:r>
            <a:rPr lang="en-US" dirty="0"/>
            <a:t>signifier</a:t>
          </a:r>
        </a:p>
      </dgm:t>
    </dgm:pt>
    <dgm:pt modelId="{3D394657-51AE-4479-BE00-A3A6F833BD0A}" type="parTrans" cxnId="{340061F6-1DD8-4AE4-A927-19DA23303162}">
      <dgm:prSet/>
      <dgm:spPr/>
    </dgm:pt>
    <dgm:pt modelId="{277169C1-3DD3-493B-8448-5490B1535E05}" type="sibTrans" cxnId="{340061F6-1DD8-4AE4-A927-19DA23303162}">
      <dgm:prSet/>
      <dgm:spPr/>
    </dgm:pt>
    <dgm:pt modelId="{877E84EA-2A7D-4BE4-9584-503C053875DB}" type="pres">
      <dgm:prSet presAssocID="{DA60BD14-16D1-4603-9DA3-2CF1D124BC1C}" presName="compositeShape" presStyleCnt="0">
        <dgm:presLayoutVars>
          <dgm:chMax val="7"/>
          <dgm:dir/>
          <dgm:resizeHandles val="exact"/>
        </dgm:presLayoutVars>
      </dgm:prSet>
      <dgm:spPr/>
    </dgm:pt>
    <dgm:pt modelId="{0446345C-D1BD-4ADA-86AC-4836516BA382}" type="pres">
      <dgm:prSet presAssocID="{AC25CCBB-F260-4702-94A6-A32E5E0E0FD0}" presName="circ1" presStyleLbl="vennNode1" presStyleIdx="0" presStyleCnt="3"/>
      <dgm:spPr/>
    </dgm:pt>
    <dgm:pt modelId="{ABB3D9CD-38C1-4E21-AB79-586BC7103EB6}" type="pres">
      <dgm:prSet presAssocID="{AC25CCBB-F260-4702-94A6-A32E5E0E0FD0}" presName="circ1Tx" presStyleLbl="revTx" presStyleIdx="0" presStyleCnt="0">
        <dgm:presLayoutVars>
          <dgm:chMax val="0"/>
          <dgm:chPref val="0"/>
          <dgm:bulletEnabled val="1"/>
        </dgm:presLayoutVars>
      </dgm:prSet>
      <dgm:spPr/>
    </dgm:pt>
    <dgm:pt modelId="{EBFFF7A9-E285-4B07-BB39-08A8B1355065}" type="pres">
      <dgm:prSet presAssocID="{8BDD84B7-1659-4192-82E0-D1A6064E8A29}" presName="circ2" presStyleLbl="vennNode1" presStyleIdx="1" presStyleCnt="3"/>
      <dgm:spPr/>
    </dgm:pt>
    <dgm:pt modelId="{41C71689-3C9C-4A05-8721-D6FEA190AEF4}" type="pres">
      <dgm:prSet presAssocID="{8BDD84B7-1659-4192-82E0-D1A6064E8A29}" presName="circ2Tx" presStyleLbl="revTx" presStyleIdx="0" presStyleCnt="0">
        <dgm:presLayoutVars>
          <dgm:chMax val="0"/>
          <dgm:chPref val="0"/>
          <dgm:bulletEnabled val="1"/>
        </dgm:presLayoutVars>
      </dgm:prSet>
      <dgm:spPr/>
    </dgm:pt>
    <dgm:pt modelId="{A066C95E-9F69-4414-B643-341035BAD1DA}" type="pres">
      <dgm:prSet presAssocID="{C92D7F72-CA93-4F5C-AF29-802476165ADC}" presName="circ3" presStyleLbl="vennNode1" presStyleIdx="2" presStyleCnt="3"/>
      <dgm:spPr/>
    </dgm:pt>
    <dgm:pt modelId="{F741B748-5848-4119-A5A2-51C9CC15007E}" type="pres">
      <dgm:prSet presAssocID="{C92D7F72-CA93-4F5C-AF29-802476165ADC}" presName="circ3Tx" presStyleLbl="revTx" presStyleIdx="0" presStyleCnt="0">
        <dgm:presLayoutVars>
          <dgm:chMax val="0"/>
          <dgm:chPref val="0"/>
          <dgm:bulletEnabled val="1"/>
        </dgm:presLayoutVars>
      </dgm:prSet>
      <dgm:spPr/>
    </dgm:pt>
  </dgm:ptLst>
  <dgm:cxnLst>
    <dgm:cxn modelId="{51D4F800-5DCB-4F26-96D0-EEE1D15D7996}" srcId="{DA60BD14-16D1-4603-9DA3-2CF1D124BC1C}" destId="{8BDD84B7-1659-4192-82E0-D1A6064E8A29}" srcOrd="1" destOrd="0" parTransId="{50F57B7A-84FE-44A0-A878-6E8E4636FA35}" sibTransId="{A4181800-EC50-488F-8DA9-257CB5B365D2}"/>
    <dgm:cxn modelId="{B6B04F33-E936-4DD8-A816-5CD25B409518}" srcId="{DA60BD14-16D1-4603-9DA3-2CF1D124BC1C}" destId="{AC25CCBB-F260-4702-94A6-A32E5E0E0FD0}" srcOrd="0" destOrd="0" parTransId="{8EB0FBE5-B19D-4229-AAC2-18EA232AEB3B}" sibTransId="{8373D91A-E1C0-48EB-80E6-52E861771B2D}"/>
    <dgm:cxn modelId="{8AD6333C-F2F2-4767-A13F-04D4C5F0B3D6}" type="presOf" srcId="{C92D7F72-CA93-4F5C-AF29-802476165ADC}" destId="{A066C95E-9F69-4414-B643-341035BAD1DA}" srcOrd="0" destOrd="0" presId="urn:microsoft.com/office/officeart/2005/8/layout/venn1"/>
    <dgm:cxn modelId="{1EF02A6D-BB5E-4550-BA9B-F5631FE0449C}" type="presOf" srcId="{DA60BD14-16D1-4603-9DA3-2CF1D124BC1C}" destId="{877E84EA-2A7D-4BE4-9584-503C053875DB}" srcOrd="0" destOrd="0" presId="urn:microsoft.com/office/officeart/2005/8/layout/venn1"/>
    <dgm:cxn modelId="{4D4FAD4E-80E8-4045-AB41-40A5D47F4B37}" type="presOf" srcId="{8BDD84B7-1659-4192-82E0-D1A6064E8A29}" destId="{41C71689-3C9C-4A05-8721-D6FEA190AEF4}" srcOrd="1" destOrd="0" presId="urn:microsoft.com/office/officeart/2005/8/layout/venn1"/>
    <dgm:cxn modelId="{38574C96-17EC-4DA2-B4BF-2DB2B6ADFBCF}" type="presOf" srcId="{C92D7F72-CA93-4F5C-AF29-802476165ADC}" destId="{F741B748-5848-4119-A5A2-51C9CC15007E}" srcOrd="1" destOrd="0" presId="urn:microsoft.com/office/officeart/2005/8/layout/venn1"/>
    <dgm:cxn modelId="{4598B9B6-AE89-4C8F-BCD9-6010C0F733BD}" type="presOf" srcId="{AC25CCBB-F260-4702-94A6-A32E5E0E0FD0}" destId="{ABB3D9CD-38C1-4E21-AB79-586BC7103EB6}" srcOrd="1" destOrd="0" presId="urn:microsoft.com/office/officeart/2005/8/layout/venn1"/>
    <dgm:cxn modelId="{F20F90C9-02C3-479A-B193-41F67BFBA9C1}" type="presOf" srcId="{8BDD84B7-1659-4192-82E0-D1A6064E8A29}" destId="{EBFFF7A9-E285-4B07-BB39-08A8B1355065}" srcOrd="0" destOrd="0" presId="urn:microsoft.com/office/officeart/2005/8/layout/venn1"/>
    <dgm:cxn modelId="{E276D6C9-C87C-47C4-BBBF-3E98670E1BD7}" type="presOf" srcId="{AC25CCBB-F260-4702-94A6-A32E5E0E0FD0}" destId="{0446345C-D1BD-4ADA-86AC-4836516BA382}" srcOrd="0" destOrd="0" presId="urn:microsoft.com/office/officeart/2005/8/layout/venn1"/>
    <dgm:cxn modelId="{340061F6-1DD8-4AE4-A927-19DA23303162}" srcId="{DA60BD14-16D1-4603-9DA3-2CF1D124BC1C}" destId="{C92D7F72-CA93-4F5C-AF29-802476165ADC}" srcOrd="2" destOrd="0" parTransId="{3D394657-51AE-4479-BE00-A3A6F833BD0A}" sibTransId="{277169C1-3DD3-493B-8448-5490B1535E05}"/>
    <dgm:cxn modelId="{67A7CD8D-5C97-4A31-A21F-72909E0D2C7D}" type="presParOf" srcId="{877E84EA-2A7D-4BE4-9584-503C053875DB}" destId="{0446345C-D1BD-4ADA-86AC-4836516BA382}" srcOrd="0" destOrd="0" presId="urn:microsoft.com/office/officeart/2005/8/layout/venn1"/>
    <dgm:cxn modelId="{A3D9BBBD-0018-4678-BBE0-514E74DC8388}" type="presParOf" srcId="{877E84EA-2A7D-4BE4-9584-503C053875DB}" destId="{ABB3D9CD-38C1-4E21-AB79-586BC7103EB6}" srcOrd="1" destOrd="0" presId="urn:microsoft.com/office/officeart/2005/8/layout/venn1"/>
    <dgm:cxn modelId="{913615A6-ED1F-4F25-8400-6947AE85D465}" type="presParOf" srcId="{877E84EA-2A7D-4BE4-9584-503C053875DB}" destId="{EBFFF7A9-E285-4B07-BB39-08A8B1355065}" srcOrd="2" destOrd="0" presId="urn:microsoft.com/office/officeart/2005/8/layout/venn1"/>
    <dgm:cxn modelId="{E914F4D5-DA14-44A2-B5A3-9B267B61FA56}" type="presParOf" srcId="{877E84EA-2A7D-4BE4-9584-503C053875DB}" destId="{41C71689-3C9C-4A05-8721-D6FEA190AEF4}" srcOrd="3" destOrd="0" presId="urn:microsoft.com/office/officeart/2005/8/layout/venn1"/>
    <dgm:cxn modelId="{F42E5F64-FE61-43F3-8A2D-978BE4F3FE99}" type="presParOf" srcId="{877E84EA-2A7D-4BE4-9584-503C053875DB}" destId="{A066C95E-9F69-4414-B643-341035BAD1DA}" srcOrd="4" destOrd="0" presId="urn:microsoft.com/office/officeart/2005/8/layout/venn1"/>
    <dgm:cxn modelId="{DCEEDA12-62AA-4EA2-9FAE-35DAE2731727}" type="presParOf" srcId="{877E84EA-2A7D-4BE4-9584-503C053875DB}" destId="{F741B748-5848-4119-A5A2-51C9CC15007E}"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60BD14-16D1-4603-9DA3-2CF1D124BC1C}"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AC25CCBB-F260-4702-94A6-A32E5E0E0FD0}">
      <dgm:prSet phldrT="[نص]">
        <dgm:style>
          <a:lnRef idx="1">
            <a:schemeClr val="accent4"/>
          </a:lnRef>
          <a:fillRef idx="2">
            <a:schemeClr val="accent4"/>
          </a:fillRef>
          <a:effectRef idx="1">
            <a:schemeClr val="accent4"/>
          </a:effectRef>
          <a:fontRef idx="minor">
            <a:schemeClr val="dk1"/>
          </a:fontRef>
        </dgm:style>
      </dgm:prSet>
      <dgm:spPr>
        <a:solidFill>
          <a:srgbClr val="FFFF00"/>
        </a:solidFill>
      </dgm:spPr>
      <dgm:t>
        <a:bodyPr/>
        <a:lstStyle/>
        <a:p>
          <a:r>
            <a:rPr lang="en-US" dirty="0">
              <a:solidFill>
                <a:srgbClr val="00B050"/>
              </a:solidFill>
            </a:rPr>
            <a:t>signifier</a:t>
          </a:r>
        </a:p>
      </dgm:t>
    </dgm:pt>
    <dgm:pt modelId="{8EB0FBE5-B19D-4229-AAC2-18EA232AEB3B}" type="parTrans" cxnId="{B6B04F33-E936-4DD8-A816-5CD25B409518}">
      <dgm:prSet/>
      <dgm:spPr/>
      <dgm:t>
        <a:bodyPr/>
        <a:lstStyle/>
        <a:p>
          <a:endParaRPr lang="en-US"/>
        </a:p>
      </dgm:t>
    </dgm:pt>
    <dgm:pt modelId="{8373D91A-E1C0-48EB-80E6-52E861771B2D}" type="sibTrans" cxnId="{B6B04F33-E936-4DD8-A816-5CD25B409518}">
      <dgm:prSet/>
      <dgm:spPr/>
      <dgm:t>
        <a:bodyPr/>
        <a:lstStyle/>
        <a:p>
          <a:endParaRPr lang="en-US"/>
        </a:p>
      </dgm:t>
    </dgm:pt>
    <dgm:pt modelId="{C92D7F72-CA93-4F5C-AF29-802476165ADC}">
      <dgm:prSet phldrT="[نص]"/>
      <dgm:spPr>
        <a:solidFill>
          <a:srgbClr val="FF0000">
            <a:alpha val="50000"/>
          </a:srgbClr>
        </a:solidFill>
      </dgm:spPr>
      <dgm:t>
        <a:bodyPr/>
        <a:lstStyle/>
        <a:p>
          <a:r>
            <a:rPr lang="en-US" dirty="0"/>
            <a:t>symbol</a:t>
          </a:r>
        </a:p>
      </dgm:t>
    </dgm:pt>
    <dgm:pt modelId="{277169C1-3DD3-493B-8448-5490B1535E05}" type="sibTrans" cxnId="{340061F6-1DD8-4AE4-A927-19DA23303162}">
      <dgm:prSet/>
      <dgm:spPr/>
      <dgm:t>
        <a:bodyPr/>
        <a:lstStyle/>
        <a:p>
          <a:endParaRPr lang="en-US"/>
        </a:p>
      </dgm:t>
    </dgm:pt>
    <dgm:pt modelId="{3D394657-51AE-4479-BE00-A3A6F833BD0A}" type="parTrans" cxnId="{340061F6-1DD8-4AE4-A927-19DA23303162}">
      <dgm:prSet/>
      <dgm:spPr/>
      <dgm:t>
        <a:bodyPr/>
        <a:lstStyle/>
        <a:p>
          <a:endParaRPr lang="en-US"/>
        </a:p>
      </dgm:t>
    </dgm:pt>
    <dgm:pt modelId="{8BDD84B7-1659-4192-82E0-D1A6064E8A29}">
      <dgm:prSet phldrT="[نص]"/>
      <dgm:spPr>
        <a:solidFill>
          <a:srgbClr val="00B0F0">
            <a:alpha val="50000"/>
          </a:srgbClr>
        </a:solidFill>
      </dgm:spPr>
      <dgm:t>
        <a:bodyPr/>
        <a:lstStyle/>
        <a:p>
          <a:pPr algn="l"/>
          <a:r>
            <a:rPr lang="en-US" dirty="0"/>
            <a:t>index</a:t>
          </a:r>
        </a:p>
      </dgm:t>
    </dgm:pt>
    <dgm:pt modelId="{A4181800-EC50-488F-8DA9-257CB5B365D2}" type="sibTrans" cxnId="{51D4F800-5DCB-4F26-96D0-EEE1D15D7996}">
      <dgm:prSet/>
      <dgm:spPr/>
      <dgm:t>
        <a:bodyPr/>
        <a:lstStyle/>
        <a:p>
          <a:endParaRPr lang="en-US"/>
        </a:p>
      </dgm:t>
    </dgm:pt>
    <dgm:pt modelId="{50F57B7A-84FE-44A0-A878-6E8E4636FA35}" type="parTrans" cxnId="{51D4F800-5DCB-4F26-96D0-EEE1D15D7996}">
      <dgm:prSet/>
      <dgm:spPr/>
      <dgm:t>
        <a:bodyPr/>
        <a:lstStyle/>
        <a:p>
          <a:endParaRPr lang="en-US"/>
        </a:p>
      </dgm:t>
    </dgm:pt>
    <dgm:pt modelId="{A56E91E6-B878-4AF4-9682-651A6F19D927}">
      <dgm:prSet phldrT="[نص]"/>
      <dgm:spPr>
        <a:solidFill>
          <a:srgbClr val="92D050">
            <a:alpha val="50000"/>
          </a:srgbClr>
        </a:solidFill>
      </dgm:spPr>
      <dgm:t>
        <a:bodyPr/>
        <a:lstStyle/>
        <a:p>
          <a:pPr algn="r"/>
          <a:r>
            <a:rPr lang="en-US" dirty="0"/>
            <a:t>       Icon</a:t>
          </a:r>
        </a:p>
      </dgm:t>
    </dgm:pt>
    <dgm:pt modelId="{C019EFCA-4DE6-4303-9281-B76C02C34286}" type="sibTrans" cxnId="{BDEF3473-E9DA-49DF-B068-6CE374A20CF2}">
      <dgm:prSet/>
      <dgm:spPr/>
      <dgm:t>
        <a:bodyPr/>
        <a:lstStyle/>
        <a:p>
          <a:endParaRPr lang="en-US"/>
        </a:p>
      </dgm:t>
    </dgm:pt>
    <dgm:pt modelId="{C9C8364C-66BC-4C95-A43E-6749D27C4769}" type="parTrans" cxnId="{BDEF3473-E9DA-49DF-B068-6CE374A20CF2}">
      <dgm:prSet/>
      <dgm:spPr/>
      <dgm:t>
        <a:bodyPr/>
        <a:lstStyle/>
        <a:p>
          <a:endParaRPr lang="en-US"/>
        </a:p>
      </dgm:t>
    </dgm:pt>
    <dgm:pt modelId="{877E84EA-2A7D-4BE4-9584-503C053875DB}" type="pres">
      <dgm:prSet presAssocID="{DA60BD14-16D1-4603-9DA3-2CF1D124BC1C}" presName="compositeShape" presStyleCnt="0">
        <dgm:presLayoutVars>
          <dgm:chMax val="7"/>
          <dgm:dir/>
          <dgm:resizeHandles val="exact"/>
        </dgm:presLayoutVars>
      </dgm:prSet>
      <dgm:spPr/>
    </dgm:pt>
    <dgm:pt modelId="{0446345C-D1BD-4ADA-86AC-4836516BA382}" type="pres">
      <dgm:prSet presAssocID="{AC25CCBB-F260-4702-94A6-A32E5E0E0FD0}" presName="circ1" presStyleLbl="vennNode1" presStyleIdx="0" presStyleCnt="4" custLinFactNeighborX="-2083" custLinFactNeighborY="-2083"/>
      <dgm:spPr/>
    </dgm:pt>
    <dgm:pt modelId="{ABB3D9CD-38C1-4E21-AB79-586BC7103EB6}" type="pres">
      <dgm:prSet presAssocID="{AC25CCBB-F260-4702-94A6-A32E5E0E0FD0}" presName="circ1Tx" presStyleLbl="revTx" presStyleIdx="0" presStyleCnt="0">
        <dgm:presLayoutVars>
          <dgm:chMax val="0"/>
          <dgm:chPref val="0"/>
          <dgm:bulletEnabled val="1"/>
        </dgm:presLayoutVars>
      </dgm:prSet>
      <dgm:spPr/>
    </dgm:pt>
    <dgm:pt modelId="{EBFFF7A9-E285-4B07-BB39-08A8B1355065}" type="pres">
      <dgm:prSet presAssocID="{8BDD84B7-1659-4192-82E0-D1A6064E8A29}" presName="circ2" presStyleLbl="vennNode1" presStyleIdx="1" presStyleCnt="4" custLinFactNeighborX="33814" custLinFactNeighborY="47329"/>
      <dgm:spPr/>
    </dgm:pt>
    <dgm:pt modelId="{41C71689-3C9C-4A05-8721-D6FEA190AEF4}" type="pres">
      <dgm:prSet presAssocID="{8BDD84B7-1659-4192-82E0-D1A6064E8A29}" presName="circ2Tx" presStyleLbl="revTx" presStyleIdx="0" presStyleCnt="0">
        <dgm:presLayoutVars>
          <dgm:chMax val="0"/>
          <dgm:chPref val="0"/>
          <dgm:bulletEnabled val="1"/>
        </dgm:presLayoutVars>
      </dgm:prSet>
      <dgm:spPr/>
    </dgm:pt>
    <dgm:pt modelId="{A066C95E-9F69-4414-B643-341035BAD1DA}" type="pres">
      <dgm:prSet presAssocID="{C92D7F72-CA93-4F5C-AF29-802476165ADC}" presName="circ3" presStyleLbl="vennNode1" presStyleIdx="2" presStyleCnt="4" custLinFactNeighborX="-4754" custLinFactNeighborY="-2244"/>
      <dgm:spPr/>
    </dgm:pt>
    <dgm:pt modelId="{F741B748-5848-4119-A5A2-51C9CC15007E}" type="pres">
      <dgm:prSet presAssocID="{C92D7F72-CA93-4F5C-AF29-802476165ADC}" presName="circ3Tx" presStyleLbl="revTx" presStyleIdx="0" presStyleCnt="0">
        <dgm:presLayoutVars>
          <dgm:chMax val="0"/>
          <dgm:chPref val="0"/>
          <dgm:bulletEnabled val="1"/>
        </dgm:presLayoutVars>
      </dgm:prSet>
      <dgm:spPr/>
    </dgm:pt>
    <dgm:pt modelId="{2E18E31F-79F7-4D78-949D-D2FC247C7CD1}" type="pres">
      <dgm:prSet presAssocID="{A56E91E6-B878-4AF4-9682-651A6F19D927}" presName="circ4" presStyleLbl="vennNode1" presStyleIdx="3" presStyleCnt="4" custLinFactNeighborX="-37981" custLinFactNeighborY="33974"/>
      <dgm:spPr/>
    </dgm:pt>
    <dgm:pt modelId="{CDDE2001-97D8-4B67-BB2A-92CB82038746}" type="pres">
      <dgm:prSet presAssocID="{A56E91E6-B878-4AF4-9682-651A6F19D927}" presName="circ4Tx" presStyleLbl="revTx" presStyleIdx="0" presStyleCnt="0">
        <dgm:presLayoutVars>
          <dgm:chMax val="0"/>
          <dgm:chPref val="0"/>
          <dgm:bulletEnabled val="1"/>
        </dgm:presLayoutVars>
      </dgm:prSet>
      <dgm:spPr/>
    </dgm:pt>
  </dgm:ptLst>
  <dgm:cxnLst>
    <dgm:cxn modelId="{51D4F800-5DCB-4F26-96D0-EEE1D15D7996}" srcId="{DA60BD14-16D1-4603-9DA3-2CF1D124BC1C}" destId="{8BDD84B7-1659-4192-82E0-D1A6064E8A29}" srcOrd="1" destOrd="0" parTransId="{50F57B7A-84FE-44A0-A878-6E8E4636FA35}" sibTransId="{A4181800-EC50-488F-8DA9-257CB5B365D2}"/>
    <dgm:cxn modelId="{74AA3C15-1CAD-4088-9537-50FF3AC2CA1E}" type="presOf" srcId="{DA60BD14-16D1-4603-9DA3-2CF1D124BC1C}" destId="{877E84EA-2A7D-4BE4-9584-503C053875DB}" srcOrd="0" destOrd="0" presId="urn:microsoft.com/office/officeart/2005/8/layout/venn1"/>
    <dgm:cxn modelId="{ED7AA820-9FBA-4BA3-A481-32DF02F217BA}" type="presOf" srcId="{C92D7F72-CA93-4F5C-AF29-802476165ADC}" destId="{F741B748-5848-4119-A5A2-51C9CC15007E}" srcOrd="1" destOrd="0" presId="urn:microsoft.com/office/officeart/2005/8/layout/venn1"/>
    <dgm:cxn modelId="{74D41923-4C42-4CF1-8BE5-CC6D332B3ECF}" type="presOf" srcId="{8BDD84B7-1659-4192-82E0-D1A6064E8A29}" destId="{41C71689-3C9C-4A05-8721-D6FEA190AEF4}" srcOrd="1" destOrd="0" presId="urn:microsoft.com/office/officeart/2005/8/layout/venn1"/>
    <dgm:cxn modelId="{B6B04F33-E936-4DD8-A816-5CD25B409518}" srcId="{DA60BD14-16D1-4603-9DA3-2CF1D124BC1C}" destId="{AC25CCBB-F260-4702-94A6-A32E5E0E0FD0}" srcOrd="0" destOrd="0" parTransId="{8EB0FBE5-B19D-4229-AAC2-18EA232AEB3B}" sibTransId="{8373D91A-E1C0-48EB-80E6-52E861771B2D}"/>
    <dgm:cxn modelId="{9A9BC866-55E4-470D-894C-B348F01B2FC0}" type="presOf" srcId="{AC25CCBB-F260-4702-94A6-A32E5E0E0FD0}" destId="{0446345C-D1BD-4ADA-86AC-4836516BA382}" srcOrd="0" destOrd="0" presId="urn:microsoft.com/office/officeart/2005/8/layout/venn1"/>
    <dgm:cxn modelId="{8AB0986B-D06A-4683-AAE4-11026BD46F0A}" type="presOf" srcId="{8BDD84B7-1659-4192-82E0-D1A6064E8A29}" destId="{EBFFF7A9-E285-4B07-BB39-08A8B1355065}" srcOrd="0" destOrd="0" presId="urn:microsoft.com/office/officeart/2005/8/layout/venn1"/>
    <dgm:cxn modelId="{5A05FC4B-AAB3-4F9B-8C73-8D3F2F782F48}" type="presOf" srcId="{C92D7F72-CA93-4F5C-AF29-802476165ADC}" destId="{A066C95E-9F69-4414-B643-341035BAD1DA}" srcOrd="0" destOrd="0" presId="urn:microsoft.com/office/officeart/2005/8/layout/venn1"/>
    <dgm:cxn modelId="{C14C5F4E-5EF6-4869-BDD8-D7D7D1BE4DE8}" type="presOf" srcId="{A56E91E6-B878-4AF4-9682-651A6F19D927}" destId="{2E18E31F-79F7-4D78-949D-D2FC247C7CD1}" srcOrd="0" destOrd="0" presId="urn:microsoft.com/office/officeart/2005/8/layout/venn1"/>
    <dgm:cxn modelId="{BDEF3473-E9DA-49DF-B068-6CE374A20CF2}" srcId="{DA60BD14-16D1-4603-9DA3-2CF1D124BC1C}" destId="{A56E91E6-B878-4AF4-9682-651A6F19D927}" srcOrd="3" destOrd="0" parTransId="{C9C8364C-66BC-4C95-A43E-6749D27C4769}" sibTransId="{C019EFCA-4DE6-4303-9281-B76C02C34286}"/>
    <dgm:cxn modelId="{A309ECCA-1947-430F-9F9F-5BD0DC5125FD}" type="presOf" srcId="{A56E91E6-B878-4AF4-9682-651A6F19D927}" destId="{CDDE2001-97D8-4B67-BB2A-92CB82038746}" srcOrd="1" destOrd="0" presId="urn:microsoft.com/office/officeart/2005/8/layout/venn1"/>
    <dgm:cxn modelId="{E71064E3-4678-4D79-8816-5ECCED9068F3}" type="presOf" srcId="{AC25CCBB-F260-4702-94A6-A32E5E0E0FD0}" destId="{ABB3D9CD-38C1-4E21-AB79-586BC7103EB6}" srcOrd="1" destOrd="0" presId="urn:microsoft.com/office/officeart/2005/8/layout/venn1"/>
    <dgm:cxn modelId="{340061F6-1DD8-4AE4-A927-19DA23303162}" srcId="{DA60BD14-16D1-4603-9DA3-2CF1D124BC1C}" destId="{C92D7F72-CA93-4F5C-AF29-802476165ADC}" srcOrd="2" destOrd="0" parTransId="{3D394657-51AE-4479-BE00-A3A6F833BD0A}" sibTransId="{277169C1-3DD3-493B-8448-5490B1535E05}"/>
    <dgm:cxn modelId="{EF46E3B6-067A-4CA7-9C62-009D0873E84B}" type="presParOf" srcId="{877E84EA-2A7D-4BE4-9584-503C053875DB}" destId="{0446345C-D1BD-4ADA-86AC-4836516BA382}" srcOrd="0" destOrd="0" presId="urn:microsoft.com/office/officeart/2005/8/layout/venn1"/>
    <dgm:cxn modelId="{33B09301-B364-4B2E-A7AE-29A027D746AE}" type="presParOf" srcId="{877E84EA-2A7D-4BE4-9584-503C053875DB}" destId="{ABB3D9CD-38C1-4E21-AB79-586BC7103EB6}" srcOrd="1" destOrd="0" presId="urn:microsoft.com/office/officeart/2005/8/layout/venn1"/>
    <dgm:cxn modelId="{360BFA75-51C7-479D-BC5B-2D5741645C4D}" type="presParOf" srcId="{877E84EA-2A7D-4BE4-9584-503C053875DB}" destId="{EBFFF7A9-E285-4B07-BB39-08A8B1355065}" srcOrd="2" destOrd="0" presId="urn:microsoft.com/office/officeart/2005/8/layout/venn1"/>
    <dgm:cxn modelId="{AC77C9AD-D448-4D27-953A-7F9F3307B994}" type="presParOf" srcId="{877E84EA-2A7D-4BE4-9584-503C053875DB}" destId="{41C71689-3C9C-4A05-8721-D6FEA190AEF4}" srcOrd="3" destOrd="0" presId="urn:microsoft.com/office/officeart/2005/8/layout/venn1"/>
    <dgm:cxn modelId="{19CAB9F3-C3A0-488B-807D-5C8CE6D134B1}" type="presParOf" srcId="{877E84EA-2A7D-4BE4-9584-503C053875DB}" destId="{A066C95E-9F69-4414-B643-341035BAD1DA}" srcOrd="4" destOrd="0" presId="urn:microsoft.com/office/officeart/2005/8/layout/venn1"/>
    <dgm:cxn modelId="{FAB6C0E9-6CD5-4BF5-9BF4-E25A159A36EA}" type="presParOf" srcId="{877E84EA-2A7D-4BE4-9584-503C053875DB}" destId="{F741B748-5848-4119-A5A2-51C9CC15007E}" srcOrd="5" destOrd="0" presId="urn:microsoft.com/office/officeart/2005/8/layout/venn1"/>
    <dgm:cxn modelId="{A1D8D696-A1BF-47ED-9FB7-F410E2C16AEC}" type="presParOf" srcId="{877E84EA-2A7D-4BE4-9584-503C053875DB}" destId="{2E18E31F-79F7-4D78-949D-D2FC247C7CD1}" srcOrd="6" destOrd="0" presId="urn:microsoft.com/office/officeart/2005/8/layout/venn1"/>
    <dgm:cxn modelId="{FEABDFE3-4490-41E8-9BD3-0D677D8FDFF9}" type="presParOf" srcId="{877E84EA-2A7D-4BE4-9584-503C053875DB}" destId="{CDDE2001-97D8-4B67-BB2A-92CB82038746}"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46345C-D1BD-4ADA-86AC-4836516BA382}">
      <dsp:nvSpPr>
        <dsp:cNvPr id="0" name=""/>
        <dsp:cNvSpPr/>
      </dsp:nvSpPr>
      <dsp:spPr>
        <a:xfrm>
          <a:off x="2125979" y="68579"/>
          <a:ext cx="3291840" cy="3291840"/>
        </a:xfrm>
        <a:prstGeom prst="ellipse">
          <a:avLst/>
        </a:prstGeom>
        <a:solidFill>
          <a:schemeClr val="accent1">
            <a:alpha val="50000"/>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866900">
            <a:lnSpc>
              <a:spcPct val="90000"/>
            </a:lnSpc>
            <a:spcBef>
              <a:spcPct val="0"/>
            </a:spcBef>
            <a:spcAft>
              <a:spcPct val="35000"/>
            </a:spcAft>
            <a:buNone/>
          </a:pPr>
          <a:r>
            <a:rPr lang="en-US" sz="4200" kern="1200" dirty="0"/>
            <a:t>signs</a:t>
          </a:r>
        </a:p>
      </dsp:txBody>
      <dsp:txXfrm>
        <a:off x="2564891" y="644651"/>
        <a:ext cx="2414016" cy="1481328"/>
      </dsp:txXfrm>
    </dsp:sp>
    <dsp:sp modelId="{EBFFF7A9-E285-4B07-BB39-08A8B1355065}">
      <dsp:nvSpPr>
        <dsp:cNvPr id="0" name=""/>
        <dsp:cNvSpPr/>
      </dsp:nvSpPr>
      <dsp:spPr>
        <a:xfrm>
          <a:off x="3313785" y="2125980"/>
          <a:ext cx="3291840" cy="3291840"/>
        </a:xfrm>
        <a:prstGeom prst="ellipse">
          <a:avLst/>
        </a:prstGeom>
        <a:solidFill>
          <a:schemeClr val="accent1">
            <a:alpha val="50000"/>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866900">
            <a:lnSpc>
              <a:spcPct val="90000"/>
            </a:lnSpc>
            <a:spcBef>
              <a:spcPct val="0"/>
            </a:spcBef>
            <a:spcAft>
              <a:spcPct val="35000"/>
            </a:spcAft>
            <a:buNone/>
          </a:pPr>
          <a:r>
            <a:rPr lang="en-US" sz="4200" kern="1200" dirty="0"/>
            <a:t>Signified </a:t>
          </a:r>
        </a:p>
      </dsp:txBody>
      <dsp:txXfrm>
        <a:off x="4320540" y="2976372"/>
        <a:ext cx="1975104" cy="1810512"/>
      </dsp:txXfrm>
    </dsp:sp>
    <dsp:sp modelId="{A066C95E-9F69-4414-B643-341035BAD1DA}">
      <dsp:nvSpPr>
        <dsp:cNvPr id="0" name=""/>
        <dsp:cNvSpPr/>
      </dsp:nvSpPr>
      <dsp:spPr>
        <a:xfrm>
          <a:off x="938174" y="2125980"/>
          <a:ext cx="3291840" cy="3291840"/>
        </a:xfrm>
        <a:prstGeom prst="ellipse">
          <a:avLst/>
        </a:prstGeom>
        <a:solidFill>
          <a:schemeClr val="accent1">
            <a:alpha val="50000"/>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866900">
            <a:lnSpc>
              <a:spcPct val="90000"/>
            </a:lnSpc>
            <a:spcBef>
              <a:spcPct val="0"/>
            </a:spcBef>
            <a:spcAft>
              <a:spcPct val="35000"/>
            </a:spcAft>
            <a:buNone/>
          </a:pPr>
          <a:r>
            <a:rPr lang="en-US" sz="4200" kern="1200" dirty="0"/>
            <a:t>signifier</a:t>
          </a:r>
        </a:p>
      </dsp:txBody>
      <dsp:txXfrm>
        <a:off x="1248155" y="2976372"/>
        <a:ext cx="1975104" cy="18105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46345C-D1BD-4ADA-86AC-4836516BA382}">
      <dsp:nvSpPr>
        <dsp:cNvPr id="0" name=""/>
        <dsp:cNvSpPr/>
      </dsp:nvSpPr>
      <dsp:spPr>
        <a:xfrm>
          <a:off x="2286009" y="0"/>
          <a:ext cx="2852928" cy="2852928"/>
        </a:xfrm>
        <a:prstGeom prst="ellipse">
          <a:avLst/>
        </a:prstGeom>
        <a:solidFill>
          <a:srgbClr val="FFFF00"/>
        </a:solidFill>
        <a:ln w="15875" cap="flat" cmpd="sng" algn="ctr">
          <a:solidFill>
            <a:schemeClr val="accent4"/>
          </a:solidFill>
          <a:prstDash val="solid"/>
        </a:ln>
        <a:effectLst>
          <a:outerShdw blurRad="50800" dist="12700" dir="5280000" rotWithShape="0">
            <a:srgbClr val="000000">
              <a:alpha val="40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0" tIns="0" rIns="0" bIns="0" numCol="1" spcCol="1270" anchor="ctr" anchorCtr="0">
          <a:noAutofit/>
        </a:bodyPr>
        <a:lstStyle/>
        <a:p>
          <a:pPr marL="0" lvl="0" indent="0" algn="ctr" defTabSz="1689100">
            <a:lnSpc>
              <a:spcPct val="90000"/>
            </a:lnSpc>
            <a:spcBef>
              <a:spcPct val="0"/>
            </a:spcBef>
            <a:spcAft>
              <a:spcPct val="35000"/>
            </a:spcAft>
            <a:buNone/>
          </a:pPr>
          <a:r>
            <a:rPr lang="en-US" sz="3800" kern="1200" dirty="0">
              <a:solidFill>
                <a:srgbClr val="00B050"/>
              </a:solidFill>
            </a:rPr>
            <a:t>signifier</a:t>
          </a:r>
        </a:p>
      </dsp:txBody>
      <dsp:txXfrm>
        <a:off x="2615193" y="384048"/>
        <a:ext cx="2194560" cy="905256"/>
      </dsp:txXfrm>
    </dsp:sp>
    <dsp:sp modelId="{EBFFF7A9-E285-4B07-BB39-08A8B1355065}">
      <dsp:nvSpPr>
        <dsp:cNvPr id="0" name=""/>
        <dsp:cNvSpPr/>
      </dsp:nvSpPr>
      <dsp:spPr>
        <a:xfrm>
          <a:off x="4571997" y="2633472"/>
          <a:ext cx="2852928" cy="2852928"/>
        </a:xfrm>
        <a:prstGeom prst="ellipse">
          <a:avLst/>
        </a:prstGeom>
        <a:solidFill>
          <a:srgbClr val="00B0F0">
            <a:alpha val="50000"/>
          </a:srgb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l" defTabSz="1689100">
            <a:lnSpc>
              <a:spcPct val="90000"/>
            </a:lnSpc>
            <a:spcBef>
              <a:spcPct val="0"/>
            </a:spcBef>
            <a:spcAft>
              <a:spcPct val="35000"/>
            </a:spcAft>
            <a:buNone/>
          </a:pPr>
          <a:r>
            <a:rPr lang="en-US" sz="3800" kern="1200" dirty="0"/>
            <a:t>index</a:t>
          </a:r>
        </a:p>
      </dsp:txBody>
      <dsp:txXfrm>
        <a:off x="6108189" y="2962656"/>
        <a:ext cx="1097280" cy="2194560"/>
      </dsp:txXfrm>
    </dsp:sp>
    <dsp:sp modelId="{A066C95E-9F69-4414-B643-341035BAD1DA}">
      <dsp:nvSpPr>
        <dsp:cNvPr id="0" name=""/>
        <dsp:cNvSpPr/>
      </dsp:nvSpPr>
      <dsp:spPr>
        <a:xfrm>
          <a:off x="2209807" y="2514588"/>
          <a:ext cx="2852928" cy="2852928"/>
        </a:xfrm>
        <a:prstGeom prst="ellipse">
          <a:avLst/>
        </a:prstGeom>
        <a:solidFill>
          <a:srgbClr val="FF0000">
            <a:alpha val="50000"/>
          </a:srgb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689100">
            <a:lnSpc>
              <a:spcPct val="90000"/>
            </a:lnSpc>
            <a:spcBef>
              <a:spcPct val="0"/>
            </a:spcBef>
            <a:spcAft>
              <a:spcPct val="35000"/>
            </a:spcAft>
            <a:buNone/>
          </a:pPr>
          <a:r>
            <a:rPr lang="en-US" sz="3800" kern="1200" dirty="0"/>
            <a:t>symbol</a:t>
          </a:r>
        </a:p>
      </dsp:txBody>
      <dsp:txXfrm>
        <a:off x="2538991" y="4078212"/>
        <a:ext cx="2194560" cy="905256"/>
      </dsp:txXfrm>
    </dsp:sp>
    <dsp:sp modelId="{2E18E31F-79F7-4D78-949D-D2FC247C7CD1}">
      <dsp:nvSpPr>
        <dsp:cNvPr id="0" name=""/>
        <dsp:cNvSpPr/>
      </dsp:nvSpPr>
      <dsp:spPr>
        <a:xfrm>
          <a:off x="0" y="2285989"/>
          <a:ext cx="2852928" cy="2852928"/>
        </a:xfrm>
        <a:prstGeom prst="ellipse">
          <a:avLst/>
        </a:prstGeom>
        <a:solidFill>
          <a:srgbClr val="92D050">
            <a:alpha val="50000"/>
          </a:srgb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r" defTabSz="1689100">
            <a:lnSpc>
              <a:spcPct val="90000"/>
            </a:lnSpc>
            <a:spcBef>
              <a:spcPct val="0"/>
            </a:spcBef>
            <a:spcAft>
              <a:spcPct val="35000"/>
            </a:spcAft>
            <a:buNone/>
          </a:pPr>
          <a:r>
            <a:rPr lang="en-US" sz="3800" kern="1200" dirty="0"/>
            <a:t>       Icon</a:t>
          </a:r>
        </a:p>
      </dsp:txBody>
      <dsp:txXfrm>
        <a:off x="219456" y="2615173"/>
        <a:ext cx="1097280" cy="219456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382678-70FB-4E30-9F4C-BD7C7A060052}" type="datetimeFigureOut">
              <a:rPr lang="en-US" smtClean="0"/>
              <a:pPr/>
              <a:t>2/5/2021</a:t>
            </a:fld>
            <a:endParaRPr lang="en-US"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86122C-8501-4DAA-891A-690C7CB3715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a:p>
        </p:txBody>
      </p:sp>
      <p:sp>
        <p:nvSpPr>
          <p:cNvPr id="4" name="عنصر نائب لرقم الشريحة 3"/>
          <p:cNvSpPr>
            <a:spLocks noGrp="1"/>
          </p:cNvSpPr>
          <p:nvPr>
            <p:ph type="sldNum" sz="quarter" idx="10"/>
          </p:nvPr>
        </p:nvSpPr>
        <p:spPr/>
        <p:txBody>
          <a:bodyPr/>
          <a:lstStyle/>
          <a:p>
            <a:fld id="{4086122C-8501-4DAA-891A-690C7CB3715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a:p>
        </p:txBody>
      </p:sp>
      <p:sp>
        <p:nvSpPr>
          <p:cNvPr id="4" name="عنصر نائب لرقم الشريحة 3"/>
          <p:cNvSpPr>
            <a:spLocks noGrp="1"/>
          </p:cNvSpPr>
          <p:nvPr>
            <p:ph type="sldNum" sz="quarter" idx="10"/>
          </p:nvPr>
        </p:nvSpPr>
        <p:spPr/>
        <p:txBody>
          <a:bodyPr/>
          <a:lstStyle/>
          <a:p>
            <a:fld id="{4086122C-8501-4DAA-891A-690C7CB3715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a:p>
        </p:txBody>
      </p:sp>
      <p:sp>
        <p:nvSpPr>
          <p:cNvPr id="4" name="عنصر نائب لرقم الشريحة 3"/>
          <p:cNvSpPr>
            <a:spLocks noGrp="1"/>
          </p:cNvSpPr>
          <p:nvPr>
            <p:ph type="sldNum" sz="quarter" idx="10"/>
          </p:nvPr>
        </p:nvSpPr>
        <p:spPr/>
        <p:txBody>
          <a:bodyPr/>
          <a:lstStyle/>
          <a:p>
            <a:fld id="{4086122C-8501-4DAA-891A-690C7CB3715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en-US"/>
          </a:p>
        </p:txBody>
      </p:sp>
      <p:sp>
        <p:nvSpPr>
          <p:cNvPr id="4" name="عنصر نائب لرقم الشريحة 3"/>
          <p:cNvSpPr>
            <a:spLocks noGrp="1"/>
          </p:cNvSpPr>
          <p:nvPr>
            <p:ph type="sldNum" sz="quarter" idx="10"/>
          </p:nvPr>
        </p:nvSpPr>
        <p:spPr/>
        <p:txBody>
          <a:bodyPr/>
          <a:lstStyle/>
          <a:p>
            <a:fld id="{4086122C-8501-4DAA-891A-690C7CB37155}" type="slidenum">
              <a:rPr lang="en-US" smtClean="0"/>
              <a:pPr/>
              <a:t>18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0918CD-278F-4ABE-B9F7-9911F734CD4F}"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64B863-C63F-428A-81FC-8158398F4CFB}" type="slidenum">
              <a:rPr lang="en-US" smtClean="0"/>
              <a:pPr/>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0918CD-278F-4ABE-B9F7-9911F734CD4F}"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64B863-C63F-428A-81FC-8158398F4CF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0918CD-278F-4ABE-B9F7-9911F734CD4F}"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64B863-C63F-428A-81FC-8158398F4CF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0918CD-278F-4ABE-B9F7-9911F734CD4F}"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64B863-C63F-428A-81FC-8158398F4CF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0918CD-278F-4ABE-B9F7-9911F734CD4F}" type="datetimeFigureOut">
              <a:rPr lang="en-US" smtClean="0"/>
              <a:pPr/>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C64B863-C63F-428A-81FC-8158398F4CFB}" type="slidenum">
              <a:rPr lang="en-US" smtClean="0"/>
              <a:pPr/>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0918CD-278F-4ABE-B9F7-9911F734CD4F}" type="datetimeFigureOut">
              <a:rPr lang="en-US" smtClean="0"/>
              <a:pPr/>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64B863-C63F-428A-81FC-8158398F4CF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0918CD-278F-4ABE-B9F7-9911F734CD4F}" type="datetimeFigureOut">
              <a:rPr lang="en-US" smtClean="0"/>
              <a:pPr/>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C64B863-C63F-428A-81FC-8158398F4CFB}" type="slidenum">
              <a:rPr lang="en-US" smtClean="0"/>
              <a:pPr/>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0918CD-278F-4ABE-B9F7-9911F734CD4F}" type="datetimeFigureOut">
              <a:rPr lang="en-US" smtClean="0"/>
              <a:pPr/>
              <a:t>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C64B863-C63F-428A-81FC-8158398F4CF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918CD-278F-4ABE-B9F7-9911F734CD4F}" type="datetimeFigureOut">
              <a:rPr lang="en-US" smtClean="0"/>
              <a:pPr/>
              <a:t>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C64B863-C63F-428A-81FC-8158398F4CF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0918CD-278F-4ABE-B9F7-9911F734CD4F}" type="datetimeFigureOut">
              <a:rPr lang="en-US" smtClean="0"/>
              <a:pPr/>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64B863-C63F-428A-81FC-8158398F4CFB}" type="slidenum">
              <a:rPr lang="en-US" smtClean="0"/>
              <a:pPr/>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0918CD-278F-4ABE-B9F7-9911F734CD4F}" type="datetimeFigureOut">
              <a:rPr lang="en-US" smtClean="0"/>
              <a:pPr/>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C64B863-C63F-428A-81FC-8158398F4CF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260918CD-278F-4ABE-B9F7-9911F734CD4F}" type="datetimeFigureOut">
              <a:rPr lang="en-US" smtClean="0"/>
              <a:pPr/>
              <a:t>2/5/2021</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CC64B863-C63F-428A-81FC-8158398F4CFB}"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dictionary.cambridge.org/dictionary/english/semiotic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ictionary.cambridge.org/dictionary/english/semiotic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457200"/>
            <a:ext cx="7772399" cy="6801862"/>
          </a:xfrm>
          <a:prstGeom prst="rect">
            <a:avLst/>
          </a:prstGeom>
        </p:spPr>
        <p:txBody>
          <a:bodyPr wrap="square">
            <a:spAutoFit/>
          </a:bodyPr>
          <a:lstStyle/>
          <a:p>
            <a:endParaRPr lang="en-US" b="1" dirty="0">
              <a:solidFill>
                <a:schemeClr val="bg1">
                  <a:lumMod val="95000"/>
                  <a:lumOff val="5000"/>
                </a:schemeClr>
              </a:solidFill>
            </a:endParaRPr>
          </a:p>
          <a:p>
            <a:pPr algn="ctr"/>
            <a:r>
              <a:rPr lang="en-US" sz="2000" b="1" dirty="0">
                <a:solidFill>
                  <a:schemeClr val="bg1">
                    <a:lumMod val="95000"/>
                    <a:lumOff val="5000"/>
                  </a:schemeClr>
                </a:solidFill>
              </a:rPr>
              <a:t>On the Road to Multimodality: Semiotics </a:t>
            </a:r>
          </a:p>
          <a:p>
            <a:pPr algn="ctr"/>
            <a:r>
              <a:rPr lang="en-US" sz="2000" b="1" dirty="0">
                <a:solidFill>
                  <a:schemeClr val="bg1">
                    <a:lumMod val="95000"/>
                    <a:lumOff val="5000"/>
                  </a:schemeClr>
                </a:solidFill>
              </a:rPr>
              <a:t>Sara </a:t>
            </a:r>
            <a:r>
              <a:rPr lang="en-US" sz="2000" b="1" dirty="0" err="1">
                <a:solidFill>
                  <a:schemeClr val="bg1">
                    <a:lumMod val="95000"/>
                    <a:lumOff val="5000"/>
                  </a:schemeClr>
                </a:solidFill>
              </a:rPr>
              <a:t>Dicerto</a:t>
            </a:r>
            <a:endParaRPr lang="en-US" sz="2000" b="1" dirty="0">
              <a:solidFill>
                <a:schemeClr val="bg1">
                  <a:lumMod val="95000"/>
                  <a:lumOff val="5000"/>
                </a:schemeClr>
              </a:solidFill>
            </a:endParaRPr>
          </a:p>
          <a:p>
            <a:pPr algn="ctr"/>
            <a:r>
              <a:rPr lang="en-US" sz="2000" b="1" dirty="0">
                <a:solidFill>
                  <a:schemeClr val="bg1">
                    <a:lumMod val="95000"/>
                    <a:lumOff val="5000"/>
                  </a:schemeClr>
                </a:solidFill>
              </a:rPr>
              <a:t>King’s College London</a:t>
            </a:r>
          </a:p>
          <a:p>
            <a:pPr algn="ctr"/>
            <a:r>
              <a:rPr lang="en-US" sz="2000" b="1" dirty="0">
                <a:solidFill>
                  <a:schemeClr val="bg1">
                    <a:lumMod val="95000"/>
                    <a:lumOff val="5000"/>
                  </a:schemeClr>
                </a:solidFill>
              </a:rPr>
              <a:t>London, UK</a:t>
            </a:r>
          </a:p>
          <a:p>
            <a:pPr algn="ctr"/>
            <a:r>
              <a:rPr lang="en-US" sz="2000" b="1" dirty="0">
                <a:solidFill>
                  <a:schemeClr val="bg1">
                    <a:lumMod val="95000"/>
                    <a:lumOff val="5000"/>
                  </a:schemeClr>
                </a:solidFill>
              </a:rPr>
              <a:t>Abbas </a:t>
            </a:r>
            <a:r>
              <a:rPr lang="en-US" sz="2000" b="1" dirty="0" err="1">
                <a:solidFill>
                  <a:schemeClr val="bg1">
                    <a:lumMod val="95000"/>
                    <a:lumOff val="5000"/>
                  </a:schemeClr>
                </a:solidFill>
              </a:rPr>
              <a:t>Khudhayyir</a:t>
            </a:r>
            <a:r>
              <a:rPr lang="en-US" sz="2000" b="1" dirty="0">
                <a:solidFill>
                  <a:schemeClr val="bg1">
                    <a:lumMod val="95000"/>
                    <a:lumOff val="5000"/>
                  </a:schemeClr>
                </a:solidFill>
              </a:rPr>
              <a:t> Hussein </a:t>
            </a:r>
          </a:p>
          <a:p>
            <a:pPr algn="ctr"/>
            <a:endParaRPr lang="en-US" sz="2000" b="1" dirty="0">
              <a:solidFill>
                <a:schemeClr val="bg1">
                  <a:lumMod val="95000"/>
                  <a:lumOff val="5000"/>
                </a:schemeClr>
              </a:solidFill>
            </a:endParaRPr>
          </a:p>
          <a:p>
            <a:pPr algn="ctr"/>
            <a:endParaRPr lang="en-US" sz="2000" b="1" dirty="0">
              <a:solidFill>
                <a:schemeClr val="bg1">
                  <a:lumMod val="95000"/>
                  <a:lumOff val="5000"/>
                </a:schemeClr>
              </a:solidFill>
            </a:endParaRPr>
          </a:p>
          <a:p>
            <a:pPr algn="ctr"/>
            <a:endParaRPr lang="en-US" sz="2000" b="1" dirty="0">
              <a:solidFill>
                <a:schemeClr val="bg1">
                  <a:lumMod val="95000"/>
                  <a:lumOff val="5000"/>
                </a:schemeClr>
              </a:solidFill>
            </a:endParaRPr>
          </a:p>
          <a:p>
            <a:pPr marL="1257300" lvl="2" indent="-342900"/>
            <a:endParaRPr lang="en-US" sz="2000" b="1" dirty="0">
              <a:solidFill>
                <a:schemeClr val="tx1">
                  <a:lumMod val="95000"/>
                  <a:lumOff val="5000"/>
                </a:schemeClr>
              </a:solidFill>
            </a:endParaRPr>
          </a:p>
          <a:p>
            <a:pPr marL="1257300" lvl="2" indent="-342900"/>
            <a:r>
              <a:rPr lang="en-US" sz="2000" b="1" dirty="0">
                <a:solidFill>
                  <a:schemeClr val="tx1">
                    <a:lumMod val="95000"/>
                    <a:lumOff val="5000"/>
                  </a:schemeClr>
                </a:solidFill>
              </a:rPr>
              <a:t>Outlines</a:t>
            </a:r>
          </a:p>
          <a:p>
            <a:pPr lvl="2"/>
            <a:endParaRPr lang="en-US" b="1" dirty="0">
              <a:solidFill>
                <a:schemeClr val="tx1">
                  <a:lumMod val="95000"/>
                  <a:lumOff val="5000"/>
                </a:schemeClr>
              </a:solidFill>
            </a:endParaRPr>
          </a:p>
          <a:p>
            <a:pPr marL="1257300" lvl="2" indent="-342900">
              <a:buFont typeface="Wingdings" pitchFamily="2" charset="2"/>
              <a:buChar char="q"/>
            </a:pPr>
            <a:r>
              <a:rPr lang="en-US" sz="2000" b="1" dirty="0">
                <a:solidFill>
                  <a:schemeClr val="tx1">
                    <a:lumMod val="95000"/>
                    <a:lumOff val="5000"/>
                  </a:schemeClr>
                </a:solidFill>
              </a:rPr>
              <a:t>Definitions </a:t>
            </a:r>
          </a:p>
          <a:p>
            <a:pPr marL="1257300" lvl="2" indent="-342900">
              <a:buFont typeface="Wingdings" pitchFamily="2" charset="2"/>
              <a:buChar char="q"/>
            </a:pPr>
            <a:r>
              <a:rPr lang="en-US" sz="2000" b="1" dirty="0">
                <a:solidFill>
                  <a:schemeClr val="tx1">
                    <a:lumMod val="95000"/>
                    <a:lumOff val="5000"/>
                  </a:schemeClr>
                </a:solidFill>
              </a:rPr>
              <a:t> Introduction</a:t>
            </a:r>
          </a:p>
          <a:p>
            <a:pPr marL="1257300" lvl="2" indent="-342900">
              <a:buFontTx/>
              <a:buChar char="-"/>
            </a:pPr>
            <a:r>
              <a:rPr lang="en-US" sz="2000" b="1" dirty="0">
                <a:solidFill>
                  <a:schemeClr val="tx1">
                    <a:lumMod val="95000"/>
                    <a:lumOff val="5000"/>
                  </a:schemeClr>
                </a:solidFill>
              </a:rPr>
              <a:t>Multimodal Text</a:t>
            </a:r>
          </a:p>
          <a:p>
            <a:pPr marL="1257300" lvl="2" indent="-342900">
              <a:buFontTx/>
              <a:buChar char="-"/>
            </a:pPr>
            <a:r>
              <a:rPr lang="en-US" sz="2000" b="1" dirty="0">
                <a:solidFill>
                  <a:schemeClr val="tx1">
                    <a:lumMod val="95000"/>
                    <a:lumOff val="5000"/>
                  </a:schemeClr>
                </a:solidFill>
              </a:rPr>
              <a:t> Multimodality</a:t>
            </a:r>
          </a:p>
          <a:p>
            <a:pPr marL="1257300" lvl="2" indent="-342900">
              <a:buFont typeface="Wingdings" pitchFamily="2" charset="2"/>
              <a:buChar char="q"/>
            </a:pPr>
            <a:r>
              <a:rPr lang="en-US" sz="2000" b="1" dirty="0">
                <a:solidFill>
                  <a:schemeClr val="tx1">
                    <a:lumMod val="95000"/>
                    <a:lumOff val="5000"/>
                  </a:schemeClr>
                </a:solidFill>
              </a:rPr>
              <a:t> Semiotics</a:t>
            </a:r>
          </a:p>
          <a:p>
            <a:pPr marL="1257300" lvl="2" indent="-342900">
              <a:buFont typeface="Wingdings" pitchFamily="2" charset="2"/>
              <a:buChar char="q"/>
            </a:pPr>
            <a:r>
              <a:rPr lang="en-US" sz="2000" b="1" dirty="0">
                <a:solidFill>
                  <a:schemeClr val="tx1">
                    <a:lumMod val="95000"/>
                    <a:lumOff val="5000"/>
                  </a:schemeClr>
                </a:solidFill>
              </a:rPr>
              <a:t> The Organization of Signs: The Realm of Semiotics</a:t>
            </a:r>
          </a:p>
          <a:p>
            <a:pPr marL="1257300" lvl="2" indent="-342900"/>
            <a:endParaRPr lang="en-US" sz="2000" b="1" dirty="0">
              <a:solidFill>
                <a:schemeClr val="tx1">
                  <a:lumMod val="95000"/>
                  <a:lumOff val="5000"/>
                </a:schemeClr>
              </a:solidFill>
            </a:endParaRPr>
          </a:p>
          <a:p>
            <a:pPr marL="1257300" lvl="2" indent="-342900">
              <a:buFont typeface="Arial" pitchFamily="34" charset="0"/>
              <a:buChar char="•"/>
            </a:pPr>
            <a:endParaRPr lang="en-US" sz="2000" b="1" dirty="0">
              <a:solidFill>
                <a:schemeClr val="tx1">
                  <a:lumMod val="95000"/>
                  <a:lumOff val="5000"/>
                </a:schemeClr>
              </a:solidFill>
            </a:endParaRPr>
          </a:p>
          <a:p>
            <a:pPr marL="1257300" lvl="2" indent="-342900">
              <a:buFont typeface="Arial" pitchFamily="34" charset="0"/>
              <a:buChar char="•"/>
            </a:pPr>
            <a:endParaRPr lang="en-US" sz="2000" b="1" dirty="0">
              <a:solidFill>
                <a:schemeClr val="tx1">
                  <a:lumMod val="95000"/>
                  <a:lumOff val="5000"/>
                </a:schemeClr>
              </a:solidFill>
            </a:endParaRPr>
          </a:p>
          <a:p>
            <a:pPr marL="1257300" lvl="2" indent="-342900">
              <a:buFont typeface="Arial" pitchFamily="34" charset="0"/>
              <a:buChar char="•"/>
            </a:pPr>
            <a:endParaRPr lang="en-US" sz="2000" dirty="0">
              <a:solidFill>
                <a:schemeClr val="tx1">
                  <a:lumMod val="95000"/>
                  <a:lumOff val="5000"/>
                </a:schemeClr>
              </a:solidFill>
            </a:endParaRPr>
          </a:p>
        </p:txBody>
      </p:sp>
    </p:spTree>
    <p:extLst>
      <p:ext uri="{BB962C8B-B14F-4D97-AF65-F5344CB8AC3E}">
        <p14:creationId xmlns:p14="http://schemas.microsoft.com/office/powerpoint/2010/main" val="615910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3733800"/>
          </a:xfrm>
        </p:spPr>
        <p:txBody>
          <a:bodyPr>
            <a:noAutofit/>
          </a:bodyPr>
          <a:lstStyle/>
          <a:p>
            <a:pPr marL="0">
              <a:buNone/>
            </a:pPr>
            <a:r>
              <a:rPr lang="en-US" sz="1400" b="1" dirty="0">
                <a:solidFill>
                  <a:schemeClr val="tx1">
                    <a:lumMod val="95000"/>
                    <a:lumOff val="5000"/>
                  </a:schemeClr>
                </a:solidFill>
              </a:rPr>
              <a:t> </a:t>
            </a:r>
            <a:r>
              <a:rPr lang="en-US" sz="1400" dirty="0">
                <a:solidFill>
                  <a:schemeClr val="tx1"/>
                </a:solidFill>
              </a:rPr>
              <a:t>To map this taxonomy on the </a:t>
            </a:r>
            <a:r>
              <a:rPr lang="en-US" sz="1400" b="1" i="1" u="sng" dirty="0">
                <a:solidFill>
                  <a:srgbClr val="FF0000"/>
                </a:solidFill>
              </a:rPr>
              <a:t>three semiotic models </a:t>
            </a:r>
            <a:r>
              <a:rPr lang="en-US" sz="1400" dirty="0">
                <a:solidFill>
                  <a:schemeClr val="tx1"/>
                </a:solidFill>
              </a:rPr>
              <a:t>investigated in this study ,language is regarded </a:t>
            </a:r>
            <a:r>
              <a:rPr lang="en-US" sz="1400" dirty="0">
                <a:solidFill>
                  <a:srgbClr val="FF0000"/>
                </a:solidFill>
              </a:rPr>
              <a:t>as mostly symbolic </a:t>
            </a:r>
            <a:r>
              <a:rPr lang="en-US" sz="1400" dirty="0">
                <a:solidFill>
                  <a:schemeClr val="tx1"/>
                </a:solidFill>
              </a:rPr>
              <a:t> ( Peirce,1960:2.2292; Chandler 2007:38) as words have an arbitrary connection with their </a:t>
            </a:r>
            <a:r>
              <a:rPr lang="en-US" sz="1400" dirty="0" err="1">
                <a:solidFill>
                  <a:schemeClr val="tx1"/>
                </a:solidFill>
              </a:rPr>
              <a:t>signifieds</a:t>
            </a:r>
            <a:r>
              <a:rPr lang="en-US" sz="1400" dirty="0">
                <a:solidFill>
                  <a:schemeClr val="tx1"/>
                </a:solidFill>
              </a:rPr>
              <a:t> ;visual communication is mainly iconic or indexical ( Chandler2007:43), as images tend to establish relationships of resemblance or causality with the objects they represent ; sounds are mostly indexical, as they are always in a causal relationship with the objects that produce them .</a:t>
            </a:r>
          </a:p>
          <a:p>
            <a:pPr marL="0">
              <a:buNone/>
            </a:pPr>
            <a:r>
              <a:rPr lang="en-US" sz="1400" dirty="0">
                <a:solidFill>
                  <a:schemeClr val="tx1"/>
                </a:solidFill>
              </a:rPr>
              <a:t>Verbal ,visual and oral signifiers thus differ in the type of relationship they create with their signified ,the verbal having a conventionalized connection with them ( due to their symbolic nature) and the visual and aural showing some sort of similarity or contiguity to them because of their iconicity/</a:t>
            </a:r>
            <a:r>
              <a:rPr lang="en-US" sz="1400" dirty="0" err="1">
                <a:solidFill>
                  <a:schemeClr val="tx1"/>
                </a:solidFill>
              </a:rPr>
              <a:t>indexicality</a:t>
            </a:r>
            <a:r>
              <a:rPr lang="en-US" sz="1400" dirty="0">
                <a:solidFill>
                  <a:schemeClr val="tx1"/>
                </a:solidFill>
              </a:rPr>
              <a:t>. </a:t>
            </a:r>
          </a:p>
          <a:p>
            <a:pPr marL="0">
              <a:buNone/>
            </a:pPr>
            <a:r>
              <a:rPr lang="en-US" sz="1400" dirty="0">
                <a:solidFill>
                  <a:schemeClr val="tx1"/>
                </a:solidFill>
              </a:rPr>
              <a:t>In general verbal, visual and aural signs play a different role in communication ,and are more or less suited to conveying information of a diverse nature on the basis of the distinct relation they tend to establish with their signified.    </a:t>
            </a:r>
          </a:p>
          <a:p>
            <a:pPr>
              <a:buNone/>
            </a:pPr>
            <a:endParaRPr lang="en-US" sz="1400" dirty="0"/>
          </a:p>
        </p:txBody>
      </p:sp>
    </p:spTree>
    <p:extLst>
      <p:ext uri="{BB962C8B-B14F-4D97-AF65-F5344CB8AC3E}">
        <p14:creationId xmlns:p14="http://schemas.microsoft.com/office/powerpoint/2010/main" val="1390118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4267200"/>
          </a:xfrm>
        </p:spPr>
        <p:txBody>
          <a:bodyPr>
            <a:noAutofit/>
          </a:bodyPr>
          <a:lstStyle/>
          <a:p>
            <a:pPr>
              <a:buNone/>
            </a:pPr>
            <a:endParaRPr lang="en-US" sz="1400" dirty="0"/>
          </a:p>
          <a:p>
            <a:pPr>
              <a:buNone/>
            </a:pPr>
            <a:r>
              <a:rPr lang="en-US" sz="1400" dirty="0"/>
              <a:t>Kress notes how it “ is now impossible to make sense of text ,even of their linguistic parts alone, without having a clear idea of what { ….} </a:t>
            </a:r>
            <a:r>
              <a:rPr lang="en-US" sz="1400" b="1" i="1" u="sng" dirty="0">
                <a:solidFill>
                  <a:srgbClr val="FF0000"/>
                </a:solidFill>
              </a:rPr>
              <a:t>other features </a:t>
            </a:r>
            <a:r>
              <a:rPr lang="en-US" sz="1400" dirty="0"/>
              <a:t>might be contributing to the meaning of a text .”(Kress,2000:237).</a:t>
            </a:r>
          </a:p>
          <a:p>
            <a:pPr>
              <a:buNone/>
            </a:pPr>
            <a:r>
              <a:rPr lang="en-US" sz="1400" dirty="0" err="1"/>
              <a:t>Baldry</a:t>
            </a:r>
            <a:r>
              <a:rPr lang="en-US" sz="1400" dirty="0"/>
              <a:t> and </a:t>
            </a:r>
            <a:r>
              <a:rPr lang="en-US" sz="1400" dirty="0" err="1"/>
              <a:t>Thibault</a:t>
            </a:r>
            <a:r>
              <a:rPr lang="en-US" sz="1400" dirty="0"/>
              <a:t> support this view and describe multimodal meaning as </a:t>
            </a:r>
            <a:r>
              <a:rPr lang="en-US" sz="1400" b="1" i="1" u="sng" dirty="0">
                <a:solidFill>
                  <a:srgbClr val="FF0000"/>
                </a:solidFill>
              </a:rPr>
              <a:t>multiplicative rather than additive</a:t>
            </a:r>
            <a:r>
              <a:rPr lang="en-US" sz="1400" dirty="0"/>
              <a:t>.</a:t>
            </a:r>
          </a:p>
          <a:p>
            <a:pPr>
              <a:buNone/>
            </a:pPr>
            <a:r>
              <a:rPr lang="en-US" sz="1400" dirty="0">
                <a:solidFill>
                  <a:schemeClr val="tx1"/>
                </a:solidFill>
              </a:rPr>
              <a:t>On the other hand, </a:t>
            </a:r>
            <a:r>
              <a:rPr lang="en-US" sz="1400" dirty="0"/>
              <a:t>a comprehensive model for multimodal ST analysis needs to be multilayered</a:t>
            </a:r>
          </a:p>
          <a:p>
            <a:pPr>
              <a:buNone/>
            </a:pPr>
            <a:r>
              <a:rPr lang="en-US" sz="1400" dirty="0"/>
              <a:t>and to take into account all these different ‘dimensions’ of the text by:</a:t>
            </a:r>
          </a:p>
          <a:p>
            <a:endParaRPr lang="en-US" sz="1400" dirty="0"/>
          </a:p>
          <a:p>
            <a:r>
              <a:rPr lang="en-US" sz="1400" dirty="0"/>
              <a:t>Investigating in depth the verbal, visual and aural semiotic modes in order to understand their individual organization, their potential and limitations;</a:t>
            </a:r>
          </a:p>
          <a:p>
            <a:r>
              <a:rPr lang="en-US" sz="1400" dirty="0"/>
              <a:t>–– Understanding how semiotic systems differing in their resources and their specialization cooperate in conveying multimodal meaning in order to map their relationships;</a:t>
            </a:r>
          </a:p>
          <a:p>
            <a:r>
              <a:rPr lang="en-US" sz="1400" dirty="0"/>
              <a:t>–– Studying multimodal texts in terms of usage in context, including in the analysis of a multimodal ST, the meaning contributed by the recipient in relation to their knowledge of the world and the contextual information they are aware of.</a:t>
            </a:r>
          </a:p>
          <a:p>
            <a:pPr>
              <a:buNone/>
            </a:pPr>
            <a:r>
              <a:rPr lang="en-US" sz="1400" dirty="0"/>
              <a:t>In this particular instance of a model intended for translation purposes, these three dimensions of analysis will have to be investigated in terms of  how they are likely to influence possible translations of the multimodal</a:t>
            </a:r>
          </a:p>
          <a:p>
            <a:pPr>
              <a:buNone/>
            </a:pPr>
            <a:r>
              <a:rPr lang="en-US" sz="1400" dirty="0"/>
              <a:t>text.</a:t>
            </a:r>
          </a:p>
          <a:p>
            <a:pPr>
              <a:buNone/>
            </a:pPr>
            <a:endParaRPr lang="en-US" sz="1400" dirty="0"/>
          </a:p>
        </p:txBody>
      </p:sp>
    </p:spTree>
    <p:extLst>
      <p:ext uri="{BB962C8B-B14F-4D97-AF65-F5344CB8AC3E}">
        <p14:creationId xmlns:p14="http://schemas.microsoft.com/office/powerpoint/2010/main" val="392902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685800"/>
            <a:ext cx="7543800" cy="3810000"/>
          </a:xfrm>
        </p:spPr>
        <p:txBody>
          <a:bodyPr>
            <a:normAutofit fontScale="25000" lnSpcReduction="20000"/>
          </a:bodyPr>
          <a:lstStyle/>
          <a:p>
            <a:pPr algn="ctr">
              <a:buNone/>
            </a:pPr>
            <a:endParaRPr lang="en-US" sz="7200" b="1" dirty="0">
              <a:solidFill>
                <a:srgbClr val="FF0000"/>
              </a:solidFill>
            </a:endParaRPr>
          </a:p>
          <a:p>
            <a:pPr algn="ctr">
              <a:buNone/>
            </a:pPr>
            <a:endParaRPr lang="en-US" sz="7200" b="1" dirty="0">
              <a:solidFill>
                <a:srgbClr val="FF0000"/>
              </a:solidFill>
            </a:endParaRPr>
          </a:p>
          <a:p>
            <a:pPr algn="ctr">
              <a:buNone/>
            </a:pPr>
            <a:endParaRPr lang="en-US" sz="7200" b="1" dirty="0">
              <a:solidFill>
                <a:srgbClr val="FF0000"/>
              </a:solidFill>
            </a:endParaRPr>
          </a:p>
          <a:p>
            <a:pPr algn="ctr">
              <a:buNone/>
            </a:pPr>
            <a:endParaRPr lang="en-US" sz="7200" b="1" dirty="0">
              <a:solidFill>
                <a:srgbClr val="FF0000"/>
              </a:solidFill>
            </a:endParaRPr>
          </a:p>
          <a:p>
            <a:pPr algn="ctr">
              <a:buNone/>
            </a:pPr>
            <a:endParaRPr lang="en-US" sz="7200" b="1" dirty="0">
              <a:solidFill>
                <a:srgbClr val="FF0000"/>
              </a:solidFill>
            </a:endParaRPr>
          </a:p>
          <a:p>
            <a:pPr algn="ctr">
              <a:buNone/>
            </a:pPr>
            <a:endParaRPr lang="en-US" sz="7200" b="1" dirty="0">
              <a:solidFill>
                <a:srgbClr val="FF0000"/>
              </a:solidFill>
            </a:endParaRPr>
          </a:p>
          <a:p>
            <a:pPr algn="ctr">
              <a:buNone/>
            </a:pPr>
            <a:r>
              <a:rPr lang="en-US" sz="7200" b="1" dirty="0">
                <a:solidFill>
                  <a:srgbClr val="FF0000"/>
                </a:solidFill>
              </a:rPr>
              <a:t>One Text, Many Semiotic Modes: Social Semiotics</a:t>
            </a:r>
          </a:p>
          <a:p>
            <a:pPr algn="ctr">
              <a:buNone/>
            </a:pPr>
            <a:endParaRPr lang="en-US" sz="6400" b="1" dirty="0">
              <a:solidFill>
                <a:srgbClr val="FF0000"/>
              </a:solidFill>
            </a:endParaRPr>
          </a:p>
          <a:p>
            <a:pPr algn="just">
              <a:buNone/>
            </a:pPr>
            <a:r>
              <a:rPr lang="en-US" sz="5600" dirty="0"/>
              <a:t>		Research in multimodality has not yet established a model suited to the study of how semiotic modes interact with each other to form multimodal texts. This lack of a ‘general’ model has been noted by </a:t>
            </a:r>
            <a:r>
              <a:rPr lang="en-US" sz="5600" dirty="0" err="1"/>
              <a:t>Stöckl</a:t>
            </a:r>
            <a:r>
              <a:rPr lang="en-US" sz="5600" dirty="0"/>
              <a:t>, who claims that “we seem to know more about the function of individual modes than about how they interact and are organized in text and discourse”’ (2004: 10). Research in the field has been developing towards a higher level of generality, with academic attention being increasingly drawn towards the specific topic of the relationships between the verbal and the visual.</a:t>
            </a:r>
          </a:p>
          <a:p>
            <a:pPr algn="just">
              <a:buNone/>
            </a:pPr>
            <a:r>
              <a:rPr lang="en-US" sz="5600" dirty="0"/>
              <a:t>		looking at potential overriding principles of multimodality, discussed here in chronological order, come from Kress and Van </a:t>
            </a:r>
            <a:r>
              <a:rPr lang="en-US" sz="5600" dirty="0" err="1"/>
              <a:t>Leeuwen</a:t>
            </a:r>
            <a:r>
              <a:rPr lang="en-US" sz="5600" dirty="0"/>
              <a:t> (2001) and </a:t>
            </a:r>
            <a:r>
              <a:rPr lang="en-US" sz="5600" dirty="0" err="1"/>
              <a:t>Baldry</a:t>
            </a:r>
            <a:r>
              <a:rPr lang="en-US" sz="5600" dirty="0"/>
              <a:t> and </a:t>
            </a:r>
            <a:r>
              <a:rPr lang="en-US" sz="5600" dirty="0" err="1"/>
              <a:t>Thibault</a:t>
            </a:r>
            <a:r>
              <a:rPr lang="en-US" sz="5600" dirty="0"/>
              <a:t> (2005). </a:t>
            </a:r>
          </a:p>
          <a:p>
            <a:pPr>
              <a:buNone/>
            </a:pPr>
            <a:endParaRPr lang="en-US" sz="5600" dirty="0"/>
          </a:p>
          <a:p>
            <a:pPr>
              <a:buNone/>
            </a:pPr>
            <a:endParaRPr lang="en-US" sz="5600" dirty="0"/>
          </a:p>
          <a:p>
            <a:pPr>
              <a:buNone/>
            </a:pPr>
            <a:endParaRPr lang="en-US" sz="7200" b="1" dirty="0">
              <a:solidFill>
                <a:schemeClr val="tx1"/>
              </a:solidFill>
            </a:endParaRPr>
          </a:p>
          <a:p>
            <a:pPr>
              <a:buNone/>
            </a:pPr>
            <a:endParaRPr lang="en-US" sz="7200" b="1" dirty="0">
              <a:solidFill>
                <a:srgbClr val="FF0000"/>
              </a:solidFill>
            </a:endParaRPr>
          </a:p>
          <a:p>
            <a:pPr algn="ctr">
              <a:buNone/>
            </a:pPr>
            <a:endParaRPr lang="en-US" sz="7200" b="1" dirty="0">
              <a:solidFill>
                <a:srgbClr val="FF0000"/>
              </a:solidFill>
            </a:endParaRPr>
          </a:p>
          <a:p>
            <a:pPr algn="ctr">
              <a:buNone/>
            </a:pPr>
            <a:endParaRPr lang="en-US" sz="4200" b="1" dirty="0">
              <a:solidFill>
                <a:srgbClr val="FF0000"/>
              </a:solidFill>
            </a:endParaRPr>
          </a:p>
          <a:p>
            <a:pPr algn="ctr">
              <a:buNone/>
            </a:pPr>
            <a:endParaRPr lang="en-US" b="1" dirty="0">
              <a:solidFill>
                <a:srgbClr val="FF0000"/>
              </a:solidFill>
            </a:endParaRPr>
          </a:p>
          <a:p>
            <a:pPr>
              <a:buNone/>
            </a:pPr>
            <a:endParaRPr lang="en-US" b="1" dirty="0">
              <a:solidFill>
                <a:srgbClr val="FF0000"/>
              </a:solidFill>
            </a:endParaRPr>
          </a:p>
          <a:p>
            <a:pPr>
              <a:buNone/>
            </a:pPr>
            <a:r>
              <a:rPr lang="en-US" b="1" dirty="0">
                <a:solidFill>
                  <a:srgbClr val="FF0000"/>
                </a:solidFill>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457200"/>
            <a:ext cx="7543800" cy="6629400"/>
          </a:xfrm>
        </p:spPr>
        <p:txBody>
          <a:bodyPr>
            <a:noAutofit/>
          </a:bodyPr>
          <a:lstStyle/>
          <a:p>
            <a:pPr>
              <a:buNone/>
            </a:pPr>
            <a:r>
              <a:rPr lang="nl-NL" sz="1400" b="1" i="1" dirty="0"/>
              <a:t> </a:t>
            </a:r>
          </a:p>
          <a:p>
            <a:pPr>
              <a:buNone/>
            </a:pPr>
            <a:r>
              <a:rPr lang="nl-NL" sz="1400" b="1" i="1" dirty="0"/>
              <a:t>Kress and Van Leeuwen (2001): Multimodal Discourse</a:t>
            </a:r>
          </a:p>
          <a:p>
            <a:pPr algn="just">
              <a:buNone/>
            </a:pPr>
            <a:r>
              <a:rPr lang="en-US" sz="1400" dirty="0"/>
              <a:t>The purpose of Kress and Van </a:t>
            </a:r>
            <a:r>
              <a:rPr lang="en-US" sz="1400" dirty="0" err="1"/>
              <a:t>Leeuwen’s</a:t>
            </a:r>
            <a:r>
              <a:rPr lang="en-US" sz="1400" dirty="0"/>
              <a:t> work is to ‘explore the common principles behind multimodal communication […] [moving] away from the idea that the different modes in multimodal texts have strictly bounded and framed specialist tasks’ (2001: 1–2). </a:t>
            </a:r>
          </a:p>
          <a:p>
            <a:pPr algn="just">
              <a:buNone/>
            </a:pPr>
            <a:r>
              <a:rPr lang="en-US" sz="1400" dirty="0"/>
              <a:t>Kress and Van </a:t>
            </a:r>
            <a:r>
              <a:rPr lang="en-US" sz="1400" dirty="0" err="1"/>
              <a:t>Leeuwen</a:t>
            </a:r>
            <a:r>
              <a:rPr lang="en-US" sz="1400" dirty="0"/>
              <a:t> acknowledge the possibility of exploring these common principles working out what they call different ‘grammars’ for each semiotic mode (such as the ‘grammar’ of visual design), in order to research their differences and their areas of overlap. Nevertheless, they</a:t>
            </a:r>
          </a:p>
          <a:p>
            <a:pPr algn="just">
              <a:buNone/>
            </a:pPr>
            <a:r>
              <a:rPr lang="en-US" sz="1400" dirty="0"/>
              <a:t>argue that a full picture of multimodality cannot be painted in ‘grammatical’ terms only. Thus, they take a novel approach towards the problem, setting aside a discussion of theoretical principles and focusing on the product of the interaction of several semiotic resources in </a:t>
            </a:r>
            <a:r>
              <a:rPr lang="en-US" sz="1400" b="1" i="1" dirty="0">
                <a:solidFill>
                  <a:srgbClr val="FF0000"/>
                </a:solidFill>
              </a:rPr>
              <a:t>practice</a:t>
            </a:r>
            <a:r>
              <a:rPr lang="en-US" sz="1400" i="1" dirty="0"/>
              <a:t>— </a:t>
            </a:r>
            <a:r>
              <a:rPr lang="en-US" sz="1400" dirty="0"/>
              <a:t>namely, in authentic multimodal texts. In so doing, they attempt to analyze meaning production by dividing the practice of multimodal communication into different </a:t>
            </a:r>
            <a:r>
              <a:rPr lang="en-US" sz="1400" b="1" u="sng" dirty="0">
                <a:solidFill>
                  <a:srgbClr val="FF0000"/>
                </a:solidFill>
              </a:rPr>
              <a:t>‘strata’, </a:t>
            </a:r>
            <a:r>
              <a:rPr lang="en-US" sz="1400" dirty="0"/>
              <a:t>namely ‘</a:t>
            </a:r>
            <a:r>
              <a:rPr lang="en-US" sz="1400" b="1" dirty="0">
                <a:solidFill>
                  <a:srgbClr val="FF0000"/>
                </a:solidFill>
              </a:rPr>
              <a:t>domains of [multimodal] practice</a:t>
            </a:r>
            <a:r>
              <a:rPr lang="en-US" sz="1400" dirty="0"/>
              <a:t>’ (2001: 4). Their argument is that meaning is made in the strata of a message, and the interaction of modes can happen in all or some of  these. Kress and Van </a:t>
            </a:r>
            <a:r>
              <a:rPr lang="en-US" sz="1400" dirty="0" err="1"/>
              <a:t>Leeuwen’s</a:t>
            </a:r>
            <a:r>
              <a:rPr lang="en-US" sz="1400" dirty="0"/>
              <a:t> basic distinction is between the strata of </a:t>
            </a:r>
            <a:r>
              <a:rPr lang="en-US" sz="1400" b="1" i="1" dirty="0">
                <a:solidFill>
                  <a:srgbClr val="FF0000"/>
                </a:solidFill>
              </a:rPr>
              <a:t>content and expression, each showing two sub-strata: discourse and design as </a:t>
            </a:r>
            <a:r>
              <a:rPr lang="en-US" sz="1400" b="1" dirty="0">
                <a:solidFill>
                  <a:srgbClr val="FF0000"/>
                </a:solidFill>
              </a:rPr>
              <a:t>sub-strata of content, and </a:t>
            </a:r>
            <a:r>
              <a:rPr lang="en-US" sz="1400" b="1" i="1" dirty="0">
                <a:solidFill>
                  <a:srgbClr val="FF0000"/>
                </a:solidFill>
              </a:rPr>
              <a:t>production and distribution as sub-strata of </a:t>
            </a:r>
            <a:r>
              <a:rPr lang="en-US" sz="1400" b="1" dirty="0">
                <a:solidFill>
                  <a:srgbClr val="FF0000"/>
                </a:solidFill>
              </a:rPr>
              <a:t>expression</a:t>
            </a:r>
            <a:r>
              <a:rPr lang="en-US" sz="1400" dirty="0"/>
              <a:t>. The purpose of the analysis is to show how meaning is ‘made’ in multimodal terms at these levels of articulation, and in what terms the different semiotic resources can contribute to the meaning-making process.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685800"/>
            <a:ext cx="7543800" cy="5410200"/>
          </a:xfrm>
        </p:spPr>
        <p:txBody>
          <a:bodyPr>
            <a:noAutofit/>
          </a:bodyPr>
          <a:lstStyle/>
          <a:p>
            <a:pPr>
              <a:buNone/>
            </a:pPr>
            <a:endParaRPr lang="en-US" sz="1600" dirty="0"/>
          </a:p>
          <a:p>
            <a:pPr>
              <a:buNone/>
            </a:pPr>
            <a:endParaRPr lang="en-US" sz="1600" dirty="0"/>
          </a:p>
          <a:p>
            <a:pPr>
              <a:buNone/>
            </a:pPr>
            <a:r>
              <a:rPr lang="en-US" sz="1600" dirty="0"/>
              <a:t>Kress and Van </a:t>
            </a:r>
            <a:r>
              <a:rPr lang="en-US" sz="1600" dirty="0" err="1"/>
              <a:t>Leeuwen’s</a:t>
            </a:r>
            <a:r>
              <a:rPr lang="en-US" sz="1600" dirty="0"/>
              <a:t> framework of analysis can be summarized as follows</a:t>
            </a:r>
          </a:p>
          <a:p>
            <a:pPr>
              <a:buNone/>
            </a:pPr>
            <a:r>
              <a:rPr lang="en-US" sz="1600" dirty="0"/>
              <a:t> (2001: 4–8):</a:t>
            </a:r>
          </a:p>
          <a:p>
            <a:pPr>
              <a:buNone/>
            </a:pPr>
            <a:r>
              <a:rPr lang="en-US" sz="1600" dirty="0"/>
              <a:t>–– </a:t>
            </a:r>
            <a:r>
              <a:rPr lang="en-US" sz="1600" b="1" dirty="0"/>
              <a:t>Content:</a:t>
            </a:r>
          </a:p>
          <a:p>
            <a:pPr>
              <a:buNone/>
            </a:pPr>
            <a:r>
              <a:rPr lang="en-US" sz="1600" dirty="0"/>
              <a:t>• </a:t>
            </a:r>
            <a:r>
              <a:rPr lang="en-US" sz="1600" b="1" dirty="0"/>
              <a:t>Discourses are socially situated forms of knowledge about reality</a:t>
            </a:r>
          </a:p>
          <a:p>
            <a:pPr>
              <a:buNone/>
            </a:pPr>
            <a:r>
              <a:rPr lang="en-US" sz="1600" dirty="0"/>
              <a:t>providing information about a certain process or event, often along with a set of interpretations and/or evaluative judgments.</a:t>
            </a:r>
          </a:p>
          <a:p>
            <a:pPr>
              <a:buNone/>
            </a:pPr>
            <a:r>
              <a:rPr lang="en-US" sz="1600" dirty="0"/>
              <a:t>• </a:t>
            </a:r>
            <a:r>
              <a:rPr lang="en-US" sz="1600" b="1" dirty="0"/>
              <a:t>Design is the abstract conception of what semiotic resources to use</a:t>
            </a:r>
          </a:p>
          <a:p>
            <a:pPr>
              <a:buNone/>
            </a:pPr>
            <a:r>
              <a:rPr lang="en-US" sz="1600" dirty="0"/>
              <a:t>for the production of a message about a certain discourse.</a:t>
            </a:r>
          </a:p>
          <a:p>
            <a:pPr>
              <a:buNone/>
            </a:pPr>
            <a:r>
              <a:rPr lang="en-US" sz="1600" dirty="0"/>
              <a:t>–– </a:t>
            </a:r>
            <a:r>
              <a:rPr lang="en-US" sz="1600" b="1" dirty="0"/>
              <a:t>Expression:</a:t>
            </a:r>
          </a:p>
          <a:p>
            <a:pPr>
              <a:buNone/>
            </a:pPr>
            <a:r>
              <a:rPr lang="en-US" sz="1600" dirty="0"/>
              <a:t>•</a:t>
            </a:r>
            <a:r>
              <a:rPr lang="en-US" sz="1600" b="1" dirty="0"/>
              <a:t> Production </a:t>
            </a:r>
            <a:r>
              <a:rPr lang="en-US" sz="1600" dirty="0"/>
              <a:t>is the material articulation of the message, the actual realization of design. For example in fashion magazine the choice of semiotic recourses enacted during the process of design to convey the message selected which took place in various steps (e.g. writing, editing, printing).   </a:t>
            </a:r>
          </a:p>
          <a:p>
            <a:r>
              <a:rPr lang="en-US" sz="1600" b="1" dirty="0"/>
              <a:t>Distribution is the ‘technical’ side of production and relates to the</a:t>
            </a:r>
          </a:p>
          <a:p>
            <a:pPr>
              <a:buNone/>
            </a:pPr>
            <a:r>
              <a:rPr lang="en-US" sz="1600" dirty="0"/>
              <a:t>actual means exploited for the articulation of the message, as the act of distribution can convey or influence meaning.</a:t>
            </a:r>
          </a:p>
          <a:p>
            <a:pPr>
              <a:buNone/>
            </a:pPr>
            <a:endParaRPr lang="en-US" sz="1600" dirty="0"/>
          </a:p>
          <a:p>
            <a:pPr>
              <a:buNone/>
            </a:pPr>
            <a:endParaRPr lang="en-US" sz="1600" dirty="0"/>
          </a:p>
          <a:p>
            <a:pPr>
              <a:buNone/>
            </a:pPr>
            <a:r>
              <a:rPr lang="en-US" sz="1600" dirty="0"/>
              <a:t> </a:t>
            </a:r>
          </a:p>
          <a:p>
            <a:pPr>
              <a:buNone/>
            </a:pPr>
            <a:endParaRPr lang="en-US" sz="1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457200"/>
            <a:ext cx="7543800" cy="5715000"/>
          </a:xfrm>
        </p:spPr>
        <p:txBody>
          <a:bodyPr>
            <a:noAutofit/>
          </a:bodyPr>
          <a:lstStyle/>
          <a:p>
            <a:pPr marL="274320" lvl="2" indent="-274320" algn="ctr">
              <a:buNone/>
            </a:pPr>
            <a:endParaRPr lang="en-US" sz="1600" b="1" dirty="0">
              <a:solidFill>
                <a:srgbClr val="00B0F0"/>
              </a:solidFill>
            </a:endParaRPr>
          </a:p>
          <a:p>
            <a:pPr marL="274320" lvl="2" indent="-274320" algn="ctr">
              <a:buNone/>
            </a:pPr>
            <a:endParaRPr lang="en-US" sz="1600" b="1" dirty="0">
              <a:solidFill>
                <a:srgbClr val="00B0F0"/>
              </a:solidFill>
            </a:endParaRPr>
          </a:p>
          <a:p>
            <a:pPr marL="274320" lvl="2" indent="-274320" algn="ctr">
              <a:buNone/>
            </a:pPr>
            <a:r>
              <a:rPr lang="en-US" sz="1600" b="1" dirty="0" err="1">
                <a:solidFill>
                  <a:srgbClr val="00B0F0"/>
                </a:solidFill>
              </a:rPr>
              <a:t>Baldry</a:t>
            </a:r>
            <a:r>
              <a:rPr lang="en-US" sz="1600" b="1" dirty="0">
                <a:solidFill>
                  <a:srgbClr val="00B0F0"/>
                </a:solidFill>
              </a:rPr>
              <a:t> and </a:t>
            </a:r>
            <a:r>
              <a:rPr lang="en-US" sz="1600" b="1" dirty="0" err="1">
                <a:solidFill>
                  <a:srgbClr val="00B0F0"/>
                </a:solidFill>
              </a:rPr>
              <a:t>Thibault</a:t>
            </a:r>
            <a:r>
              <a:rPr lang="en-US" sz="1600" b="1" dirty="0">
                <a:solidFill>
                  <a:srgbClr val="00B0F0"/>
                </a:solidFill>
              </a:rPr>
              <a:t> (2005) :Multimodal Transcription and Text Analysis</a:t>
            </a:r>
          </a:p>
          <a:p>
            <a:pPr>
              <a:buNone/>
            </a:pPr>
            <a:r>
              <a:rPr lang="en-US" sz="1600" dirty="0" err="1"/>
              <a:t>Baldry</a:t>
            </a:r>
            <a:r>
              <a:rPr lang="en-US" sz="1600" dirty="0"/>
              <a:t> and </a:t>
            </a:r>
            <a:r>
              <a:rPr lang="en-US" sz="1600" dirty="0" err="1"/>
              <a:t>Thibault</a:t>
            </a:r>
            <a:r>
              <a:rPr lang="en-US" sz="1600" dirty="0"/>
              <a:t> produce a framework meant to describe general multimodal principles applicable to multimodal texts, ‘seek[</a:t>
            </a:r>
            <a:r>
              <a:rPr lang="en-US" sz="1600" dirty="0" err="1"/>
              <a:t>ing</a:t>
            </a:r>
            <a:r>
              <a:rPr lang="en-US" sz="1600" dirty="0"/>
              <a:t>] to reveal the </a:t>
            </a:r>
            <a:r>
              <a:rPr lang="en-US" sz="1600" i="1" dirty="0"/>
              <a:t>multimodal basis of</a:t>
            </a:r>
          </a:p>
          <a:p>
            <a:pPr>
              <a:buNone/>
            </a:pPr>
            <a:r>
              <a:rPr lang="en-US" sz="1600" dirty="0"/>
              <a:t>a text’s meaning in a </a:t>
            </a:r>
            <a:r>
              <a:rPr lang="en-US" sz="1600" i="1" dirty="0"/>
              <a:t>systematic rather than an ad hoc way’ (2005:</a:t>
            </a:r>
            <a:r>
              <a:rPr lang="en-US" sz="1600" dirty="0"/>
              <a:t>).</a:t>
            </a:r>
          </a:p>
          <a:p>
            <a:pPr>
              <a:buNone/>
            </a:pPr>
            <a:r>
              <a:rPr lang="en-US" sz="1600" dirty="0"/>
              <a:t>Their framework pivots around two main theoretical constructs. </a:t>
            </a:r>
            <a:r>
              <a:rPr lang="en-US" sz="1600" b="1" dirty="0">
                <a:solidFill>
                  <a:srgbClr val="FF0000"/>
                </a:solidFill>
              </a:rPr>
              <a:t>The first is the concept of </a:t>
            </a:r>
            <a:r>
              <a:rPr lang="en-US" sz="1600" b="1" i="1" dirty="0">
                <a:solidFill>
                  <a:srgbClr val="FF0000"/>
                </a:solidFill>
              </a:rPr>
              <a:t>‘cluster’, which refers to a local grouping of items and is used in particular in the analysis of static texts </a:t>
            </a:r>
            <a:r>
              <a:rPr lang="en-US" sz="1600" dirty="0"/>
              <a:t>(2005: 31) to indicate that two or more signs from different modes form part of the same unit of meaning due to their proximity and are therefore to be </a:t>
            </a:r>
            <a:r>
              <a:rPr lang="en-US" sz="1600" dirty="0" err="1"/>
              <a:t>analysed</a:t>
            </a:r>
            <a:r>
              <a:rPr lang="en-US" sz="1600" dirty="0"/>
              <a:t> together.</a:t>
            </a:r>
          </a:p>
          <a:p>
            <a:pPr>
              <a:buNone/>
            </a:pPr>
            <a:r>
              <a:rPr lang="en-US" sz="1600" dirty="0"/>
              <a:t>The second is the concept of </a:t>
            </a:r>
            <a:r>
              <a:rPr lang="en-US" sz="1600" b="1" i="1" dirty="0">
                <a:solidFill>
                  <a:srgbClr val="FF0000"/>
                </a:solidFill>
              </a:rPr>
              <a:t>‘phase’—namely, a time-based grouping of items ‘</a:t>
            </a:r>
            <a:r>
              <a:rPr lang="en-US" sz="1600" b="1" i="1" dirty="0" err="1">
                <a:solidFill>
                  <a:srgbClr val="FF0000"/>
                </a:solidFill>
              </a:rPr>
              <a:t>codeployed</a:t>
            </a:r>
            <a:r>
              <a:rPr lang="en-US" sz="1600" b="1" i="1" dirty="0">
                <a:solidFill>
                  <a:srgbClr val="FF0000"/>
                </a:solidFill>
              </a:rPr>
              <a:t>  in a consistent way over a given stretch of text’ </a:t>
            </a:r>
          </a:p>
          <a:p>
            <a:pPr>
              <a:buNone/>
            </a:pPr>
            <a:r>
              <a:rPr lang="en-US" sz="1600" dirty="0"/>
              <a:t>(</a:t>
            </a:r>
            <a:r>
              <a:rPr lang="en-US" sz="1600" dirty="0" err="1"/>
              <a:t>Baldry</a:t>
            </a:r>
            <a:r>
              <a:rPr lang="en-US" sz="1600" dirty="0"/>
              <a:t> and </a:t>
            </a:r>
            <a:r>
              <a:rPr lang="en-US" sz="1600" dirty="0" err="1"/>
              <a:t>Thibault</a:t>
            </a:r>
            <a:r>
              <a:rPr lang="en-US" sz="1600" dirty="0"/>
              <a:t> 2005: 47). The concept of </a:t>
            </a:r>
            <a:r>
              <a:rPr lang="en-US" sz="1600" b="1" i="1" dirty="0">
                <a:solidFill>
                  <a:srgbClr val="FF0000"/>
                </a:solidFill>
              </a:rPr>
              <a:t>‘phase</a:t>
            </a:r>
            <a:r>
              <a:rPr lang="en-US" sz="1600" dirty="0"/>
              <a:t>’ is used to signal that two</a:t>
            </a:r>
          </a:p>
          <a:p>
            <a:pPr>
              <a:buNone/>
            </a:pPr>
            <a:r>
              <a:rPr lang="en-US" sz="1600" dirty="0"/>
              <a:t>or more signs from different modes are to be analyzed in conjunction due to their simultaneous or near-simultaneous use. This idea is mostly applicable to dynamic texts, as these show a development over time. The idea of ‘phase’ is taken from Gregory’s work on </a:t>
            </a:r>
            <a:r>
              <a:rPr lang="en-US" sz="1600" dirty="0" err="1"/>
              <a:t>phasal</a:t>
            </a:r>
            <a:r>
              <a:rPr lang="en-US" sz="1600" dirty="0"/>
              <a:t> analysis, in which phases are described as characterizing ‘stretches within discourse […] exhibiting their own significant and distinctive consistency and congruity’( </a:t>
            </a:r>
            <a:r>
              <a:rPr lang="ar-IQ" sz="1600" dirty="0" err="1">
                <a:solidFill>
                  <a:srgbClr val="FF0000"/>
                </a:solidFill>
              </a:rPr>
              <a:t>الإتساق</a:t>
            </a:r>
            <a:r>
              <a:rPr lang="ar-IQ" sz="1600" dirty="0">
                <a:solidFill>
                  <a:srgbClr val="FF0000"/>
                </a:solidFill>
              </a:rPr>
              <a:t> والتطابق </a:t>
            </a:r>
            <a:r>
              <a:rPr lang="en-US" sz="1600" dirty="0">
                <a:solidFill>
                  <a:srgbClr val="FF0000"/>
                </a:solidFill>
              </a:rPr>
              <a:t> </a:t>
            </a:r>
            <a:r>
              <a:rPr lang="ar-IQ" sz="1600" dirty="0" err="1"/>
              <a:t>(</a:t>
            </a:r>
            <a:r>
              <a:rPr lang="en-US" sz="1600" dirty="0"/>
              <a:t>(2002:321)</a:t>
            </a:r>
            <a:endParaRPr lang="en-US" sz="1600" b="1" dirty="0">
              <a:solidFill>
                <a:schemeClr val="tx1"/>
              </a:solidFill>
            </a:endParaRPr>
          </a:p>
          <a:p>
            <a:pPr marL="274320" lvl="2" indent="-274320" algn="ctr">
              <a:buNone/>
            </a:pPr>
            <a:endParaRPr lang="en-US" sz="1600" b="1" dirty="0">
              <a:solidFill>
                <a:srgbClr val="00B0F0"/>
              </a:solidFill>
            </a:endParaRPr>
          </a:p>
          <a:p>
            <a:pPr algn="ctr">
              <a:buNone/>
            </a:pPr>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457200"/>
            <a:ext cx="7543800" cy="5867400"/>
          </a:xfrm>
        </p:spPr>
        <p:txBody>
          <a:bodyPr>
            <a:normAutofit fontScale="25000" lnSpcReduction="20000"/>
          </a:bodyPr>
          <a:lstStyle/>
          <a:p>
            <a:pPr algn="ctr">
              <a:buNone/>
            </a:pPr>
            <a:r>
              <a:rPr lang="en-US" sz="6400" b="1" dirty="0">
                <a:solidFill>
                  <a:srgbClr val="FF0000"/>
                </a:solidFill>
              </a:rPr>
              <a:t>Taking Stock</a:t>
            </a:r>
          </a:p>
          <a:p>
            <a:pPr algn="ctr">
              <a:buFont typeface="Arial" pitchFamily="34" charset="0"/>
              <a:buNone/>
            </a:pPr>
            <a:r>
              <a:rPr lang="en-US" sz="6400" b="1" dirty="0">
                <a:solidFill>
                  <a:srgbClr val="FF0000"/>
                </a:solidFill>
              </a:rPr>
              <a:t>Kress and Van </a:t>
            </a:r>
            <a:r>
              <a:rPr lang="en-US" sz="6400" b="1" dirty="0" err="1">
                <a:solidFill>
                  <a:srgbClr val="FF0000"/>
                </a:solidFill>
              </a:rPr>
              <a:t>Leeuwen</a:t>
            </a:r>
            <a:endParaRPr lang="en-US" sz="6400" b="1" dirty="0">
              <a:solidFill>
                <a:srgbClr val="FF0000"/>
              </a:solidFill>
            </a:endParaRPr>
          </a:p>
          <a:p>
            <a:pPr algn="ctr">
              <a:buFont typeface="Arial" pitchFamily="34" charset="0"/>
              <a:buNone/>
            </a:pPr>
            <a:r>
              <a:rPr lang="en-US" sz="6400" b="1" dirty="0">
                <a:solidFill>
                  <a:srgbClr val="FF0000"/>
                </a:solidFill>
              </a:rPr>
              <a:t>Grammar of  Image</a:t>
            </a:r>
          </a:p>
          <a:p>
            <a:pPr>
              <a:lnSpc>
                <a:spcPct val="120000"/>
              </a:lnSpc>
              <a:buFont typeface="Arial" pitchFamily="34" charset="0"/>
              <a:buNone/>
            </a:pPr>
            <a:r>
              <a:rPr lang="en-US" sz="6400" dirty="0"/>
              <a:t>Van </a:t>
            </a:r>
            <a:r>
              <a:rPr lang="en-US" sz="6400" dirty="0" err="1"/>
              <a:t>Leeuwen</a:t>
            </a:r>
            <a:r>
              <a:rPr lang="en-US" sz="6400" dirty="0"/>
              <a:t> (1996/2006) studied and proposed what they call a ‘grammar of images’, following </a:t>
            </a:r>
            <a:r>
              <a:rPr lang="en-US" sz="6400" dirty="0" err="1"/>
              <a:t>Halliday’s</a:t>
            </a:r>
            <a:r>
              <a:rPr lang="en-US" sz="6400" dirty="0"/>
              <a:t> definition of grammar as ‘a means of representing patterns of experience’ (1985: 101). In order not to create confusion between their usage of the word ‘grammar’ and its traditional language-based meaning, their approach to the investigation of the regularities of images starts out by setting the boundaries of what their project shares or does not share with Linguistics. In their view, the visual domain should not be </a:t>
            </a:r>
            <a:r>
              <a:rPr lang="en-US" sz="6400" dirty="0" err="1"/>
              <a:t>analysed</a:t>
            </a:r>
            <a:r>
              <a:rPr lang="en-US" sz="6400" dirty="0"/>
              <a:t> in terms of syntax or semantics, and their purpose is not to look for more</a:t>
            </a:r>
          </a:p>
          <a:p>
            <a:pPr algn="just">
              <a:buNone/>
            </a:pPr>
            <a:r>
              <a:rPr lang="en-US" sz="6400" dirty="0"/>
              <a:t>or less direct equivalents to verbs and nouns; each semiotic system in their view has a different </a:t>
            </a:r>
            <a:r>
              <a:rPr lang="en-US" sz="6400" dirty="0" err="1"/>
              <a:t>organisation</a:t>
            </a:r>
            <a:r>
              <a:rPr lang="en-US" sz="6400" dirty="0"/>
              <a:t>, with only partial overlaps, and care should be taken in drawing unwarranted parallelisms between the mechanics of each mode. Nevertheless, these forms and mechanisms should still allow a semiotic system to perform the three </a:t>
            </a:r>
            <a:r>
              <a:rPr lang="en-US" sz="6400" dirty="0" err="1"/>
              <a:t>metafunctions</a:t>
            </a:r>
            <a:r>
              <a:rPr lang="en-US" sz="6400" dirty="0"/>
              <a:t> that </a:t>
            </a:r>
            <a:r>
              <a:rPr lang="en-US" sz="6400" dirty="0" err="1"/>
              <a:t>Halliday</a:t>
            </a:r>
            <a:r>
              <a:rPr lang="en-US" sz="6400" dirty="0"/>
              <a:t> assigned to language, and which Kress and Van </a:t>
            </a:r>
            <a:r>
              <a:rPr lang="en-US" sz="6400" dirty="0" err="1"/>
              <a:t>Leeuwen</a:t>
            </a:r>
            <a:r>
              <a:rPr lang="en-US" sz="6400" dirty="0"/>
              <a:t> believe can be </a:t>
            </a:r>
            <a:r>
              <a:rPr lang="en-US" sz="6400" dirty="0" err="1"/>
              <a:t>generalised</a:t>
            </a:r>
            <a:r>
              <a:rPr lang="en-US" sz="6400" dirty="0"/>
              <a:t> further to apply to the visual world as well. The three well-known  </a:t>
            </a:r>
            <a:r>
              <a:rPr lang="en-US" sz="6400" dirty="0" err="1"/>
              <a:t>metafunctions</a:t>
            </a:r>
            <a:r>
              <a:rPr lang="en-US" sz="6400" dirty="0"/>
              <a:t> described in </a:t>
            </a:r>
            <a:r>
              <a:rPr lang="en-US" sz="6400" dirty="0" err="1"/>
              <a:t>Halliday’s</a:t>
            </a:r>
            <a:r>
              <a:rPr lang="en-US" sz="6400" dirty="0"/>
              <a:t> work (1985/1994) are:</a:t>
            </a:r>
          </a:p>
          <a:p>
            <a:pPr algn="just">
              <a:buNone/>
            </a:pPr>
            <a:r>
              <a:rPr lang="en-US" sz="6400" dirty="0"/>
              <a:t>–– Ideational, which deals with aspects of human perception and consists</a:t>
            </a:r>
          </a:p>
          <a:p>
            <a:pPr algn="just">
              <a:buNone/>
            </a:pPr>
            <a:r>
              <a:rPr lang="en-US" sz="6400" dirty="0"/>
              <a:t>in the ability to represent human experience;</a:t>
            </a:r>
          </a:p>
          <a:p>
            <a:pPr algn="just">
              <a:buNone/>
            </a:pPr>
            <a:r>
              <a:rPr lang="en-US" sz="6400" dirty="0"/>
              <a:t>–– Interpersonal, which deals with creating a relation between producer and receiver of the sign;</a:t>
            </a:r>
          </a:p>
          <a:p>
            <a:pPr algn="just">
              <a:buNone/>
            </a:pPr>
            <a:r>
              <a:rPr lang="en-US" sz="6400" dirty="0"/>
              <a:t>–– Textual, which deals with the ability of a text to be internally and externally coherent through the establishment of logical ties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304800"/>
            <a:ext cx="7543800" cy="5867400"/>
          </a:xfrm>
        </p:spPr>
        <p:txBody>
          <a:bodyPr>
            <a:noAutofit/>
          </a:bodyPr>
          <a:lstStyle/>
          <a:p>
            <a:pPr>
              <a:buNone/>
            </a:pPr>
            <a:r>
              <a:rPr lang="en-US" sz="1400" dirty="0"/>
              <a:t>In their work, Kress and Van </a:t>
            </a:r>
            <a:r>
              <a:rPr lang="en-US" sz="1400" dirty="0" err="1"/>
              <a:t>Leeuwen</a:t>
            </a:r>
            <a:r>
              <a:rPr lang="en-US" sz="1400" dirty="0"/>
              <a:t> discuss the means by which images perform these </a:t>
            </a:r>
            <a:r>
              <a:rPr lang="en-US" sz="1400" dirty="0" err="1"/>
              <a:t>metafunctions</a:t>
            </a:r>
            <a:r>
              <a:rPr lang="en-US" sz="1400" dirty="0"/>
              <a:t>, also making comparisons with the means used by language. For example, they discuss how images can show concrete scenes, being able to represent human experience with a high degree of detail (ideational </a:t>
            </a:r>
            <a:r>
              <a:rPr lang="en-US" sz="1400" dirty="0" err="1"/>
              <a:t>metafunction</a:t>
            </a:r>
            <a:r>
              <a:rPr lang="en-US" sz="1400" dirty="0"/>
              <a:t>); features such as perspective can be used to create a relationship with the recipient, by making them ‘part of the scene’ (interpersonal </a:t>
            </a:r>
            <a:r>
              <a:rPr lang="en-US" sz="1400" dirty="0" err="1"/>
              <a:t>metafunction</a:t>
            </a:r>
            <a:r>
              <a:rPr lang="en-US" sz="1400" dirty="0"/>
              <a:t>); finally, visual characteristics such as composition (</a:t>
            </a:r>
            <a:r>
              <a:rPr lang="en-US" sz="1400" dirty="0" err="1"/>
              <a:t>viz</a:t>
            </a:r>
            <a:r>
              <a:rPr lang="en-US" sz="1400" dirty="0"/>
              <a:t>, the position occupied by the different </a:t>
            </a:r>
            <a:r>
              <a:rPr lang="en-US" sz="1400" dirty="0" err="1"/>
              <a:t>elementsin</a:t>
            </a:r>
            <a:r>
              <a:rPr lang="en-US" sz="1400" dirty="0"/>
              <a:t> an image) can be used for the rendition of the active and passive voice of verbs and to influence coherence within the text (textual </a:t>
            </a:r>
            <a:r>
              <a:rPr lang="en-US" sz="1400" dirty="0" err="1"/>
              <a:t>metafunction</a:t>
            </a:r>
            <a:r>
              <a:rPr lang="en-US" sz="1400" dirty="0"/>
              <a:t>).</a:t>
            </a:r>
          </a:p>
          <a:p>
            <a:pPr>
              <a:buNone/>
            </a:pPr>
            <a:r>
              <a:rPr lang="en-US" sz="1400" dirty="0"/>
              <a:t>Summarizing  Kress and Van </a:t>
            </a:r>
            <a:r>
              <a:rPr lang="en-US" sz="1400" dirty="0" err="1"/>
              <a:t>Leeuwen’s</a:t>
            </a:r>
            <a:r>
              <a:rPr lang="en-US" sz="1400" dirty="0"/>
              <a:t>  claim, the visual mode has more limited representational capabilities than the verbal mode, but its ability to perform the </a:t>
            </a:r>
            <a:r>
              <a:rPr lang="en-US" sz="1400" dirty="0" err="1"/>
              <a:t>Hallidayan</a:t>
            </a:r>
            <a:r>
              <a:rPr lang="en-US" sz="1400" dirty="0"/>
              <a:t> </a:t>
            </a:r>
            <a:r>
              <a:rPr lang="en-US" sz="1400" dirty="0" err="1"/>
              <a:t>metafunctions</a:t>
            </a:r>
            <a:r>
              <a:rPr lang="en-US" sz="1400" dirty="0"/>
              <a:t> still sets it apart as a mode with a narrative potential independent of other modes and capable of performing</a:t>
            </a:r>
          </a:p>
          <a:p>
            <a:pPr>
              <a:buNone/>
            </a:pPr>
            <a:r>
              <a:rPr lang="en-US" sz="1400" dirty="0"/>
              <a:t>with the highest degree of detail the narration of physical action, being at the same time less suited than language to describing cognitive processes.</a:t>
            </a:r>
          </a:p>
          <a:p>
            <a:pPr>
              <a:buNone/>
            </a:pPr>
            <a:r>
              <a:rPr lang="en-US" sz="1400" dirty="0" err="1"/>
              <a:t>Machin’s</a:t>
            </a:r>
            <a:r>
              <a:rPr lang="en-US" sz="1400" dirty="0"/>
              <a:t> discussion of Kress and Van </a:t>
            </a:r>
            <a:r>
              <a:rPr lang="en-US" sz="1400" dirty="0" err="1"/>
              <a:t>Leeuwen’s</a:t>
            </a:r>
            <a:r>
              <a:rPr lang="en-US" sz="1400" dirty="0"/>
              <a:t> work offers a detailed explanation about the differences in meaning-making between language and images; nevertheless, </a:t>
            </a:r>
            <a:r>
              <a:rPr lang="en-US" sz="1400" dirty="0" err="1"/>
              <a:t>Machin</a:t>
            </a:r>
            <a:r>
              <a:rPr lang="en-US" sz="1400" dirty="0"/>
              <a:t> reaches the conclusion that, contrary to what Kress and Van </a:t>
            </a:r>
            <a:r>
              <a:rPr lang="en-US" sz="1400" dirty="0" err="1"/>
              <a:t>Leeuwen</a:t>
            </a:r>
            <a:r>
              <a:rPr lang="en-US" sz="1400" dirty="0"/>
              <a:t> claim, the visual mode cannot satisfy the</a:t>
            </a:r>
          </a:p>
          <a:p>
            <a:pPr>
              <a:buNone/>
            </a:pPr>
            <a:r>
              <a:rPr lang="en-US" sz="1400" dirty="0"/>
              <a:t>requisites set by </a:t>
            </a:r>
            <a:r>
              <a:rPr lang="en-US" sz="1400" dirty="0" err="1"/>
              <a:t>Halliday</a:t>
            </a:r>
            <a:r>
              <a:rPr lang="en-US" sz="1400" dirty="0"/>
              <a:t> for a ‘complex semiotic system’, and hence its regularities cannot be properly called a ‘grammar’ (2007: 159–188). While this may sound like a purely terminological problem, we will come back to this point and its importance in the multimodal debate in Chap. 4</a:t>
            </a:r>
          </a:p>
          <a:p>
            <a:pPr>
              <a:buNone/>
            </a:pPr>
            <a:endParaRPr lang="en-US" sz="1400" b="1" dirty="0">
              <a:solidFill>
                <a:schemeClr val="tx1"/>
              </a:solidFill>
            </a:endParaRPr>
          </a:p>
          <a:p>
            <a:pPr>
              <a:buNone/>
            </a:pPr>
            <a:endParaRPr lang="en-US"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685800"/>
            <a:ext cx="7543800" cy="5486400"/>
          </a:xfrm>
        </p:spPr>
        <p:txBody>
          <a:bodyPr>
            <a:normAutofit fontScale="25000" lnSpcReduction="20000"/>
          </a:bodyPr>
          <a:lstStyle/>
          <a:p>
            <a:pPr algn="ctr">
              <a:buNone/>
            </a:pPr>
            <a:endParaRPr lang="en-US" dirty="0"/>
          </a:p>
          <a:p>
            <a:pPr algn="ctr">
              <a:buNone/>
            </a:pPr>
            <a:endParaRPr lang="en-US" sz="5600" dirty="0"/>
          </a:p>
          <a:p>
            <a:pPr algn="ctr">
              <a:buNone/>
            </a:pPr>
            <a:endParaRPr lang="en-US" sz="5600" dirty="0"/>
          </a:p>
          <a:p>
            <a:pPr algn="ctr">
              <a:buNone/>
            </a:pPr>
            <a:endParaRPr lang="en-US" sz="5600" dirty="0"/>
          </a:p>
          <a:p>
            <a:pPr algn="ctr">
              <a:buNone/>
            </a:pPr>
            <a:r>
              <a:rPr lang="en-US" sz="5600" b="1" dirty="0"/>
              <a:t>References</a:t>
            </a:r>
          </a:p>
          <a:p>
            <a:pPr>
              <a:buNone/>
            </a:pPr>
            <a:endParaRPr lang="en-US" sz="5600" dirty="0"/>
          </a:p>
          <a:p>
            <a:pPr>
              <a:buNone/>
            </a:pPr>
            <a:r>
              <a:rPr lang="en-US" sz="5600" dirty="0"/>
              <a:t> </a:t>
            </a:r>
          </a:p>
          <a:p>
            <a:pPr>
              <a:buNone/>
            </a:pPr>
            <a:r>
              <a:rPr lang="en-US" sz="5600" dirty="0"/>
              <a:t>Al-</a:t>
            </a:r>
            <a:r>
              <a:rPr lang="en-US" sz="5600" dirty="0" err="1"/>
              <a:t>Hilali</a:t>
            </a:r>
            <a:r>
              <a:rPr lang="en-US" sz="5600" dirty="0"/>
              <a:t> and </a:t>
            </a:r>
            <a:r>
              <a:rPr lang="en-US" sz="5600" dirty="0" err="1"/>
              <a:t>Khân</a:t>
            </a:r>
            <a:r>
              <a:rPr lang="en-US" sz="5600" dirty="0"/>
              <a:t>.(1996) Interpretation of the meaning of The Noble Quran in the English Language. </a:t>
            </a:r>
            <a:r>
              <a:rPr lang="en-US" sz="5600" dirty="0" err="1"/>
              <a:t>Darrusalam</a:t>
            </a:r>
            <a:r>
              <a:rPr lang="en-US" sz="5600" dirty="0"/>
              <a:t>, publisher and distributer ,Riyadh Saudi Arabia.</a:t>
            </a:r>
          </a:p>
          <a:p>
            <a:pPr>
              <a:buNone/>
            </a:pPr>
            <a:r>
              <a:rPr lang="en-US" sz="5600" dirty="0" err="1"/>
              <a:t>Baldry</a:t>
            </a:r>
            <a:r>
              <a:rPr lang="en-US" sz="5600" dirty="0"/>
              <a:t>, A., &amp; </a:t>
            </a:r>
            <a:r>
              <a:rPr lang="en-US" sz="5600" dirty="0" err="1"/>
              <a:t>Thibault</a:t>
            </a:r>
            <a:r>
              <a:rPr lang="en-US" sz="5600" dirty="0"/>
              <a:t>, P. J. (2005). Multimodal Transcription and Text Analysis.  London: Fontana.</a:t>
            </a:r>
          </a:p>
          <a:p>
            <a:pPr>
              <a:buNone/>
            </a:pPr>
            <a:r>
              <a:rPr lang="en-US" sz="5600" dirty="0"/>
              <a:t>Barthes, R. (1977). Rhetoric of the Image. In R. Barthes (Ed.), Image–Music–Text, (pp. 32–51). London: Fontana.</a:t>
            </a:r>
          </a:p>
          <a:p>
            <a:pPr>
              <a:buNone/>
            </a:pPr>
            <a:r>
              <a:rPr lang="en-US" sz="5600" dirty="0"/>
              <a:t>Chandler, D. (2007). Semiotics: The Basics. New York: </a:t>
            </a:r>
            <a:r>
              <a:rPr lang="en-US" sz="5600" dirty="0" err="1"/>
              <a:t>Routledge</a:t>
            </a:r>
            <a:r>
              <a:rPr lang="en-US" sz="5600" dirty="0"/>
              <a:t>.</a:t>
            </a:r>
          </a:p>
          <a:p>
            <a:pPr>
              <a:buNone/>
            </a:pPr>
            <a:r>
              <a:rPr lang="en-US" sz="5600" dirty="0" err="1"/>
              <a:t>Halliday</a:t>
            </a:r>
            <a:r>
              <a:rPr lang="en-US" sz="5600" dirty="0"/>
              <a:t>, M. A. K. (1994). An Introduction to Functional Grammar (2nd ed.).London: Edward Arnold.</a:t>
            </a:r>
          </a:p>
          <a:p>
            <a:pPr>
              <a:buNone/>
            </a:pPr>
            <a:r>
              <a:rPr lang="en-US" sz="5600" dirty="0" err="1"/>
              <a:t>Halliday</a:t>
            </a:r>
            <a:r>
              <a:rPr lang="en-US" sz="5600" dirty="0"/>
              <a:t>, M. A. K., &amp; Webster, J. J. (2003). On Language and Linguistics. London: Continuum.</a:t>
            </a:r>
          </a:p>
          <a:p>
            <a:pPr>
              <a:buNone/>
            </a:pPr>
            <a:r>
              <a:rPr lang="en-US" sz="5600" dirty="0"/>
              <a:t>Hartman and F.C </a:t>
            </a:r>
            <a:r>
              <a:rPr lang="en-US" sz="5600" dirty="0" err="1"/>
              <a:t>Strok</a:t>
            </a:r>
            <a:r>
              <a:rPr lang="en-US" sz="5600" dirty="0"/>
              <a:t>.(1972)Dictionary of Language and Linguistics Applied Science publisher.LTD London</a:t>
            </a:r>
          </a:p>
          <a:p>
            <a:pPr>
              <a:buNone/>
            </a:pPr>
            <a:r>
              <a:rPr lang="en-US" sz="5600" dirty="0"/>
              <a:t>Kress, G. (2000). Multimodality: Challenges to Thinking About Language. TESOL Quarterly, 34(2), 337–340.</a:t>
            </a:r>
          </a:p>
          <a:p>
            <a:pPr>
              <a:buNone/>
            </a:pPr>
            <a:r>
              <a:rPr lang="en-US" sz="5600" dirty="0"/>
              <a:t>Kress, G., &amp; Van </a:t>
            </a:r>
            <a:r>
              <a:rPr lang="en-US" sz="5600" dirty="0" err="1"/>
              <a:t>Leeuwen</a:t>
            </a:r>
            <a:r>
              <a:rPr lang="en-US" sz="5600" dirty="0"/>
              <a:t>, T. (2001). Multimodal Discourse: The Modes and Media of Contemporary Communication. London: </a:t>
            </a:r>
            <a:r>
              <a:rPr lang="en-US" sz="5600" dirty="0" err="1"/>
              <a:t>Hodder</a:t>
            </a:r>
            <a:r>
              <a:rPr lang="en-US" sz="5600" dirty="0"/>
              <a:t> Arnold.</a:t>
            </a:r>
          </a:p>
          <a:p>
            <a:pPr>
              <a:buNone/>
            </a:pPr>
            <a:r>
              <a:rPr lang="en-US" sz="5600" dirty="0"/>
              <a:t>Peirce, C. S. (1960). Collected Writings. Cambridge: Harvard University Press.</a:t>
            </a:r>
          </a:p>
          <a:p>
            <a:pPr>
              <a:buNone/>
            </a:pPr>
            <a:r>
              <a:rPr lang="en-US" sz="5600" dirty="0"/>
              <a:t>Van </a:t>
            </a:r>
            <a:r>
              <a:rPr lang="en-US" sz="5600" dirty="0" err="1"/>
              <a:t>Leeuwen</a:t>
            </a:r>
            <a:r>
              <a:rPr lang="en-US" sz="5600" dirty="0"/>
              <a:t>, T. (2006). Typographic Meaning. Visual Communication, 4, 137–143</a:t>
            </a:r>
          </a:p>
          <a:p>
            <a:pPr>
              <a:buNone/>
            </a:pPr>
            <a:r>
              <a:rPr lang="en-US" sz="5600" dirty="0"/>
              <a:t>Websites </a:t>
            </a:r>
          </a:p>
          <a:p>
            <a:pPr>
              <a:buNone/>
            </a:pPr>
            <a:r>
              <a:rPr lang="en-US" sz="5600" dirty="0">
                <a:hlinkClick r:id="rId3"/>
              </a:rPr>
              <a:t>https://dictionary.cambridge.org/dictionary/english/semiotics</a:t>
            </a:r>
            <a:r>
              <a:rPr lang="en-US" sz="5600" dirty="0"/>
              <a:t> </a:t>
            </a:r>
          </a:p>
          <a:p>
            <a:endParaRPr lang="en-US" sz="5600" dirty="0"/>
          </a:p>
          <a:p>
            <a:pPr>
              <a:buNone/>
            </a:pPr>
            <a:endParaRPr lang="en-US" sz="5600" dirty="0"/>
          </a:p>
          <a:p>
            <a:pPr>
              <a:buNone/>
            </a:pPr>
            <a:endParaRPr lang="en-US" sz="5600" dirty="0"/>
          </a:p>
          <a:p>
            <a:pPr>
              <a:buNone/>
            </a:pPr>
            <a:endParaRPr lang="en-US" sz="5600" dirty="0"/>
          </a:p>
          <a:p>
            <a:pPr>
              <a:buNone/>
            </a:pPr>
            <a:endParaRPr lang="en-US" sz="5600" dirty="0"/>
          </a:p>
          <a:p>
            <a:pPr>
              <a:buNone/>
            </a:pPr>
            <a:r>
              <a:rPr lang="en-US" sz="5600" dirty="0"/>
              <a:t> </a:t>
            </a:r>
          </a:p>
          <a:p>
            <a:pPr marL="457200" indent="-457200">
              <a:buNone/>
            </a:pPr>
            <a:endParaRPr lang="en-US" sz="1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0" y="457200"/>
            <a:ext cx="7543800" cy="5715000"/>
          </a:xfrm>
        </p:spPr>
        <p:txBody>
          <a:bodyPr>
            <a:normAutofit/>
          </a:bodyPr>
          <a:lstStyle/>
          <a:p>
            <a:pPr algn="ctr">
              <a:buNone/>
            </a:pPr>
            <a:r>
              <a:rPr lang="en-US" sz="4800" dirty="0"/>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199" y="533401"/>
            <a:ext cx="8153401" cy="6740307"/>
          </a:xfrm>
          <a:prstGeom prst="rect">
            <a:avLst/>
          </a:prstGeom>
        </p:spPr>
        <p:txBody>
          <a:bodyPr wrap="square">
            <a:spAutoFit/>
          </a:bodyPr>
          <a:lstStyle/>
          <a:p>
            <a:pPr marL="1200150" lvl="2" indent="-285750">
              <a:buFontTx/>
              <a:buChar char="-"/>
            </a:pPr>
            <a:r>
              <a:rPr lang="en-US" sz="1600" b="1" dirty="0">
                <a:solidFill>
                  <a:schemeClr val="tx1">
                    <a:lumMod val="95000"/>
                    <a:lumOff val="5000"/>
                  </a:schemeClr>
                </a:solidFill>
              </a:rPr>
              <a:t>Verbal</a:t>
            </a:r>
          </a:p>
          <a:p>
            <a:pPr marL="1200150" lvl="2" indent="-285750">
              <a:buFontTx/>
              <a:buChar char="-"/>
            </a:pPr>
            <a:r>
              <a:rPr lang="en-US" sz="1600" b="1" dirty="0">
                <a:solidFill>
                  <a:schemeClr val="tx1">
                    <a:lumMod val="95000"/>
                    <a:lumOff val="5000"/>
                  </a:schemeClr>
                </a:solidFill>
              </a:rPr>
              <a:t>Visual </a:t>
            </a:r>
          </a:p>
          <a:p>
            <a:pPr marL="1200150" lvl="2" indent="-285750">
              <a:buFontTx/>
              <a:buChar char="-"/>
            </a:pPr>
            <a:r>
              <a:rPr lang="en-US" sz="1600" b="1" dirty="0">
                <a:solidFill>
                  <a:schemeClr val="tx1">
                    <a:lumMod val="95000"/>
                    <a:lumOff val="5000"/>
                  </a:schemeClr>
                </a:solidFill>
              </a:rPr>
              <a:t>Aural</a:t>
            </a:r>
          </a:p>
          <a:p>
            <a:pPr marL="1200150" lvl="2" indent="-285750">
              <a:buFontTx/>
              <a:buChar char="-"/>
            </a:pPr>
            <a:r>
              <a:rPr lang="en-US" sz="1600" b="1" dirty="0">
                <a:solidFill>
                  <a:schemeClr val="tx1">
                    <a:lumMod val="95000"/>
                    <a:lumOff val="5000"/>
                  </a:schemeClr>
                </a:solidFill>
              </a:rPr>
              <a:t>Symbols</a:t>
            </a:r>
          </a:p>
          <a:p>
            <a:pPr marL="1200150" lvl="2" indent="-285750">
              <a:buFontTx/>
              <a:buChar char="-"/>
            </a:pPr>
            <a:r>
              <a:rPr lang="en-US" sz="1600" b="1" dirty="0">
                <a:solidFill>
                  <a:schemeClr val="tx1">
                    <a:lumMod val="95000"/>
                    <a:lumOff val="5000"/>
                  </a:schemeClr>
                </a:solidFill>
              </a:rPr>
              <a:t>Icons</a:t>
            </a:r>
          </a:p>
          <a:p>
            <a:pPr marL="1200150" lvl="2" indent="-285750">
              <a:buFontTx/>
              <a:buChar char="-"/>
            </a:pPr>
            <a:r>
              <a:rPr lang="en-US" sz="1600" b="1" dirty="0">
                <a:solidFill>
                  <a:schemeClr val="tx1">
                    <a:lumMod val="95000"/>
                    <a:lumOff val="5000"/>
                  </a:schemeClr>
                </a:solidFill>
              </a:rPr>
              <a:t>Indices</a:t>
            </a:r>
          </a:p>
          <a:p>
            <a:pPr marL="1200150" lvl="2" indent="-285750"/>
            <a:endParaRPr lang="en-US" sz="1600" b="1" dirty="0">
              <a:solidFill>
                <a:schemeClr val="tx1">
                  <a:lumMod val="95000"/>
                  <a:lumOff val="5000"/>
                </a:schemeClr>
              </a:solidFill>
            </a:endParaRPr>
          </a:p>
          <a:p>
            <a:pPr marL="1200150" lvl="2" indent="-285750">
              <a:buFont typeface="Wingdings" pitchFamily="2" charset="2"/>
              <a:buChar char="q"/>
            </a:pPr>
            <a:r>
              <a:rPr lang="en-US" sz="1600" b="1" dirty="0">
                <a:solidFill>
                  <a:schemeClr val="tx1">
                    <a:lumMod val="95000"/>
                    <a:lumOff val="5000"/>
                  </a:schemeClr>
                </a:solidFill>
              </a:rPr>
              <a:t>On Text, Many Semiotic Model: Social Semiotics</a:t>
            </a:r>
          </a:p>
          <a:p>
            <a:pPr marL="1200150" lvl="2" indent="-285750">
              <a:buFont typeface="Wingdings" pitchFamily="2" charset="2"/>
              <a:buChar char="q"/>
            </a:pPr>
            <a:r>
              <a:rPr lang="en-US" sz="1600" b="1" dirty="0">
                <a:solidFill>
                  <a:schemeClr val="tx1">
                    <a:lumMod val="95000"/>
                    <a:lumOff val="5000"/>
                  </a:schemeClr>
                </a:solidFill>
              </a:rPr>
              <a:t>Content</a:t>
            </a:r>
          </a:p>
          <a:p>
            <a:pPr marL="1200150" lvl="2" indent="-285750">
              <a:buFontTx/>
              <a:buChar char="-"/>
            </a:pPr>
            <a:r>
              <a:rPr lang="en-US" sz="1600" b="1" dirty="0">
                <a:solidFill>
                  <a:schemeClr val="tx1">
                    <a:lumMod val="95000"/>
                    <a:lumOff val="5000"/>
                  </a:schemeClr>
                </a:solidFill>
              </a:rPr>
              <a:t>Discourse</a:t>
            </a:r>
          </a:p>
          <a:p>
            <a:pPr marL="1200150" lvl="2" indent="-285750">
              <a:buFontTx/>
              <a:buChar char="-"/>
            </a:pPr>
            <a:r>
              <a:rPr lang="en-US" sz="1600" b="1" dirty="0">
                <a:solidFill>
                  <a:schemeClr val="tx1">
                    <a:lumMod val="95000"/>
                    <a:lumOff val="5000"/>
                  </a:schemeClr>
                </a:solidFill>
              </a:rPr>
              <a:t>Design </a:t>
            </a:r>
          </a:p>
          <a:p>
            <a:pPr marL="1200150" lvl="2" indent="-285750">
              <a:buFont typeface="Wingdings" pitchFamily="2" charset="2"/>
              <a:buChar char="q"/>
            </a:pPr>
            <a:r>
              <a:rPr lang="en-US" sz="1600" b="1" dirty="0">
                <a:solidFill>
                  <a:schemeClr val="tx1">
                    <a:lumMod val="95000"/>
                    <a:lumOff val="5000"/>
                  </a:schemeClr>
                </a:solidFill>
              </a:rPr>
              <a:t>Expression</a:t>
            </a:r>
          </a:p>
          <a:p>
            <a:pPr marL="1200150" lvl="2" indent="-285750">
              <a:buFontTx/>
              <a:buChar char="-"/>
            </a:pPr>
            <a:r>
              <a:rPr lang="en-US" sz="1600" b="1" dirty="0">
                <a:solidFill>
                  <a:schemeClr val="tx1">
                    <a:lumMod val="95000"/>
                    <a:lumOff val="5000"/>
                  </a:schemeClr>
                </a:solidFill>
              </a:rPr>
              <a:t>Production </a:t>
            </a:r>
          </a:p>
          <a:p>
            <a:pPr marL="1200150" lvl="2" indent="-285750">
              <a:buFontTx/>
              <a:buChar char="-"/>
            </a:pPr>
            <a:r>
              <a:rPr lang="en-US" sz="1600" b="1" dirty="0">
                <a:solidFill>
                  <a:schemeClr val="tx1">
                    <a:lumMod val="95000"/>
                    <a:lumOff val="5000"/>
                  </a:schemeClr>
                </a:solidFill>
              </a:rPr>
              <a:t>Distribution</a:t>
            </a:r>
          </a:p>
          <a:p>
            <a:pPr marL="1200150" lvl="2" indent="-285750">
              <a:buFont typeface="Wingdings" pitchFamily="2" charset="2"/>
              <a:buChar char="q"/>
            </a:pPr>
            <a:r>
              <a:rPr lang="en-US" sz="1600" b="1" dirty="0" err="1">
                <a:solidFill>
                  <a:schemeClr val="tx1">
                    <a:lumMod val="95000"/>
                    <a:lumOff val="5000"/>
                  </a:schemeClr>
                </a:solidFill>
              </a:rPr>
              <a:t>Baldry</a:t>
            </a:r>
            <a:r>
              <a:rPr lang="en-US" sz="1600" b="1" dirty="0">
                <a:solidFill>
                  <a:schemeClr val="tx1">
                    <a:lumMod val="95000"/>
                    <a:lumOff val="5000"/>
                  </a:schemeClr>
                </a:solidFill>
              </a:rPr>
              <a:t> and </a:t>
            </a:r>
            <a:r>
              <a:rPr lang="en-US" sz="1600" b="1" dirty="0" err="1">
                <a:solidFill>
                  <a:schemeClr val="tx1">
                    <a:lumMod val="95000"/>
                    <a:lumOff val="5000"/>
                  </a:schemeClr>
                </a:solidFill>
              </a:rPr>
              <a:t>Thibault</a:t>
            </a:r>
            <a:r>
              <a:rPr lang="en-US" sz="1600" b="1" dirty="0">
                <a:solidFill>
                  <a:schemeClr val="tx1">
                    <a:lumMod val="95000"/>
                    <a:lumOff val="5000"/>
                  </a:schemeClr>
                </a:solidFill>
              </a:rPr>
              <a:t> (2005) :Multimodal Transcription and Text Analysis</a:t>
            </a:r>
          </a:p>
          <a:p>
            <a:pPr marL="1200150" lvl="2" indent="-285750">
              <a:buFont typeface="Wingdings" pitchFamily="2" charset="2"/>
              <a:buChar char="q"/>
            </a:pPr>
            <a:r>
              <a:rPr lang="en-US" sz="1600" b="1" dirty="0">
                <a:solidFill>
                  <a:schemeClr val="tx1">
                    <a:lumMod val="95000"/>
                    <a:lumOff val="5000"/>
                  </a:schemeClr>
                </a:solidFill>
              </a:rPr>
              <a:t>Taking Stock  </a:t>
            </a:r>
          </a:p>
          <a:p>
            <a:pPr marL="1200150" lvl="2" indent="-285750">
              <a:buFontTx/>
              <a:buChar char="-"/>
            </a:pPr>
            <a:r>
              <a:rPr lang="en-US" sz="1600" b="1" dirty="0">
                <a:solidFill>
                  <a:schemeClr val="tx1">
                    <a:lumMod val="95000"/>
                    <a:lumOff val="5000"/>
                  </a:schemeClr>
                </a:solidFill>
              </a:rPr>
              <a:t>Ideational</a:t>
            </a:r>
          </a:p>
          <a:p>
            <a:pPr marL="1200150" lvl="2" indent="-285750">
              <a:buFontTx/>
              <a:buChar char="-"/>
            </a:pPr>
            <a:r>
              <a:rPr lang="en-US" sz="1600" b="1" dirty="0">
                <a:solidFill>
                  <a:schemeClr val="tx1">
                    <a:lumMod val="95000"/>
                    <a:lumOff val="5000"/>
                  </a:schemeClr>
                </a:solidFill>
              </a:rPr>
              <a:t>Interpersonal</a:t>
            </a:r>
          </a:p>
          <a:p>
            <a:pPr marL="1200150" lvl="2" indent="-285750">
              <a:buFontTx/>
              <a:buChar char="-"/>
            </a:pPr>
            <a:r>
              <a:rPr lang="en-US" sz="1600" b="1" dirty="0">
                <a:solidFill>
                  <a:schemeClr val="tx1">
                    <a:lumMod val="95000"/>
                    <a:lumOff val="5000"/>
                  </a:schemeClr>
                </a:solidFill>
              </a:rPr>
              <a:t>Textual</a:t>
            </a:r>
          </a:p>
          <a:p>
            <a:pPr marL="1200150" lvl="2" indent="-285750">
              <a:buFont typeface="Wingdings" pitchFamily="2" charset="2"/>
              <a:buChar char="q"/>
            </a:pPr>
            <a:r>
              <a:rPr lang="en-US" sz="1600" b="1" dirty="0">
                <a:solidFill>
                  <a:schemeClr val="tx1">
                    <a:lumMod val="95000"/>
                    <a:lumOff val="5000"/>
                  </a:schemeClr>
                </a:solidFill>
              </a:rPr>
              <a:t>Beyond the Multimodal Code</a:t>
            </a:r>
          </a:p>
          <a:p>
            <a:pPr marL="1200150" lvl="2" indent="-285750">
              <a:buFont typeface="Wingdings" pitchFamily="2" charset="2"/>
              <a:buChar char="q"/>
            </a:pPr>
            <a:r>
              <a:rPr lang="en-US" sz="1600" b="1" dirty="0">
                <a:solidFill>
                  <a:schemeClr val="tx1">
                    <a:lumMod val="95000"/>
                    <a:lumOff val="5000"/>
                  </a:schemeClr>
                </a:solidFill>
              </a:rPr>
              <a:t>References</a:t>
            </a:r>
          </a:p>
          <a:p>
            <a:pPr marL="1200150" lvl="2" indent="-285750"/>
            <a:endParaRPr lang="en-US" sz="1600" b="1" dirty="0">
              <a:solidFill>
                <a:schemeClr val="tx1">
                  <a:lumMod val="95000"/>
                  <a:lumOff val="5000"/>
                </a:schemeClr>
              </a:solidFill>
            </a:endParaRPr>
          </a:p>
          <a:p>
            <a:pPr marL="1200150" lvl="2" indent="-285750"/>
            <a:endParaRPr lang="en-US" sz="1600" b="1" dirty="0">
              <a:solidFill>
                <a:schemeClr val="tx1">
                  <a:lumMod val="95000"/>
                  <a:lumOff val="5000"/>
                </a:schemeClr>
              </a:solidFill>
            </a:endParaRPr>
          </a:p>
          <a:p>
            <a:pPr marL="1200150" lvl="2" indent="-285750"/>
            <a:endParaRPr lang="en-US" sz="1600" b="1" dirty="0">
              <a:solidFill>
                <a:schemeClr val="tx1">
                  <a:lumMod val="95000"/>
                  <a:lumOff val="5000"/>
                </a:schemeClr>
              </a:solidFill>
            </a:endParaRPr>
          </a:p>
          <a:p>
            <a:pPr marL="1200150" lvl="2" indent="-285750"/>
            <a:endParaRPr lang="en-US" sz="1600" b="1" dirty="0">
              <a:solidFill>
                <a:schemeClr val="tx1">
                  <a:lumMod val="95000"/>
                  <a:lumOff val="5000"/>
                </a:schemeClr>
              </a:solidFill>
            </a:endParaRPr>
          </a:p>
          <a:p>
            <a:pPr marL="1200150" lvl="2" indent="-285750"/>
            <a:endParaRPr lang="en-US" sz="1600" b="1" dirty="0">
              <a:solidFill>
                <a:schemeClr val="tx1">
                  <a:lumMod val="95000"/>
                  <a:lumOff val="5000"/>
                </a:schemeClr>
              </a:solidFill>
            </a:endParaRPr>
          </a:p>
          <a:p>
            <a:pPr marL="1200150" lvl="2" indent="-285750"/>
            <a:r>
              <a:rPr lang="en-US" sz="1600" dirty="0">
                <a:solidFill>
                  <a:schemeClr val="tx1">
                    <a:lumMod val="95000"/>
                    <a:lumOff val="5000"/>
                  </a:schemeClr>
                </a:solidFill>
              </a:rPr>
              <a:t>								</a:t>
            </a:r>
          </a:p>
        </p:txBody>
      </p:sp>
    </p:spTree>
    <p:extLst>
      <p:ext uri="{BB962C8B-B14F-4D97-AF65-F5344CB8AC3E}">
        <p14:creationId xmlns:p14="http://schemas.microsoft.com/office/powerpoint/2010/main" val="4245529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457200"/>
            <a:ext cx="8077200" cy="12557284"/>
          </a:xfrm>
          <a:prstGeom prst="rect">
            <a:avLst/>
          </a:prstGeom>
        </p:spPr>
        <p:txBody>
          <a:bodyPr wrap="square">
            <a:spAutoFit/>
          </a:bodyPr>
          <a:lstStyle/>
          <a:p>
            <a:pPr algn="ctr"/>
            <a:r>
              <a:rPr lang="en-US" b="1" dirty="0">
                <a:solidFill>
                  <a:schemeClr val="tx1">
                    <a:lumMod val="95000"/>
                    <a:lumOff val="5000"/>
                  </a:schemeClr>
                </a:solidFill>
              </a:rPr>
              <a:t>Multimodal Texts , Multimodality and Semiotics</a:t>
            </a:r>
          </a:p>
          <a:p>
            <a:pPr algn="ctr"/>
            <a:endParaRPr lang="en-US" b="1" dirty="0">
              <a:solidFill>
                <a:schemeClr val="tx1">
                  <a:lumMod val="95000"/>
                  <a:lumOff val="5000"/>
                </a:schemeClr>
              </a:solidFill>
            </a:endParaRPr>
          </a:p>
          <a:p>
            <a:endParaRPr lang="en-US" b="1" dirty="0">
              <a:solidFill>
                <a:schemeClr val="tx1">
                  <a:lumMod val="95000"/>
                  <a:lumOff val="5000"/>
                </a:schemeClr>
              </a:solidFill>
            </a:endParaRPr>
          </a:p>
          <a:p>
            <a:pPr algn="just">
              <a:buFont typeface="Wingdings" pitchFamily="2" charset="2"/>
              <a:buChar char="q"/>
            </a:pPr>
            <a:r>
              <a:rPr lang="en-US" b="1" dirty="0">
                <a:solidFill>
                  <a:schemeClr val="tx1">
                    <a:lumMod val="95000"/>
                    <a:lumOff val="5000"/>
                  </a:schemeClr>
                </a:solidFill>
              </a:rPr>
              <a:t> </a:t>
            </a:r>
            <a:r>
              <a:rPr lang="en-US" b="1" dirty="0">
                <a:solidFill>
                  <a:srgbClr val="FF0000"/>
                </a:solidFill>
              </a:rPr>
              <a:t>Multimodal Texts</a:t>
            </a:r>
            <a:r>
              <a:rPr lang="en-US" b="1" dirty="0">
                <a:solidFill>
                  <a:schemeClr val="tx1">
                    <a:lumMod val="95000"/>
                    <a:lumOff val="5000"/>
                  </a:schemeClr>
                </a:solidFill>
              </a:rPr>
              <a:t>: </a:t>
            </a:r>
            <a:r>
              <a:rPr lang="en-US" dirty="0">
                <a:solidFill>
                  <a:schemeClr val="tx1">
                    <a:lumMod val="95000"/>
                    <a:lumOff val="5000"/>
                  </a:schemeClr>
                </a:solidFill>
              </a:rPr>
              <a:t>texts which communicate their message by using more than one semiotic mode or channel of communication.</a:t>
            </a:r>
          </a:p>
          <a:p>
            <a:pPr algn="just"/>
            <a:endParaRPr lang="en-US" b="1" dirty="0">
              <a:solidFill>
                <a:schemeClr val="tx1">
                  <a:lumMod val="95000"/>
                  <a:lumOff val="5000"/>
                </a:schemeClr>
              </a:solidFill>
            </a:endParaRPr>
          </a:p>
          <a:p>
            <a:pPr algn="just">
              <a:buFontTx/>
              <a:buChar char="-"/>
            </a:pPr>
            <a:r>
              <a:rPr lang="en-US" b="1" dirty="0">
                <a:solidFill>
                  <a:srgbClr val="FF0000"/>
                </a:solidFill>
              </a:rPr>
              <a:t>Examples</a:t>
            </a:r>
            <a:r>
              <a:rPr lang="en-US" b="1" dirty="0">
                <a:solidFill>
                  <a:schemeClr val="tx1">
                    <a:lumMod val="95000"/>
                    <a:lumOff val="5000"/>
                  </a:schemeClr>
                </a:solidFill>
              </a:rPr>
              <a:t>: </a:t>
            </a:r>
            <a:r>
              <a:rPr lang="en-US" dirty="0">
                <a:solidFill>
                  <a:schemeClr val="tx1">
                    <a:lumMod val="95000"/>
                    <a:lumOff val="5000"/>
                  </a:schemeClr>
                </a:solidFill>
              </a:rPr>
              <a:t>magazine articles which use words and pictures ,websites which contain audio clips alongside the words ,film which use words ,music, sound  effect s and moving images.</a:t>
            </a:r>
          </a:p>
          <a:p>
            <a:pPr algn="just"/>
            <a:endParaRPr lang="en-US" b="1" dirty="0">
              <a:solidFill>
                <a:schemeClr val="tx1">
                  <a:lumMod val="95000"/>
                  <a:lumOff val="5000"/>
                </a:schemeClr>
              </a:solidFill>
            </a:endParaRPr>
          </a:p>
          <a:p>
            <a:pPr algn="just">
              <a:buFontTx/>
              <a:buChar char="-"/>
            </a:pPr>
            <a:r>
              <a:rPr lang="en-US" b="1" dirty="0">
                <a:solidFill>
                  <a:srgbClr val="FF0000"/>
                </a:solidFill>
              </a:rPr>
              <a:t>Almost </a:t>
            </a:r>
            <a:r>
              <a:rPr lang="en-US" dirty="0">
                <a:solidFill>
                  <a:schemeClr val="tx1">
                    <a:lumMod val="95000"/>
                    <a:lumOff val="5000"/>
                  </a:schemeClr>
                </a:solidFill>
              </a:rPr>
              <a:t>all human communication is intrinsically multimodal! </a:t>
            </a:r>
          </a:p>
          <a:p>
            <a:pPr algn="just"/>
            <a:endParaRPr lang="en-US" b="1" dirty="0">
              <a:solidFill>
                <a:schemeClr val="tx1">
                  <a:lumMod val="95000"/>
                  <a:lumOff val="5000"/>
                </a:schemeClr>
              </a:solidFill>
            </a:endParaRPr>
          </a:p>
          <a:p>
            <a:pPr algn="just">
              <a:buFont typeface="Wingdings" pitchFamily="2" charset="2"/>
              <a:buChar char="q"/>
            </a:pPr>
            <a:r>
              <a:rPr lang="en-US" b="1" dirty="0">
                <a:solidFill>
                  <a:srgbClr val="FF0000"/>
                </a:solidFill>
              </a:rPr>
              <a:t> Multimodality</a:t>
            </a:r>
          </a:p>
          <a:p>
            <a:pPr algn="just"/>
            <a:r>
              <a:rPr lang="en-US" dirty="0"/>
              <a:t>To understand the concept of modality for translation purpose ,we have to adopt various perspectives and combine different approaches such as: semiotics </a:t>
            </a:r>
          </a:p>
          <a:p>
            <a:pPr algn="just"/>
            <a:r>
              <a:rPr lang="en-US" dirty="0"/>
              <a:t>( particularly social semiotics) ,analysis different modes and how they are organized ,their similarities/differences ,pragmatics which support to understand multimodality in context. Therefore, the relevant literatures to the development of the model for the study of multimodality in translation are rich and varied.</a:t>
            </a:r>
          </a:p>
          <a:p>
            <a:br>
              <a:rPr lang="en-US" b="1" dirty="0"/>
            </a:br>
            <a:endParaRPr lang="en-US" b="1" dirty="0">
              <a:solidFill>
                <a:srgbClr val="FF0000"/>
              </a:solidFill>
            </a:endParaRPr>
          </a:p>
          <a:p>
            <a:endParaRPr lang="en-US" b="1" dirty="0">
              <a:solidFill>
                <a:srgbClr val="FF0000"/>
              </a:solidFill>
            </a:endParaRPr>
          </a:p>
          <a:p>
            <a:endParaRPr lang="en-US" b="1" dirty="0">
              <a:solidFill>
                <a:schemeClr val="tx1">
                  <a:lumMod val="95000"/>
                  <a:lumOff val="5000"/>
                </a:schemeClr>
              </a:solidFill>
            </a:endParaRPr>
          </a:p>
          <a:p>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p:txBody>
      </p:sp>
    </p:spTree>
    <p:extLst>
      <p:ext uri="{BB962C8B-B14F-4D97-AF65-F5344CB8AC3E}">
        <p14:creationId xmlns:p14="http://schemas.microsoft.com/office/powerpoint/2010/main" val="238139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457200"/>
            <a:ext cx="8077200" cy="7017306"/>
          </a:xfrm>
          <a:prstGeom prst="rect">
            <a:avLst/>
          </a:prstGeom>
        </p:spPr>
        <p:txBody>
          <a:bodyPr wrap="square">
            <a:spAutoFit/>
          </a:bodyPr>
          <a:lstStyle/>
          <a:p>
            <a:br>
              <a:rPr lang="en-US" b="1" dirty="0"/>
            </a:br>
            <a:endParaRPr lang="en-US" b="1" dirty="0">
              <a:solidFill>
                <a:srgbClr val="FF0000"/>
              </a:solidFill>
            </a:endParaRPr>
          </a:p>
          <a:p>
            <a:endParaRPr lang="en-US" b="1" dirty="0">
              <a:solidFill>
                <a:srgbClr val="FF0000"/>
              </a:solidFill>
            </a:endParaRPr>
          </a:p>
          <a:p>
            <a:endParaRPr lang="en-US" b="1" dirty="0">
              <a:solidFill>
                <a:schemeClr val="tx1">
                  <a:lumMod val="95000"/>
                  <a:lumOff val="5000"/>
                </a:schemeClr>
              </a:solidFill>
            </a:endParaRPr>
          </a:p>
          <a:p>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a:p>
            <a:pPr algn="ctr"/>
            <a:endParaRPr lang="en-US" b="1" dirty="0">
              <a:solidFill>
                <a:schemeClr val="tx1">
                  <a:lumMod val="95000"/>
                  <a:lumOff val="5000"/>
                </a:schemeClr>
              </a:solidFill>
            </a:endParaRPr>
          </a:p>
        </p:txBody>
      </p:sp>
      <p:sp>
        <p:nvSpPr>
          <p:cNvPr id="3" name="مستطيل 2"/>
          <p:cNvSpPr/>
          <p:nvPr/>
        </p:nvSpPr>
        <p:spPr>
          <a:xfrm>
            <a:off x="838200" y="457200"/>
            <a:ext cx="7391400" cy="4262705"/>
          </a:xfrm>
          <a:prstGeom prst="rect">
            <a:avLst/>
          </a:prstGeom>
        </p:spPr>
        <p:txBody>
          <a:bodyPr wrap="square">
            <a:spAutoFit/>
          </a:bodyPr>
          <a:lstStyle/>
          <a:p>
            <a:pPr algn="ctr">
              <a:buNone/>
            </a:pPr>
            <a:r>
              <a:rPr lang="en-US" sz="2400" b="1" dirty="0">
                <a:solidFill>
                  <a:srgbClr val="FF0000"/>
                </a:solidFill>
              </a:rPr>
              <a:t>Semiotics</a:t>
            </a:r>
          </a:p>
          <a:p>
            <a:pPr algn="ctr">
              <a:buNone/>
            </a:pPr>
            <a:endParaRPr lang="en-US" sz="1100" b="1" dirty="0">
              <a:solidFill>
                <a:srgbClr val="FF0000"/>
              </a:solidFill>
            </a:endParaRPr>
          </a:p>
          <a:p>
            <a:pPr>
              <a:buNone/>
            </a:pPr>
            <a:r>
              <a:rPr lang="en-US" b="1" dirty="0">
                <a:solidFill>
                  <a:schemeClr val="tx1">
                    <a:lumMod val="95000"/>
                    <a:lumOff val="5000"/>
                  </a:schemeClr>
                </a:solidFill>
              </a:rPr>
              <a:t>Cambridge English dictionary defines semiotics </a:t>
            </a:r>
            <a:r>
              <a:rPr lang="en-US" dirty="0">
                <a:solidFill>
                  <a:schemeClr val="tx1">
                    <a:lumMod val="95000"/>
                    <a:lumOff val="5000"/>
                  </a:schemeClr>
                </a:solidFill>
              </a:rPr>
              <a:t>as “ The study of signs and symbols ,what they mean ,and how they are used.” i.e. </a:t>
            </a:r>
            <a:r>
              <a:rPr lang="en-US" dirty="0">
                <a:solidFill>
                  <a:srgbClr val="FF0000"/>
                </a:solidFill>
              </a:rPr>
              <a:t>Semiotics </a:t>
            </a:r>
            <a:r>
              <a:rPr lang="en-US" dirty="0">
                <a:solidFill>
                  <a:schemeClr val="tx1">
                    <a:lumMod val="95000"/>
                    <a:lumOff val="5000"/>
                  </a:schemeClr>
                </a:solidFill>
              </a:rPr>
              <a:t>is the study of signs and symbols and their use or interpretation. </a:t>
            </a:r>
            <a:r>
              <a:rPr lang="en-US" dirty="0">
                <a:solidFill>
                  <a:schemeClr val="tx1">
                    <a:lumMod val="95000"/>
                    <a:lumOff val="5000"/>
                  </a:schemeClr>
                </a:solidFill>
                <a:hlinkClick r:id="rId2"/>
              </a:rPr>
              <a:t>https://dictionary.cambridge.org/dictionary/english/semiotics</a:t>
            </a:r>
            <a:endParaRPr lang="en-US" dirty="0">
              <a:solidFill>
                <a:schemeClr val="tx1">
                  <a:lumMod val="95000"/>
                  <a:lumOff val="5000"/>
                </a:schemeClr>
              </a:solidFill>
            </a:endParaRPr>
          </a:p>
          <a:p>
            <a:pPr algn="just">
              <a:buNone/>
            </a:pPr>
            <a:endParaRPr lang="en-US" b="1" dirty="0">
              <a:solidFill>
                <a:schemeClr val="tx1">
                  <a:lumMod val="95000"/>
                  <a:lumOff val="5000"/>
                </a:schemeClr>
              </a:solidFill>
            </a:endParaRPr>
          </a:p>
          <a:p>
            <a:pPr algn="just">
              <a:buNone/>
            </a:pPr>
            <a:r>
              <a:rPr lang="en-US" b="1" dirty="0">
                <a:solidFill>
                  <a:schemeClr val="tx1">
                    <a:lumMod val="95000"/>
                    <a:lumOff val="5000"/>
                  </a:schemeClr>
                </a:solidFill>
              </a:rPr>
              <a:t>Dictionary of Language and Linguistics defines </a:t>
            </a:r>
            <a:r>
              <a:rPr lang="en-US" sz="2000" b="1" dirty="0">
                <a:solidFill>
                  <a:srgbClr val="FF0000"/>
                </a:solidFill>
              </a:rPr>
              <a:t>Semiotics </a:t>
            </a:r>
            <a:r>
              <a:rPr lang="en-US" sz="1600" b="1" dirty="0">
                <a:solidFill>
                  <a:srgbClr val="FF0000"/>
                </a:solidFill>
              </a:rPr>
              <a:t> </a:t>
            </a:r>
            <a:r>
              <a:rPr lang="en-US" sz="1600" dirty="0"/>
              <a:t>as “the systematic study of linguistic and non- linguistic signs. The </a:t>
            </a:r>
            <a:r>
              <a:rPr lang="en-US" sz="1600" dirty="0" err="1"/>
              <a:t>logico</a:t>
            </a:r>
            <a:r>
              <a:rPr lang="en-US" sz="1600" dirty="0"/>
              <a:t>-philosophical approach to language signs has been summarized by C.W Morris and R. </a:t>
            </a:r>
            <a:r>
              <a:rPr lang="en-US" sz="1600" dirty="0" err="1"/>
              <a:t>Carnap</a:t>
            </a:r>
            <a:r>
              <a:rPr lang="en-US" sz="1600" dirty="0"/>
              <a:t> ,who defined the field of semiotics as consisting of three main branches : </a:t>
            </a:r>
            <a:r>
              <a:rPr lang="en-US" sz="1600" b="1" u="sng" dirty="0">
                <a:solidFill>
                  <a:srgbClr val="FF0000"/>
                </a:solidFill>
              </a:rPr>
              <a:t>PRAGMATICS</a:t>
            </a:r>
            <a:r>
              <a:rPr lang="en-US" sz="1600" dirty="0"/>
              <a:t>, the study of how signs and symbols are </a:t>
            </a:r>
            <a:r>
              <a:rPr lang="en-US" sz="1600" b="1" i="1" u="sng" dirty="0">
                <a:solidFill>
                  <a:srgbClr val="FF0000"/>
                </a:solidFill>
              </a:rPr>
              <a:t>used </a:t>
            </a:r>
            <a:r>
              <a:rPr lang="en-US" sz="1600" dirty="0"/>
              <a:t>by man for communication in a particular language ,</a:t>
            </a:r>
            <a:r>
              <a:rPr lang="en-US" sz="1600" b="1" u="sng" dirty="0">
                <a:solidFill>
                  <a:srgbClr val="FF0000"/>
                </a:solidFill>
              </a:rPr>
              <a:t>SEMANTICS</a:t>
            </a:r>
            <a:r>
              <a:rPr lang="en-US" sz="1600" dirty="0"/>
              <a:t> ( with a “theoretical” or abstract and a “ descriptive” or empirical component), the study of the relationships between “symbol” and its “,referent” and </a:t>
            </a:r>
            <a:r>
              <a:rPr lang="en-US" sz="1600" b="1" u="sng" dirty="0">
                <a:solidFill>
                  <a:srgbClr val="FF0000"/>
                </a:solidFill>
              </a:rPr>
              <a:t>SYNTACTIC</a:t>
            </a:r>
            <a:r>
              <a:rPr lang="en-US" sz="1600" dirty="0"/>
              <a:t> ,the study of symbols  in relation to each other.” (Hartmann &amp; </a:t>
            </a:r>
            <a:r>
              <a:rPr lang="en-US" sz="1600" dirty="0" err="1"/>
              <a:t>Strok</a:t>
            </a:r>
            <a:r>
              <a:rPr lang="en-US" sz="1600" dirty="0"/>
              <a:t> ,1972:205)</a:t>
            </a:r>
            <a:endParaRPr lang="en-US" dirty="0">
              <a:solidFill>
                <a:schemeClr val="tx1">
                  <a:lumMod val="95000"/>
                  <a:lumOff val="5000"/>
                </a:schemeClr>
              </a:solidFill>
            </a:endParaRPr>
          </a:p>
        </p:txBody>
      </p:sp>
    </p:spTree>
    <p:extLst>
      <p:ext uri="{BB962C8B-B14F-4D97-AF65-F5344CB8AC3E}">
        <p14:creationId xmlns:p14="http://schemas.microsoft.com/office/powerpoint/2010/main" val="238139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81000"/>
            <a:ext cx="7543800" cy="6096000"/>
          </a:xfrm>
        </p:spPr>
        <p:txBody>
          <a:bodyPr>
            <a:normAutofit fontScale="25000" lnSpcReduction="20000"/>
          </a:bodyPr>
          <a:lstStyle/>
          <a:p>
            <a:pPr algn="ctr">
              <a:buNone/>
            </a:pPr>
            <a:endParaRPr lang="en-US" sz="6200" b="1" dirty="0">
              <a:solidFill>
                <a:schemeClr val="tx1"/>
              </a:solidFill>
            </a:endParaRPr>
          </a:p>
          <a:p>
            <a:pPr algn="ctr">
              <a:buNone/>
            </a:pPr>
            <a:endParaRPr lang="en-US" sz="6200" b="1" dirty="0">
              <a:solidFill>
                <a:schemeClr val="tx1"/>
              </a:solidFill>
            </a:endParaRPr>
          </a:p>
          <a:p>
            <a:pPr algn="ctr">
              <a:buNone/>
            </a:pPr>
            <a:endParaRPr lang="en-US" sz="6200" b="1" dirty="0">
              <a:solidFill>
                <a:schemeClr val="tx1"/>
              </a:solidFill>
            </a:endParaRPr>
          </a:p>
          <a:p>
            <a:pPr algn="ctr">
              <a:buNone/>
            </a:pPr>
            <a:endParaRPr lang="en-US" sz="6200" b="1" dirty="0">
              <a:solidFill>
                <a:schemeClr val="tx1"/>
              </a:solidFill>
            </a:endParaRPr>
          </a:p>
          <a:p>
            <a:pPr algn="ctr">
              <a:buNone/>
            </a:pPr>
            <a:endParaRPr lang="en-US" sz="6200" b="1" dirty="0">
              <a:solidFill>
                <a:schemeClr val="tx1"/>
              </a:solidFill>
            </a:endParaRPr>
          </a:p>
          <a:p>
            <a:pPr algn="ctr">
              <a:buNone/>
            </a:pPr>
            <a:endParaRPr lang="en-US" sz="6200" b="1" dirty="0">
              <a:solidFill>
                <a:schemeClr val="tx1"/>
              </a:solidFill>
            </a:endParaRPr>
          </a:p>
          <a:p>
            <a:pPr algn="ctr">
              <a:buNone/>
            </a:pPr>
            <a:endParaRPr lang="en-US" sz="6200" b="1" dirty="0">
              <a:solidFill>
                <a:schemeClr val="tx1"/>
              </a:solidFill>
            </a:endParaRPr>
          </a:p>
          <a:p>
            <a:pPr algn="ctr">
              <a:buNone/>
            </a:pPr>
            <a:endParaRPr lang="en-US" sz="6200" b="1" dirty="0">
              <a:solidFill>
                <a:schemeClr val="tx1"/>
              </a:solidFill>
            </a:endParaRPr>
          </a:p>
          <a:p>
            <a:pPr algn="ctr">
              <a:buNone/>
            </a:pPr>
            <a:endParaRPr lang="en-US" sz="6200" b="1" dirty="0">
              <a:solidFill>
                <a:schemeClr val="tx1"/>
              </a:solidFill>
            </a:endParaRPr>
          </a:p>
          <a:p>
            <a:pPr algn="ctr">
              <a:buNone/>
            </a:pPr>
            <a:r>
              <a:rPr lang="en-US" sz="6200" b="1" dirty="0">
                <a:solidFill>
                  <a:schemeClr val="tx1"/>
                </a:solidFill>
              </a:rPr>
              <a:t>The Organization of Signs: The Realm of Semiotics</a:t>
            </a:r>
          </a:p>
          <a:p>
            <a:pPr algn="ctr">
              <a:buNone/>
            </a:pPr>
            <a:endParaRPr lang="en-US" sz="6200" b="1" dirty="0">
              <a:solidFill>
                <a:schemeClr val="tx1"/>
              </a:solidFill>
            </a:endParaRPr>
          </a:p>
          <a:p>
            <a:pPr algn="just">
              <a:buNone/>
            </a:pPr>
            <a:r>
              <a:rPr lang="en-US" sz="6400" dirty="0">
                <a:solidFill>
                  <a:schemeClr val="tx1"/>
                </a:solidFill>
              </a:rPr>
              <a:t>We start with semiotics in the study of multimodal texts because they are based on “semiotic system” or “semiotic modes” ,namely system of meaning. (</a:t>
            </a:r>
            <a:r>
              <a:rPr lang="en-US" sz="6400" dirty="0" err="1">
                <a:solidFill>
                  <a:schemeClr val="tx1"/>
                </a:solidFill>
              </a:rPr>
              <a:t>Haliday</a:t>
            </a:r>
            <a:r>
              <a:rPr lang="en-US" sz="6400" dirty="0">
                <a:solidFill>
                  <a:schemeClr val="tx1"/>
                </a:solidFill>
              </a:rPr>
              <a:t> and Webster 2003:2) .Thus, </a:t>
            </a:r>
            <a:r>
              <a:rPr lang="en-US" sz="6400" b="1" dirty="0" err="1">
                <a:solidFill>
                  <a:srgbClr val="FF0000"/>
                </a:solidFill>
              </a:rPr>
              <a:t>Austacy</a:t>
            </a:r>
            <a:r>
              <a:rPr lang="en-US" sz="6400" b="1" dirty="0">
                <a:solidFill>
                  <a:srgbClr val="FF0000"/>
                </a:solidFill>
              </a:rPr>
              <a:t> and Bull </a:t>
            </a:r>
            <a:r>
              <a:rPr lang="en-US" sz="6400" dirty="0">
                <a:solidFill>
                  <a:schemeClr val="tx1"/>
                </a:solidFill>
              </a:rPr>
              <a:t>define </a:t>
            </a:r>
            <a:r>
              <a:rPr lang="en-US" sz="6400" b="1" dirty="0">
                <a:solidFill>
                  <a:srgbClr val="FF0000"/>
                </a:solidFill>
              </a:rPr>
              <a:t>Multimodal Text</a:t>
            </a:r>
            <a:r>
              <a:rPr lang="en-US" sz="6400" b="1" dirty="0">
                <a:solidFill>
                  <a:schemeClr val="tx1"/>
                </a:solidFill>
              </a:rPr>
              <a:t> </a:t>
            </a:r>
            <a:r>
              <a:rPr lang="en-US" sz="6400" dirty="0">
                <a:solidFill>
                  <a:schemeClr val="tx1"/>
                </a:solidFill>
              </a:rPr>
              <a:t>as  follows: “ A text which combines two or more semiotic systems.” </a:t>
            </a:r>
          </a:p>
          <a:p>
            <a:pPr algn="just">
              <a:buNone/>
            </a:pPr>
            <a:r>
              <a:rPr lang="en-US" sz="6400" dirty="0">
                <a:solidFill>
                  <a:schemeClr val="tx1"/>
                </a:solidFill>
              </a:rPr>
              <a:t>This definition is arguably too broad and  modified as follows “a text may be defined as multimodal when it combines at least </a:t>
            </a:r>
            <a:r>
              <a:rPr lang="en-US" sz="6400" b="1" dirty="0">
                <a:solidFill>
                  <a:srgbClr val="FF0000"/>
                </a:solidFill>
              </a:rPr>
              <a:t>two semiotic systems </a:t>
            </a:r>
            <a:r>
              <a:rPr lang="en-US" sz="6400" dirty="0">
                <a:solidFill>
                  <a:schemeClr val="tx1"/>
                </a:solidFill>
              </a:rPr>
              <a:t>that are not necessary ancillary to one another.”</a:t>
            </a:r>
          </a:p>
          <a:p>
            <a:pPr algn="just">
              <a:buNone/>
            </a:pPr>
            <a:r>
              <a:rPr lang="en-US" sz="6400" dirty="0">
                <a:solidFill>
                  <a:schemeClr val="tx1"/>
                </a:solidFill>
              </a:rPr>
              <a:t>The current study achieved by S. </a:t>
            </a:r>
            <a:r>
              <a:rPr lang="en-US" sz="6400" dirty="0" err="1">
                <a:solidFill>
                  <a:schemeClr val="tx1"/>
                </a:solidFill>
              </a:rPr>
              <a:t>Dicerto</a:t>
            </a:r>
            <a:r>
              <a:rPr lang="en-US" sz="6400" dirty="0">
                <a:solidFill>
                  <a:schemeClr val="tx1"/>
                </a:solidFill>
              </a:rPr>
              <a:t> argued that semiotics in the context of multimodality in translation needs to be taken in consideration when choosing a taxonomy suitable for stated research purpose. </a:t>
            </a:r>
          </a:p>
          <a:p>
            <a:pPr algn="just">
              <a:buNone/>
            </a:pPr>
            <a:r>
              <a:rPr lang="en-US" sz="6400" dirty="0">
                <a:solidFill>
                  <a:schemeClr val="tx1"/>
                </a:solidFill>
              </a:rPr>
              <a:t>Barthes (1977) looks at </a:t>
            </a:r>
            <a:r>
              <a:rPr lang="en-US" sz="6400" b="1" i="1" u="sng" dirty="0">
                <a:solidFill>
                  <a:srgbClr val="FF0000"/>
                </a:solidFill>
              </a:rPr>
              <a:t>images and sounds </a:t>
            </a:r>
            <a:r>
              <a:rPr lang="en-US" sz="6400" dirty="0">
                <a:solidFill>
                  <a:schemeClr val="tx1"/>
                </a:solidFill>
              </a:rPr>
              <a:t>(i.e. visual and non-verbal aural signs) as two broad categories worth exploring for regularities in multimodal meaning production, along with </a:t>
            </a:r>
            <a:r>
              <a:rPr lang="en-US" sz="6400" b="1" u="sng" dirty="0">
                <a:solidFill>
                  <a:srgbClr val="FF0000"/>
                </a:solidFill>
              </a:rPr>
              <a:t>language</a:t>
            </a:r>
            <a:r>
              <a:rPr lang="en-US" sz="6400" dirty="0">
                <a:solidFill>
                  <a:schemeClr val="tx1"/>
                </a:solidFill>
              </a:rPr>
              <a:t> (i.e. verbal signs). </a:t>
            </a:r>
          </a:p>
          <a:p>
            <a:pPr algn="just">
              <a:buNone/>
            </a:pPr>
            <a:endParaRPr lang="en-US" sz="6400" b="1" dirty="0">
              <a:solidFill>
                <a:schemeClr val="tx1"/>
              </a:solidFill>
            </a:endParaRPr>
          </a:p>
          <a:p>
            <a:pPr algn="just">
              <a:buNone/>
            </a:pPr>
            <a:r>
              <a:rPr lang="en-US" sz="6400" dirty="0">
                <a:solidFill>
                  <a:schemeClr val="tx1"/>
                </a:solidFill>
              </a:rPr>
              <a:t>The modes intervening in multimodal message formation will very much depend on the nature of the multimodal itself ,which can include </a:t>
            </a:r>
            <a:r>
              <a:rPr lang="en-US" sz="6400" b="1" u="sng" dirty="0">
                <a:solidFill>
                  <a:srgbClr val="FF0000"/>
                </a:solidFill>
              </a:rPr>
              <a:t>verbal and visual signs </a:t>
            </a:r>
          </a:p>
          <a:p>
            <a:pPr algn="just">
              <a:buNone/>
            </a:pPr>
            <a:r>
              <a:rPr lang="en-US" sz="6400" dirty="0">
                <a:solidFill>
                  <a:schemeClr val="tx1"/>
                </a:solidFill>
              </a:rPr>
              <a:t>(e.g. a poster and advertisement ) ,</a:t>
            </a:r>
            <a:r>
              <a:rPr lang="en-US" sz="6400" b="1" u="sng" dirty="0">
                <a:solidFill>
                  <a:srgbClr val="FF0000"/>
                </a:solidFill>
              </a:rPr>
              <a:t>verbal and aural signs </a:t>
            </a:r>
            <a:r>
              <a:rPr lang="en-US" sz="6400" dirty="0">
                <a:solidFill>
                  <a:schemeClr val="tx1"/>
                </a:solidFill>
              </a:rPr>
              <a:t>( radio program),</a:t>
            </a:r>
            <a:r>
              <a:rPr lang="en-US" sz="6400" b="1" u="sng" dirty="0">
                <a:solidFill>
                  <a:srgbClr val="FF0000"/>
                </a:solidFill>
              </a:rPr>
              <a:t>visual  and aural signs </a:t>
            </a:r>
            <a:r>
              <a:rPr lang="en-US" sz="6400" dirty="0">
                <a:solidFill>
                  <a:schemeClr val="tx1"/>
                </a:solidFill>
              </a:rPr>
              <a:t>(e.g. dance performance) </a:t>
            </a:r>
            <a:r>
              <a:rPr lang="en-US" sz="6400" b="1" u="sng" dirty="0">
                <a:solidFill>
                  <a:srgbClr val="FF0000"/>
                </a:solidFill>
              </a:rPr>
              <a:t>or all three</a:t>
            </a:r>
            <a:r>
              <a:rPr lang="en-US" sz="6400" dirty="0">
                <a:solidFill>
                  <a:schemeClr val="tx1"/>
                </a:solidFill>
              </a:rPr>
              <a:t> ( e.g. film).</a:t>
            </a:r>
          </a:p>
          <a:p>
            <a:pPr algn="just">
              <a:buNone/>
            </a:pPr>
            <a:r>
              <a:rPr lang="en-US" sz="6400" dirty="0">
                <a:solidFill>
                  <a:schemeClr val="tx1"/>
                </a:solidFill>
              </a:rPr>
              <a:t>A team led by Kay </a:t>
            </a:r>
            <a:r>
              <a:rPr lang="en-US" sz="6400" dirty="0" err="1">
                <a:solidFill>
                  <a:schemeClr val="tx1"/>
                </a:solidFill>
              </a:rPr>
              <a:t>O’Halloran</a:t>
            </a:r>
            <a:r>
              <a:rPr lang="en-US" sz="6400" dirty="0">
                <a:solidFill>
                  <a:schemeClr val="tx1"/>
                </a:solidFill>
              </a:rPr>
              <a:t> was created to help understand “how </a:t>
            </a:r>
            <a:r>
              <a:rPr lang="en-US" sz="6400" b="1" u="sng" dirty="0">
                <a:solidFill>
                  <a:srgbClr val="FF0000"/>
                </a:solidFill>
              </a:rPr>
              <a:t>linguistics ,visual and audio</a:t>
            </a:r>
            <a:r>
              <a:rPr lang="en-US" sz="6400" dirty="0">
                <a:solidFill>
                  <a:schemeClr val="tx1"/>
                </a:solidFill>
              </a:rPr>
              <a:t> resources function to attract attention and create particular views of the world.” implicitly confirming that verbal, visual and aural signs are the resources leading recipients towards a certain interpretation of a multimodal text.</a:t>
            </a:r>
          </a:p>
          <a:p>
            <a:pPr algn="just">
              <a:buNone/>
            </a:pPr>
            <a:endParaRPr lang="en-US" sz="6400" dirty="0">
              <a:solidFill>
                <a:schemeClr val="tx1"/>
              </a:solidFill>
            </a:endParaRPr>
          </a:p>
          <a:p>
            <a:pPr algn="ctr">
              <a:buNone/>
            </a:pPr>
            <a:endParaRPr lang="en-US" sz="8000" b="1" dirty="0">
              <a:solidFill>
                <a:srgbClr val="FF0000"/>
              </a:solidFill>
            </a:endParaRPr>
          </a:p>
          <a:p>
            <a:pPr algn="ctr">
              <a:buNone/>
            </a:pPr>
            <a:endParaRPr lang="en-US" sz="8000" b="1" dirty="0">
              <a:solidFill>
                <a:srgbClr val="FF0000"/>
              </a:solidFill>
            </a:endParaRPr>
          </a:p>
          <a:p>
            <a:pPr>
              <a:buNone/>
            </a:pPr>
            <a:endParaRPr lang="en-US" sz="6400" b="1" dirty="0">
              <a:solidFill>
                <a:schemeClr val="tx1">
                  <a:lumMod val="95000"/>
                  <a:lumOff val="5000"/>
                </a:schemeClr>
              </a:solidFill>
            </a:endParaRPr>
          </a:p>
          <a:p>
            <a:pPr>
              <a:buNone/>
            </a:pPr>
            <a:endParaRPr lang="en-US" sz="6400" b="1" dirty="0">
              <a:solidFill>
                <a:schemeClr val="tx1">
                  <a:lumMod val="95000"/>
                  <a:lumOff val="5000"/>
                </a:schemeClr>
              </a:solidFill>
            </a:endParaRPr>
          </a:p>
          <a:p>
            <a:pPr>
              <a:buNone/>
            </a:pPr>
            <a:endParaRPr lang="en-US" sz="6600" b="1" dirty="0">
              <a:solidFill>
                <a:srgbClr val="FF0000"/>
              </a:solidFill>
            </a:endParaRPr>
          </a:p>
          <a:p>
            <a:pPr>
              <a:buNone/>
            </a:pPr>
            <a:endParaRPr lang="en-US" sz="6400" b="1" dirty="0">
              <a:solidFill>
                <a:schemeClr val="tx1">
                  <a:lumMod val="95000"/>
                  <a:lumOff val="5000"/>
                </a:schemeClr>
              </a:solidFill>
            </a:endParaRPr>
          </a:p>
          <a:p>
            <a:pPr>
              <a:buNone/>
            </a:pPr>
            <a:endParaRPr lang="en-US" sz="6400" b="1" dirty="0">
              <a:solidFill>
                <a:schemeClr val="tx1">
                  <a:lumMod val="95000"/>
                  <a:lumOff val="5000"/>
                </a:schemeClr>
              </a:solidFill>
            </a:endParaRPr>
          </a:p>
          <a:p>
            <a:pPr>
              <a:buNone/>
            </a:pPr>
            <a:endParaRPr lang="en-US" sz="4200" b="1" dirty="0">
              <a:solidFill>
                <a:schemeClr val="tx1"/>
              </a:solidFill>
            </a:endParaRPr>
          </a:p>
          <a:p>
            <a:pPr>
              <a:buNone/>
            </a:pPr>
            <a:endParaRPr lang="en-US" b="1" dirty="0">
              <a:solidFill>
                <a:schemeClr val="tx1"/>
              </a:solidFill>
            </a:endParaRPr>
          </a:p>
          <a:p>
            <a:pPr algn="ctr">
              <a:buNone/>
            </a:pPr>
            <a:endParaRPr lang="en-US" b="1" dirty="0">
              <a:solidFill>
                <a:schemeClr val="tx1"/>
              </a:solidFill>
            </a:endParaRPr>
          </a:p>
          <a:p>
            <a:pPr>
              <a:buNone/>
            </a:pPr>
            <a:r>
              <a:rPr lang="en-US" b="1" dirty="0">
                <a:solidFill>
                  <a:srgbClr val="FF0000"/>
                </a:solidFill>
              </a:rPr>
              <a:t> </a:t>
            </a:r>
          </a:p>
          <a:p>
            <a:pPr>
              <a:buNone/>
            </a:pPr>
            <a:r>
              <a:rPr lang="en-US" b="1" dirty="0">
                <a:solidFill>
                  <a:schemeClr val="tx1"/>
                </a:solidFill>
              </a:rPr>
              <a:t>b</a:t>
            </a:r>
          </a:p>
        </p:txBody>
      </p:sp>
    </p:spTree>
    <p:extLst>
      <p:ext uri="{BB962C8B-B14F-4D97-AF65-F5344CB8AC3E}">
        <p14:creationId xmlns:p14="http://schemas.microsoft.com/office/powerpoint/2010/main" val="2385049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8764" y="457200"/>
            <a:ext cx="8001000" cy="6278642"/>
          </a:xfrm>
          <a:prstGeom prst="rect">
            <a:avLst/>
          </a:prstGeom>
        </p:spPr>
        <p:txBody>
          <a:bodyPr wrap="square">
            <a:spAutoFit/>
          </a:bodyPr>
          <a:lstStyle/>
          <a:p>
            <a:r>
              <a:rPr lang="en-US" sz="1600" dirty="0"/>
              <a:t>The above mentioned definition of multimodal text can be further specified as follows:</a:t>
            </a:r>
          </a:p>
          <a:p>
            <a:r>
              <a:rPr lang="en-US" sz="1600" dirty="0">
                <a:solidFill>
                  <a:srgbClr val="FF0000"/>
                </a:solidFill>
              </a:rPr>
              <a:t>“a text may be defined as multimodal when it combines at least two of verbal ,visual and/or aural semiotic system.”</a:t>
            </a:r>
          </a:p>
          <a:p>
            <a:pPr algn="ctr"/>
            <a:endParaRPr lang="en-US" sz="1600" dirty="0">
              <a:solidFill>
                <a:srgbClr val="7030A0"/>
              </a:solidFill>
            </a:endParaRPr>
          </a:p>
          <a:p>
            <a:pPr algn="ctr"/>
            <a:r>
              <a:rPr lang="en-US" sz="1600" b="1" dirty="0">
                <a:solidFill>
                  <a:srgbClr val="7030A0"/>
                </a:solidFill>
              </a:rPr>
              <a:t>Static and Dynamic Multimodal Text</a:t>
            </a:r>
          </a:p>
          <a:p>
            <a:r>
              <a:rPr lang="en-US" sz="1600" i="1" u="sng" dirty="0">
                <a:solidFill>
                  <a:srgbClr val="FF0000"/>
                </a:solidFill>
              </a:rPr>
              <a:t>Static multimodal texts </a:t>
            </a:r>
            <a:r>
              <a:rPr lang="en-US" sz="1600" dirty="0"/>
              <a:t>refer to the texts with visual and verbal components only.</a:t>
            </a:r>
            <a:r>
              <a:rPr lang="en-US" sz="1600" dirty="0">
                <a:solidFill>
                  <a:srgbClr val="7030A0"/>
                </a:solidFill>
              </a:rPr>
              <a:t> </a:t>
            </a:r>
          </a:p>
          <a:p>
            <a:r>
              <a:rPr lang="en-US" sz="1600" i="1" u="sng" dirty="0">
                <a:solidFill>
                  <a:srgbClr val="FF0000"/>
                </a:solidFill>
              </a:rPr>
              <a:t>Dynamic texts</a:t>
            </a:r>
            <a:r>
              <a:rPr lang="en-US" sz="1600" dirty="0"/>
              <a:t> refer to texts with all the types ( verbal, visual and aural) of semiotic systems. Thus, the following indicates what types of sign are grouped in each category:</a:t>
            </a:r>
          </a:p>
          <a:p>
            <a:endParaRPr lang="en-US" sz="1600" dirty="0"/>
          </a:p>
          <a:p>
            <a:pPr>
              <a:buFont typeface="Wingdings" pitchFamily="2" charset="2"/>
              <a:buChar char="Ø"/>
            </a:pPr>
            <a:r>
              <a:rPr lang="en-US" sz="1600" dirty="0"/>
              <a:t> verbal: signs belong to oral and written language.</a:t>
            </a:r>
          </a:p>
          <a:p>
            <a:pPr>
              <a:buFont typeface="Wingdings" pitchFamily="2" charset="2"/>
              <a:buChar char="Ø"/>
            </a:pPr>
            <a:r>
              <a:rPr lang="en-US" sz="1600" dirty="0"/>
              <a:t>Visual: visual signs other than language</a:t>
            </a:r>
          </a:p>
          <a:p>
            <a:pPr>
              <a:buFont typeface="Wingdings" pitchFamily="2" charset="2"/>
              <a:buChar char="Ø"/>
            </a:pPr>
            <a:r>
              <a:rPr lang="en-US" sz="1600" dirty="0"/>
              <a:t>Aural : aural signs other than language</a:t>
            </a:r>
          </a:p>
          <a:p>
            <a:endParaRPr lang="en-US" sz="1600" dirty="0"/>
          </a:p>
          <a:p>
            <a:r>
              <a:rPr lang="en-US" sz="1600" dirty="0"/>
              <a:t>From semiotic perspective, the verbal ,visual and aural systems differ in the way they convey meaning, and their differences are connected with the signs that comprise them. One of the most well-known taxonomies of signs.( Peirce  1960:2.247). Divides them into three categories :symbols ,icons and indices. To use </a:t>
            </a:r>
            <a:r>
              <a:rPr lang="en-US" sz="1600" dirty="0" err="1"/>
              <a:t>Saussurean</a:t>
            </a:r>
            <a:r>
              <a:rPr lang="en-US" sz="1600" dirty="0"/>
              <a:t> terminology. These “signifiers” show different types of relationship with the respective “signified”, namely, the concepts they represent. This can be illustrated in the following:</a:t>
            </a:r>
          </a:p>
          <a:p>
            <a:endParaRPr lang="en-US" sz="1600" dirty="0"/>
          </a:p>
          <a:p>
            <a:endParaRPr lang="en-US" sz="1600" dirty="0"/>
          </a:p>
          <a:p>
            <a:endParaRPr lang="en-US" sz="1600" dirty="0"/>
          </a:p>
          <a:p>
            <a:endParaRPr lang="en-US" sz="1600" b="1" dirty="0"/>
          </a:p>
          <a:p>
            <a:pPr algn="ctr"/>
            <a:r>
              <a:rPr lang="en-US" sz="1600" b="1" dirty="0">
                <a:solidFill>
                  <a:srgbClr val="7030A0"/>
                </a:solidFill>
              </a:rPr>
              <a:t> </a:t>
            </a:r>
          </a:p>
          <a:p>
            <a:endParaRPr lang="en-US" dirty="0">
              <a:solidFill>
                <a:schemeClr val="tx1">
                  <a:lumMod val="95000"/>
                  <a:lumOff val="5000"/>
                </a:schemeClr>
              </a:solidFill>
            </a:endParaRPr>
          </a:p>
        </p:txBody>
      </p:sp>
    </p:spTree>
    <p:extLst>
      <p:ext uri="{BB962C8B-B14F-4D97-AF65-F5344CB8AC3E}">
        <p14:creationId xmlns:p14="http://schemas.microsoft.com/office/powerpoint/2010/main" val="26622875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762000" y="533400"/>
          <a:ext cx="75438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3865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762000" y="533400"/>
          <a:ext cx="75438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0" name="رابط كسهم مستقيم 9"/>
          <p:cNvCxnSpPr/>
          <p:nvPr/>
        </p:nvCxnSpPr>
        <p:spPr>
          <a:xfrm flipH="1">
            <a:off x="2590800" y="1600200"/>
            <a:ext cx="175260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رابط كسهم مستقيم 11"/>
          <p:cNvCxnSpPr/>
          <p:nvPr/>
        </p:nvCxnSpPr>
        <p:spPr>
          <a:xfrm>
            <a:off x="4343400" y="1600200"/>
            <a:ext cx="0" cy="1981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رابط كسهم مستقيم 13"/>
          <p:cNvCxnSpPr/>
          <p:nvPr/>
        </p:nvCxnSpPr>
        <p:spPr>
          <a:xfrm>
            <a:off x="4343400" y="1600200"/>
            <a:ext cx="2514600" cy="2286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3865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38800"/>
          </a:xfrm>
        </p:spPr>
        <p:txBody>
          <a:bodyPr>
            <a:normAutofit fontScale="25000" lnSpcReduction="20000"/>
          </a:bodyPr>
          <a:lstStyle/>
          <a:p>
            <a:pPr marL="0">
              <a:buNone/>
            </a:pPr>
            <a:endParaRPr lang="en-US" sz="7200" b="1" dirty="0">
              <a:solidFill>
                <a:srgbClr val="FF0000"/>
              </a:solidFill>
            </a:endParaRPr>
          </a:p>
          <a:p>
            <a:pPr marL="0">
              <a:buNone/>
            </a:pPr>
            <a:endParaRPr lang="en-US" sz="7200" b="1" dirty="0">
              <a:solidFill>
                <a:srgbClr val="FF0000"/>
              </a:solidFill>
            </a:endParaRPr>
          </a:p>
          <a:p>
            <a:pPr marL="0">
              <a:buNone/>
            </a:pPr>
            <a:endParaRPr lang="en-US" sz="7200" b="1" dirty="0">
              <a:solidFill>
                <a:srgbClr val="FF0000"/>
              </a:solidFill>
            </a:endParaRPr>
          </a:p>
          <a:p>
            <a:pPr marL="0">
              <a:buNone/>
            </a:pPr>
            <a:r>
              <a:rPr lang="en-US" sz="6400" b="1" dirty="0">
                <a:solidFill>
                  <a:srgbClr val="FF0000"/>
                </a:solidFill>
              </a:rPr>
              <a:t>Sign</a:t>
            </a:r>
            <a:r>
              <a:rPr lang="en-US" sz="6400" dirty="0">
                <a:solidFill>
                  <a:schemeClr val="tx1"/>
                </a:solidFill>
              </a:rPr>
              <a:t> can be classified into : denotation and connotation.</a:t>
            </a:r>
          </a:p>
          <a:p>
            <a:pPr marL="0">
              <a:buNone/>
            </a:pPr>
            <a:r>
              <a:rPr lang="en-US" sz="6400" b="1" dirty="0">
                <a:solidFill>
                  <a:srgbClr val="FF0000"/>
                </a:solidFill>
              </a:rPr>
              <a:t>Denotation </a:t>
            </a:r>
            <a:r>
              <a:rPr lang="en-US" sz="6400" dirty="0">
                <a:solidFill>
                  <a:schemeClr val="tx1"/>
                </a:solidFill>
              </a:rPr>
              <a:t> is the literal meaning of the word.</a:t>
            </a:r>
          </a:p>
          <a:p>
            <a:pPr marL="0">
              <a:buNone/>
            </a:pPr>
            <a:r>
              <a:rPr lang="en-US" sz="6400" b="1" dirty="0">
                <a:solidFill>
                  <a:srgbClr val="FF0000"/>
                </a:solidFill>
              </a:rPr>
              <a:t>Connotation</a:t>
            </a:r>
            <a:r>
              <a:rPr lang="en-US" sz="6400" dirty="0">
                <a:solidFill>
                  <a:schemeClr val="tx1"/>
                </a:solidFill>
              </a:rPr>
              <a:t> represents the various social overtones ,cultural implications ,or emotional meanings associated with a sign.</a:t>
            </a:r>
          </a:p>
          <a:p>
            <a:pPr marL="0">
              <a:buNone/>
            </a:pPr>
            <a:r>
              <a:rPr lang="en-US" sz="6400" b="1" dirty="0">
                <a:solidFill>
                  <a:srgbClr val="FF0000"/>
                </a:solidFill>
              </a:rPr>
              <a:t>Sign</a:t>
            </a:r>
            <a:r>
              <a:rPr lang="en-US" sz="6400" dirty="0">
                <a:solidFill>
                  <a:schemeClr val="tx1"/>
                </a:solidFill>
              </a:rPr>
              <a:t> has two parts: signifier and signified.</a:t>
            </a:r>
          </a:p>
          <a:p>
            <a:pPr marL="0">
              <a:buNone/>
            </a:pPr>
            <a:r>
              <a:rPr lang="en-US" sz="6400" b="1" dirty="0">
                <a:solidFill>
                  <a:srgbClr val="FF0000"/>
                </a:solidFill>
              </a:rPr>
              <a:t>Signifiers</a:t>
            </a:r>
            <a:r>
              <a:rPr lang="en-US" sz="6400" dirty="0">
                <a:solidFill>
                  <a:schemeClr val="tx1"/>
                </a:solidFill>
              </a:rPr>
              <a:t> are the physical forms of a sign such as: a sound ,word or image that created a communication .For example, image of face book, T.V ,Music</a:t>
            </a:r>
          </a:p>
          <a:p>
            <a:pPr marL="0">
              <a:buNone/>
            </a:pPr>
            <a:r>
              <a:rPr lang="en-US" sz="6400" b="1" dirty="0">
                <a:solidFill>
                  <a:srgbClr val="FF0000"/>
                </a:solidFill>
              </a:rPr>
              <a:t>Signified</a:t>
            </a:r>
            <a:r>
              <a:rPr lang="en-US" sz="6400" dirty="0">
                <a:solidFill>
                  <a:srgbClr val="FF0000"/>
                </a:solidFill>
              </a:rPr>
              <a:t> </a:t>
            </a:r>
            <a:r>
              <a:rPr lang="en-US" sz="6400" dirty="0">
                <a:solidFill>
                  <a:schemeClr val="tx1"/>
                </a:solidFill>
              </a:rPr>
              <a:t>is the concept that a signifier refers to . i.e. The mental image that creates in mind is called signified. For  example, what concepts comes  when  you see the image of face book ? </a:t>
            </a:r>
            <a:endParaRPr lang="ar-SA" sz="6400" dirty="0">
              <a:solidFill>
                <a:schemeClr val="tx1"/>
              </a:solidFill>
            </a:endParaRPr>
          </a:p>
          <a:p>
            <a:pPr marL="0">
              <a:buNone/>
            </a:pPr>
            <a:r>
              <a:rPr lang="en-US" sz="6400" dirty="0">
                <a:solidFill>
                  <a:schemeClr val="tx1"/>
                </a:solidFill>
              </a:rPr>
              <a:t>Someone says, it is social media, it refers to friends , families ..etc.</a:t>
            </a:r>
          </a:p>
          <a:p>
            <a:pPr marL="0">
              <a:buNone/>
            </a:pPr>
            <a:r>
              <a:rPr lang="en-US" sz="6400" b="1" dirty="0">
                <a:solidFill>
                  <a:srgbClr val="FF0000"/>
                </a:solidFill>
              </a:rPr>
              <a:t>Signifier</a:t>
            </a:r>
            <a:r>
              <a:rPr lang="en-US" sz="6400" dirty="0">
                <a:solidFill>
                  <a:srgbClr val="FF0000"/>
                </a:solidFill>
              </a:rPr>
              <a:t> </a:t>
            </a:r>
            <a:r>
              <a:rPr lang="en-US" sz="6400" dirty="0">
                <a:solidFill>
                  <a:schemeClr val="tx1"/>
                </a:solidFill>
              </a:rPr>
              <a:t>is classified into three types ,namely: Icon ,symbol and index.</a:t>
            </a:r>
          </a:p>
          <a:p>
            <a:pPr marL="0">
              <a:buNone/>
            </a:pPr>
            <a:r>
              <a:rPr lang="en-US" sz="6400" b="1" dirty="0">
                <a:solidFill>
                  <a:srgbClr val="FF0000"/>
                </a:solidFill>
              </a:rPr>
              <a:t>Icon</a:t>
            </a:r>
            <a:r>
              <a:rPr lang="en-US" sz="6400" dirty="0">
                <a:solidFill>
                  <a:schemeClr val="tx1"/>
                </a:solidFill>
              </a:rPr>
              <a:t> is the physical resemblance between signifier and signified such as photo graph ,..etc</a:t>
            </a:r>
          </a:p>
          <a:p>
            <a:pPr marL="0">
              <a:buNone/>
            </a:pPr>
            <a:r>
              <a:rPr lang="en-US" sz="6400" b="1" dirty="0">
                <a:solidFill>
                  <a:srgbClr val="FF0000"/>
                </a:solidFill>
              </a:rPr>
              <a:t>Symbol</a:t>
            </a:r>
            <a:r>
              <a:rPr lang="en-US" sz="6400" dirty="0">
                <a:solidFill>
                  <a:schemeClr val="tx1"/>
                </a:solidFill>
              </a:rPr>
              <a:t> is arbitrary relation between signifier and signified . It  is the opposite of an icon ,so it does not resemble the signifier that is being represented. For instance the </a:t>
            </a:r>
            <a:r>
              <a:rPr lang="en-US" sz="6400" b="1" dirty="0">
                <a:solidFill>
                  <a:srgbClr val="FF0000"/>
                </a:solidFill>
              </a:rPr>
              <a:t>snow</a:t>
            </a:r>
            <a:r>
              <a:rPr lang="en-US" sz="6400" dirty="0">
                <a:solidFill>
                  <a:schemeClr val="tx1"/>
                </a:solidFill>
              </a:rPr>
              <a:t> signifies </a:t>
            </a:r>
            <a:r>
              <a:rPr lang="en-US" sz="6400" b="1" dirty="0">
                <a:solidFill>
                  <a:srgbClr val="FF0000"/>
                </a:solidFill>
              </a:rPr>
              <a:t>death </a:t>
            </a:r>
            <a:r>
              <a:rPr lang="en-US" sz="6400" dirty="0">
                <a:solidFill>
                  <a:schemeClr val="tx1"/>
                </a:solidFill>
              </a:rPr>
              <a:t>in </a:t>
            </a:r>
            <a:r>
              <a:rPr lang="en-US" sz="6400" dirty="0" err="1">
                <a:solidFill>
                  <a:schemeClr val="tx1"/>
                </a:solidFill>
              </a:rPr>
              <a:t>Euorepean</a:t>
            </a:r>
            <a:r>
              <a:rPr lang="en-US" sz="6400" dirty="0">
                <a:solidFill>
                  <a:schemeClr val="tx1"/>
                </a:solidFill>
              </a:rPr>
              <a:t> culture, but it signifies </a:t>
            </a:r>
            <a:r>
              <a:rPr lang="en-US" sz="6400" dirty="0">
                <a:solidFill>
                  <a:srgbClr val="FF0000"/>
                </a:solidFill>
              </a:rPr>
              <a:t>love or hope </a:t>
            </a:r>
            <a:r>
              <a:rPr lang="en-US" sz="6400" dirty="0">
                <a:solidFill>
                  <a:schemeClr val="tx1"/>
                </a:solidFill>
              </a:rPr>
              <a:t>in Asian culture.  </a:t>
            </a:r>
          </a:p>
          <a:p>
            <a:pPr marL="0">
              <a:buNone/>
            </a:pPr>
            <a:r>
              <a:rPr lang="en-US" sz="6400" b="1" dirty="0">
                <a:solidFill>
                  <a:srgbClr val="FF0000"/>
                </a:solidFill>
              </a:rPr>
              <a:t>Index</a:t>
            </a:r>
            <a:r>
              <a:rPr lang="en-US" sz="6400" dirty="0">
                <a:solidFill>
                  <a:schemeClr val="tx1"/>
                </a:solidFill>
              </a:rPr>
              <a:t>  signifier has a direct  correlation to space and time with the signified ,i.e. the relation between signifier and signified is concrete. For example, the proof of the existence of  the signifier ,such as finger pit ,cigarette butts are the evidences of that somebody had just been here.</a:t>
            </a:r>
          </a:p>
          <a:p>
            <a:pPr marL="0">
              <a:buNone/>
            </a:pPr>
            <a:r>
              <a:rPr lang="en-US" sz="6400" b="1" dirty="0">
                <a:solidFill>
                  <a:srgbClr val="FF0000"/>
                </a:solidFill>
              </a:rPr>
              <a:t>Question</a:t>
            </a:r>
            <a:r>
              <a:rPr lang="en-US" sz="6400" dirty="0">
                <a:solidFill>
                  <a:schemeClr val="tx1"/>
                </a:solidFill>
              </a:rPr>
              <a:t>: what kind of signifier is a shot?</a:t>
            </a:r>
          </a:p>
          <a:p>
            <a:pPr marL="0">
              <a:buNone/>
            </a:pPr>
            <a:r>
              <a:rPr lang="en-US" sz="6400" dirty="0">
                <a:solidFill>
                  <a:schemeClr val="tx1"/>
                </a:solidFill>
              </a:rPr>
              <a:t>It is an </a:t>
            </a:r>
            <a:r>
              <a:rPr lang="en-US" sz="6400" b="1" u="sng" dirty="0">
                <a:solidFill>
                  <a:srgbClr val="FF0000"/>
                </a:solidFill>
              </a:rPr>
              <a:t>index</a:t>
            </a:r>
            <a:r>
              <a:rPr lang="en-US" sz="6400" dirty="0">
                <a:solidFill>
                  <a:schemeClr val="tx1"/>
                </a:solidFill>
              </a:rPr>
              <a:t> and an </a:t>
            </a:r>
            <a:r>
              <a:rPr lang="en-US" sz="6400" b="1" u="sng" dirty="0">
                <a:solidFill>
                  <a:srgbClr val="FF0000"/>
                </a:solidFill>
              </a:rPr>
              <a:t>icon</a:t>
            </a:r>
            <a:r>
              <a:rPr lang="en-US" sz="6400" u="sng" dirty="0">
                <a:solidFill>
                  <a:srgbClr val="FF0000"/>
                </a:solidFill>
              </a:rPr>
              <a:t> </a:t>
            </a:r>
            <a:r>
              <a:rPr lang="en-US" sz="6400" dirty="0">
                <a:solidFill>
                  <a:schemeClr val="tx1"/>
                </a:solidFill>
              </a:rPr>
              <a:t>. Index because it is the proof of existence of a person or an object in front of the camera and icon because it bears great resemble to the object or person. </a:t>
            </a:r>
          </a:p>
          <a:p>
            <a:pPr marL="0">
              <a:buNone/>
            </a:pPr>
            <a:endParaRPr lang="en-US" sz="6400" dirty="0">
              <a:solidFill>
                <a:schemeClr val="tx1"/>
              </a:solidFill>
            </a:endParaRPr>
          </a:p>
          <a:p>
            <a:pPr marL="0">
              <a:buNone/>
            </a:pPr>
            <a:endParaRPr lang="en-US" sz="6400" b="1" dirty="0">
              <a:solidFill>
                <a:schemeClr val="tx1"/>
              </a:solidFill>
            </a:endParaRPr>
          </a:p>
          <a:p>
            <a:pPr marL="0">
              <a:buNone/>
            </a:pPr>
            <a:endParaRPr lang="en-US" sz="6400" b="1" dirty="0">
              <a:solidFill>
                <a:schemeClr val="tx1"/>
              </a:solidFill>
            </a:endParaRPr>
          </a:p>
          <a:p>
            <a:pPr marL="0">
              <a:buNone/>
            </a:pPr>
            <a:r>
              <a:rPr lang="en-US" sz="6400" b="1" dirty="0">
                <a:solidFill>
                  <a:schemeClr val="tx1"/>
                </a:solidFill>
              </a:rPr>
              <a:t> </a:t>
            </a:r>
          </a:p>
          <a:p>
            <a:pPr>
              <a:buNone/>
            </a:pPr>
            <a:r>
              <a:rPr lang="en-US" sz="1600" dirty="0"/>
              <a:t>  </a:t>
            </a:r>
          </a:p>
        </p:txBody>
      </p:sp>
    </p:spTree>
    <p:extLst>
      <p:ext uri="{BB962C8B-B14F-4D97-AF65-F5344CB8AC3E}">
        <p14:creationId xmlns:p14="http://schemas.microsoft.com/office/powerpoint/2010/main" val="17789547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1229</TotalTime>
  <Words>3415</Words>
  <Application>Microsoft Office PowerPoint</Application>
  <PresentationFormat>On-screen Show (4:3)</PresentationFormat>
  <Paragraphs>293</Paragraphs>
  <Slides>19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Impact</vt:lpstr>
      <vt:lpstr>Times New Roman</vt:lpstr>
      <vt:lpstr>Wingdings</vt:lpstr>
      <vt:lpstr>NewsPrint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 - ANAS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dc:creator>
  <cp:lastModifiedBy>ahmed qadoury</cp:lastModifiedBy>
  <cp:revision>64</cp:revision>
  <dcterms:created xsi:type="dcterms:W3CDTF">2020-11-21T15:47:26Z</dcterms:created>
  <dcterms:modified xsi:type="dcterms:W3CDTF">2021-02-05T17:20:07Z</dcterms:modified>
</cp:coreProperties>
</file>