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8" r:id="rId3"/>
    <p:sldId id="258" r:id="rId4"/>
    <p:sldId id="257" r:id="rId5"/>
    <p:sldId id="289" r:id="rId6"/>
    <p:sldId id="259" r:id="rId7"/>
    <p:sldId id="260" r:id="rId8"/>
    <p:sldId id="261" r:id="rId9"/>
    <p:sldId id="262" r:id="rId10"/>
    <p:sldId id="283" r:id="rId11"/>
    <p:sldId id="267" r:id="rId12"/>
    <p:sldId id="268" r:id="rId13"/>
    <p:sldId id="284" r:id="rId14"/>
    <p:sldId id="291" r:id="rId15"/>
    <p:sldId id="266" r:id="rId16"/>
    <p:sldId id="270" r:id="rId17"/>
    <p:sldId id="269" r:id="rId18"/>
    <p:sldId id="271" r:id="rId19"/>
    <p:sldId id="273" r:id="rId20"/>
    <p:sldId id="286" r:id="rId21"/>
    <p:sldId id="275" r:id="rId22"/>
    <p:sldId id="277" r:id="rId23"/>
    <p:sldId id="279" r:id="rId24"/>
    <p:sldId id="280" r:id="rId25"/>
    <p:sldId id="292" r:id="rId26"/>
    <p:sldId id="293" r:id="rId27"/>
    <p:sldId id="290" r:id="rId28"/>
    <p:sldId id="287" r:id="rId29"/>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htaq Jameel" initials="MJ" lastIdx="2" clrIdx="0">
    <p:extLst>
      <p:ext uri="{19B8F6BF-5375-455C-9EA6-DF929625EA0E}">
        <p15:presenceInfo xmlns:p15="http://schemas.microsoft.com/office/powerpoint/2012/main" userId="bda3334799babe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91" autoAdjust="0"/>
    <p:restoredTop sz="94660"/>
  </p:normalViewPr>
  <p:slideViewPr>
    <p:cSldViewPr snapToGrid="0">
      <p:cViewPr varScale="1">
        <p:scale>
          <a:sx n="67" d="100"/>
          <a:sy n="67" d="100"/>
        </p:scale>
        <p:origin x="4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9T17:05:36.340" idx="1">
    <p:pos x="217" y="1347"/>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E14D68-69F6-4BB1-AF56-8B866D4E9F1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2A8A8069-41F7-4F60-8049-D7318F0D9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0199F04A-6589-4C31-B0BD-C142A31CE8E3}"/>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5" name="عنصر نائب للتذييل 4">
            <a:extLst>
              <a:ext uri="{FF2B5EF4-FFF2-40B4-BE49-F238E27FC236}">
                <a16:creationId xmlns:a16="http://schemas.microsoft.com/office/drawing/2014/main" id="{E596B71A-9F23-4ABC-AB33-C1FC7A954D8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FFA84DF9-3B82-43EB-BCBE-130AFFE3E4F7}"/>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253005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EC31AD-691C-4582-ABA2-BB3B913534F2}"/>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AE9E13B8-3DDB-4F79-94A9-81D89E153E5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1B987798-B063-435A-BB7C-9A5789201AAD}"/>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5" name="عنصر نائب للتذييل 4">
            <a:extLst>
              <a:ext uri="{FF2B5EF4-FFF2-40B4-BE49-F238E27FC236}">
                <a16:creationId xmlns:a16="http://schemas.microsoft.com/office/drawing/2014/main" id="{7BA8928D-5560-4469-A150-243324281FB7}"/>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83113BF3-7866-4C27-AA1F-808CB685AF72}"/>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134200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E7ABC6D9-1BBE-48DE-A0BC-D0EFC3F1964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4698DF75-E6B4-4ADD-9FE8-496EB182B86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A1C67D9A-87C6-4FA3-AB13-F620AE64DE24}"/>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5" name="عنصر نائب للتذييل 4">
            <a:extLst>
              <a:ext uri="{FF2B5EF4-FFF2-40B4-BE49-F238E27FC236}">
                <a16:creationId xmlns:a16="http://schemas.microsoft.com/office/drawing/2014/main" id="{19507AAE-F9C8-45A7-AA8A-A44FFF9C9B4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DC37686B-1946-42C9-BE86-E2B87EB84B87}"/>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159237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3C8FF8-51FE-46FC-8FF3-94D0AFAA4FA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C229D655-422C-48E0-827E-26759E78B29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B8174E1-944D-43F9-9279-1076BBE75D3A}"/>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5" name="عنصر نائب للتذييل 4">
            <a:extLst>
              <a:ext uri="{FF2B5EF4-FFF2-40B4-BE49-F238E27FC236}">
                <a16:creationId xmlns:a16="http://schemas.microsoft.com/office/drawing/2014/main" id="{800C4C3F-DC2A-4BD5-91CE-D1A6DFC53EA0}"/>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A9B4E78C-29AC-425E-892A-FFD090A4990F}"/>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111647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483F0F-C8C6-4794-97F0-D3E01A06F18A}"/>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1E246082-7E2F-4165-A239-110B20986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B406DF7E-B4E6-4C61-B586-CEA3FDC46DA7}"/>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5" name="عنصر نائب للتذييل 4">
            <a:extLst>
              <a:ext uri="{FF2B5EF4-FFF2-40B4-BE49-F238E27FC236}">
                <a16:creationId xmlns:a16="http://schemas.microsoft.com/office/drawing/2014/main" id="{475EF127-74A2-4529-B7A4-C9860ED44B5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BDCEB02C-0830-4D57-8B37-9937F1EE38AF}"/>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310388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BE38FBD-A8AD-4F0F-AE05-C95DE85085C7}"/>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BFDE68E8-2C8A-4B91-8DB2-4D8CAF056B49}"/>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2BEB946A-95E9-4D07-88B7-B0E40C9FEEF1}"/>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D32D6802-82FA-4749-85DD-627042FEF1D6}"/>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6" name="عنصر نائب للتذييل 5">
            <a:extLst>
              <a:ext uri="{FF2B5EF4-FFF2-40B4-BE49-F238E27FC236}">
                <a16:creationId xmlns:a16="http://schemas.microsoft.com/office/drawing/2014/main" id="{72B2B48D-91BC-44FD-9ECF-3882353F882C}"/>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78F02F88-F56D-4E36-AB0F-D41366EDB2E2}"/>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56083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450047-9187-4F5D-84B7-8112F75E4B4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48E43CC-0F63-48F8-A26D-AAD318082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E647301-9C95-4CB4-85EF-5B7668DA5AF7}"/>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0BFDAD44-2AC0-40CF-84AE-2CF185953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E0F94E4-E63D-4B62-8115-FEE675A95101}"/>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03C5D3E2-5963-472C-83E0-48E7E40BFE08}"/>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8" name="عنصر نائب للتذييل 7">
            <a:extLst>
              <a:ext uri="{FF2B5EF4-FFF2-40B4-BE49-F238E27FC236}">
                <a16:creationId xmlns:a16="http://schemas.microsoft.com/office/drawing/2014/main" id="{55514055-6219-4D3B-8699-6D648337739B}"/>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B4F68549-373F-40CB-9183-45A355C734CC}"/>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188701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DAE40F-3707-42F6-BF8D-ED9D70D95D48}"/>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51C79BC2-E3AA-4474-BACD-1A5AAA681DCE}"/>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4" name="عنصر نائب للتذييل 3">
            <a:extLst>
              <a:ext uri="{FF2B5EF4-FFF2-40B4-BE49-F238E27FC236}">
                <a16:creationId xmlns:a16="http://schemas.microsoft.com/office/drawing/2014/main" id="{1FFD61EF-397A-4889-86AE-4B191C14EF93}"/>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62A88CAE-8649-4D18-8AD8-62E90DB21667}"/>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20726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4ABA3BD-C9EB-47C5-AF31-D0D164161AA9}"/>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3" name="عنصر نائب للتذييل 2">
            <a:extLst>
              <a:ext uri="{FF2B5EF4-FFF2-40B4-BE49-F238E27FC236}">
                <a16:creationId xmlns:a16="http://schemas.microsoft.com/office/drawing/2014/main" id="{5B721CF7-1766-4DD6-9D0B-1625D9541858}"/>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C0AC114B-57B5-4A9A-B6A8-EB935CED42F7}"/>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152804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2C211C-83E5-4D52-9411-F78A839D6E9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74FEC06-EDAD-48F5-A008-A9913426C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D9A944D0-249B-4611-B374-CA302C5B5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7FB2A7F-E929-4BF4-A677-F440F4602325}"/>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6" name="عنصر نائب للتذييل 5">
            <a:extLst>
              <a:ext uri="{FF2B5EF4-FFF2-40B4-BE49-F238E27FC236}">
                <a16:creationId xmlns:a16="http://schemas.microsoft.com/office/drawing/2014/main" id="{20255A03-06F7-42BA-B7EE-92140B2B8B7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0DB4B43D-C491-4A32-B73F-4E5523457848}"/>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415490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D524AC-7AB9-4DF7-815F-3AB5349951F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261268AA-377D-4309-A95D-6848F85D5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A6F89A0D-8BAB-4D62-94EF-1E68007D0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CAAB055-B13B-4A40-BC2A-4BD45167D0DC}"/>
              </a:ext>
            </a:extLst>
          </p:cNvPr>
          <p:cNvSpPr>
            <a:spLocks noGrp="1"/>
          </p:cNvSpPr>
          <p:nvPr>
            <p:ph type="dt" sz="half" idx="10"/>
          </p:nvPr>
        </p:nvSpPr>
        <p:spPr/>
        <p:txBody>
          <a:bodyPr/>
          <a:lstStyle/>
          <a:p>
            <a:fld id="{262AB648-E929-4283-A153-84224526A52F}" type="datetimeFigureOut">
              <a:rPr lang="en-US" smtClean="0"/>
              <a:t>2/5/2021</a:t>
            </a:fld>
            <a:endParaRPr lang="en-US"/>
          </a:p>
        </p:txBody>
      </p:sp>
      <p:sp>
        <p:nvSpPr>
          <p:cNvPr id="6" name="عنصر نائب للتذييل 5">
            <a:extLst>
              <a:ext uri="{FF2B5EF4-FFF2-40B4-BE49-F238E27FC236}">
                <a16:creationId xmlns:a16="http://schemas.microsoft.com/office/drawing/2014/main" id="{5FC4CC25-3DFD-4ED1-B0E7-B231437D4790}"/>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DC6EC5AC-CE54-46BE-A015-AB756A455707}"/>
              </a:ext>
            </a:extLst>
          </p:cNvPr>
          <p:cNvSpPr>
            <a:spLocks noGrp="1"/>
          </p:cNvSpPr>
          <p:nvPr>
            <p:ph type="sldNum" sz="quarter" idx="12"/>
          </p:nvPr>
        </p:nvSpPr>
        <p:spPr/>
        <p:txBody>
          <a:bodyPr/>
          <a:lstStyle/>
          <a:p>
            <a:fld id="{D48A026C-C6AA-4E56-AEB1-14E8E6DED7EE}" type="slidenum">
              <a:rPr lang="en-US" smtClean="0"/>
              <a:t>‹#›</a:t>
            </a:fld>
            <a:endParaRPr lang="en-US"/>
          </a:p>
        </p:txBody>
      </p:sp>
    </p:spTree>
    <p:extLst>
      <p:ext uri="{BB962C8B-B14F-4D97-AF65-F5344CB8AC3E}">
        <p14:creationId xmlns:p14="http://schemas.microsoft.com/office/powerpoint/2010/main" val="232752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F6B4989-D9AC-4174-847C-29C758C8EFC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51DB6D95-A7F2-4A62-B785-96FFDA6F6F8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927037C-77B4-4AB5-961D-02497B3732A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2AB648-E929-4283-A153-84224526A52F}" type="datetimeFigureOut">
              <a:rPr lang="en-US" smtClean="0"/>
              <a:t>2/5/2021</a:t>
            </a:fld>
            <a:endParaRPr lang="en-US"/>
          </a:p>
        </p:txBody>
      </p:sp>
      <p:sp>
        <p:nvSpPr>
          <p:cNvPr id="5" name="عنصر نائب للتذييل 4">
            <a:extLst>
              <a:ext uri="{FF2B5EF4-FFF2-40B4-BE49-F238E27FC236}">
                <a16:creationId xmlns:a16="http://schemas.microsoft.com/office/drawing/2014/main" id="{EC2F9130-11AA-441A-A701-3C68D3339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A28C7F53-F50A-46DE-9D56-BEC879155AE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8A026C-C6AA-4E56-AEB1-14E8E6DED7EE}" type="slidenum">
              <a:rPr lang="en-US" smtClean="0"/>
              <a:t>‹#›</a:t>
            </a:fld>
            <a:endParaRPr lang="en-US"/>
          </a:p>
        </p:txBody>
      </p:sp>
    </p:spTree>
    <p:extLst>
      <p:ext uri="{BB962C8B-B14F-4D97-AF65-F5344CB8AC3E}">
        <p14:creationId xmlns:p14="http://schemas.microsoft.com/office/powerpoint/2010/main" val="80007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عنوان فرعي 2">
            <a:extLst>
              <a:ext uri="{FF2B5EF4-FFF2-40B4-BE49-F238E27FC236}">
                <a16:creationId xmlns:a16="http://schemas.microsoft.com/office/drawing/2014/main" id="{6BC61279-0CB8-47F4-B4DF-F03E23B77CC1}"/>
              </a:ext>
            </a:extLst>
          </p:cNvPr>
          <p:cNvSpPr>
            <a:spLocks noGrp="1"/>
          </p:cNvSpPr>
          <p:nvPr>
            <p:ph type="subTitle" idx="1"/>
          </p:nvPr>
        </p:nvSpPr>
        <p:spPr>
          <a:xfrm>
            <a:off x="4439633" y="4518923"/>
            <a:ext cx="3312734" cy="1141851"/>
          </a:xfrm>
          <a:noFill/>
        </p:spPr>
        <p:txBody>
          <a:bodyPr>
            <a:normAutofit fontScale="85000" lnSpcReduction="10000"/>
          </a:bodyPr>
          <a:lstStyle/>
          <a:p>
            <a:pPr rtl="0"/>
            <a:r>
              <a:rPr lang="en-US" sz="2000" dirty="0">
                <a:solidFill>
                  <a:srgbClr val="080808"/>
                </a:solidFill>
              </a:rPr>
              <a:t>Power point presentation prepared by Mushtaq Abdullah Jameel</a:t>
            </a:r>
          </a:p>
          <a:p>
            <a:r>
              <a:rPr lang="en-US" sz="2000" dirty="0">
                <a:solidFill>
                  <a:srgbClr val="080808"/>
                </a:solidFill>
              </a:rPr>
              <a:t>PhD Candidate/ Dept. of Translation</a:t>
            </a:r>
          </a:p>
        </p:txBody>
      </p:sp>
      <p:sp>
        <p:nvSpPr>
          <p:cNvPr id="2" name="عنوان 1">
            <a:extLst>
              <a:ext uri="{FF2B5EF4-FFF2-40B4-BE49-F238E27FC236}">
                <a16:creationId xmlns:a16="http://schemas.microsoft.com/office/drawing/2014/main" id="{F8D037FD-8366-4FB6-9B2B-973AB78887BE}"/>
              </a:ext>
            </a:extLst>
          </p:cNvPr>
          <p:cNvSpPr>
            <a:spLocks noGrp="1"/>
          </p:cNvSpPr>
          <p:nvPr>
            <p:ph type="ctrTitle"/>
          </p:nvPr>
        </p:nvSpPr>
        <p:spPr>
          <a:xfrm>
            <a:off x="3168348" y="1931725"/>
            <a:ext cx="5782716" cy="2150719"/>
          </a:xfrm>
          <a:noFill/>
        </p:spPr>
        <p:txBody>
          <a:bodyPr anchor="ctr">
            <a:normAutofit/>
          </a:bodyPr>
          <a:lstStyle/>
          <a:p>
            <a:r>
              <a:rPr lang="en-US" b="1" i="0" u="none" strike="noStrike" baseline="0" dirty="0">
                <a:latin typeface="TimesNewRomanPS-BoldMT"/>
              </a:rPr>
              <a:t>Critical Stylistics</a:t>
            </a:r>
            <a:br>
              <a:rPr lang="en-US" b="1" i="0" u="none" strike="noStrike" baseline="0" dirty="0">
                <a:latin typeface="TimesNewRomanPS-BoldMT"/>
              </a:rPr>
            </a:br>
            <a:r>
              <a:rPr lang="en-US" b="1" i="0" u="none" strike="noStrike" baseline="0" dirty="0">
                <a:latin typeface="TimesNewRomanPS-BoldMT"/>
              </a:rPr>
              <a:t>(CS)</a:t>
            </a:r>
            <a:endParaRPr lang="en-US"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761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1FB5356-D6AE-4D68-B618-9053DE3E417C}"/>
              </a:ext>
            </a:extLst>
          </p:cNvPr>
          <p:cNvSpPr>
            <a:spLocks noGrp="1"/>
          </p:cNvSpPr>
          <p:nvPr>
            <p:ph idx="1"/>
          </p:nvPr>
        </p:nvSpPr>
        <p:spPr>
          <a:xfrm>
            <a:off x="838200" y="662508"/>
            <a:ext cx="10515600" cy="5504206"/>
          </a:xfrm>
        </p:spPr>
        <p:txBody>
          <a:bodyPr/>
          <a:lstStyle/>
          <a:p>
            <a:pPr algn="just" rtl="0"/>
            <a:r>
              <a:rPr lang="en-US" sz="1800" b="0" i="0" u="none" strike="noStrike" baseline="0" dirty="0">
                <a:latin typeface="Times New Roman" panose="02020603050405020304" pitchFamily="18" charset="0"/>
              </a:rPr>
              <a:t>The other way of naming is by using noun phrasing which is considered by Jeffries as the </a:t>
            </a:r>
            <a:r>
              <a:rPr lang="en-US" sz="1800" b="0" i="0" u="none" strike="noStrike" baseline="0" dirty="0">
                <a:latin typeface="TimesNewRomanPSMT"/>
              </a:rPr>
              <a:t>‘basic unit of naming’ practices </a:t>
            </a:r>
            <a:r>
              <a:rPr lang="en-US" sz="1800" b="0" i="0" u="none" strike="noStrike" baseline="0" dirty="0">
                <a:latin typeface="Times New Roman" panose="02020603050405020304" pitchFamily="18" charset="0"/>
              </a:rPr>
              <a:t>by packaging up certain ideological content inside the noun phrase. </a:t>
            </a:r>
          </a:p>
          <a:p>
            <a:pPr marL="0" indent="0" algn="ctr" rtl="0">
              <a:buNone/>
            </a:pPr>
            <a:endParaRPr lang="en-US" sz="1800" b="0" i="0" u="none" strike="noStrike" baseline="0" dirty="0">
              <a:latin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rPr>
              <a:t>The head of </a:t>
            </a:r>
            <a:r>
              <a:rPr lang="en-US" sz="2400" b="1" i="0" u="none" strike="noStrike" baseline="0" dirty="0">
                <a:latin typeface="Times New Roman" panose="02020603050405020304" pitchFamily="18" charset="0"/>
              </a:rPr>
              <a:t>a brutal regime that killed, stole and imprisoned at will, assassinating dissidents wherever they were</a:t>
            </a:r>
            <a:r>
              <a:rPr lang="en-US" sz="2400" b="0" i="0" u="none" strike="noStrike" baseline="0" dirty="0">
                <a:latin typeface="Times New Roman" panose="02020603050405020304" pitchFamily="18" charset="0"/>
              </a:rPr>
              <a:t>, Gaddafi was nevertheless seen as a comic book dictator: the absurd robes, Ruritanian uniforms, reflective sunglasses, Amazonian bodyguards and ludicrous utterances.</a:t>
            </a:r>
          </a:p>
          <a:p>
            <a:pPr marL="0" indent="0" algn="l" rtl="0">
              <a:buNone/>
            </a:pPr>
            <a:endParaRPr lang="en-US" sz="2400" b="0" i="0" u="none" strike="noStrike" baseline="0" dirty="0">
              <a:latin typeface="Times New Roman" panose="02020603050405020304" pitchFamily="18" charset="0"/>
            </a:endParaRPr>
          </a:p>
          <a:p>
            <a:pPr algn="l" rtl="0"/>
            <a:r>
              <a:rPr lang="en-US" sz="1800" b="0" i="0" u="none" strike="noStrike" baseline="0" dirty="0">
                <a:latin typeface="Times New Roman" panose="02020603050405020304" pitchFamily="18" charset="0"/>
              </a:rPr>
              <a:t>The head noun </a:t>
            </a:r>
            <a:r>
              <a:rPr lang="en-US" sz="1800" b="0" i="1" u="none" strike="noStrike" baseline="0" dirty="0">
                <a:latin typeface="Times New Roman" panose="02020603050405020304" pitchFamily="18" charset="0"/>
              </a:rPr>
              <a:t>regime </a:t>
            </a:r>
            <a:r>
              <a:rPr lang="en-US" sz="1800" b="0" i="0" u="none" strike="noStrike" baseline="0" dirty="0">
                <a:latin typeface="TimesNewRomanPSMT"/>
              </a:rPr>
              <a:t>names the Gaddafi government, which itself reflects the writer’s negative stance toward </a:t>
            </a:r>
            <a:r>
              <a:rPr lang="en-US" sz="1800" b="0" i="0" u="none" strike="noStrike" baseline="0" dirty="0">
                <a:latin typeface="Times New Roman" panose="02020603050405020304" pitchFamily="18" charset="0"/>
              </a:rPr>
              <a:t>the Gaddafi government as this nominal choice generally has a negative semantic prosody.</a:t>
            </a:r>
            <a:endParaRPr lang="en-US" sz="1800" dirty="0">
              <a:latin typeface="Times New Roman" panose="02020603050405020304" pitchFamily="18" charset="0"/>
            </a:endParaRPr>
          </a:p>
          <a:p>
            <a:pPr algn="l" rtl="0"/>
            <a:r>
              <a:rPr lang="en-US" sz="1800" b="0" i="0" u="none" strike="noStrike" baseline="0" dirty="0">
                <a:latin typeface="Times New Roman" panose="02020603050405020304" pitchFamily="18" charset="0"/>
              </a:rPr>
              <a:t>This strategy has been considered by Jeffries as a kind of syntactic transformation used to create a structure for ideological prioritization.</a:t>
            </a:r>
            <a:endParaRPr lang="en-US" dirty="0"/>
          </a:p>
        </p:txBody>
      </p:sp>
    </p:spTree>
    <p:extLst>
      <p:ext uri="{BB962C8B-B14F-4D97-AF65-F5344CB8AC3E}">
        <p14:creationId xmlns:p14="http://schemas.microsoft.com/office/powerpoint/2010/main" val="247587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8C79F39-D6C4-4417-A156-9F5C40990A6B}"/>
              </a:ext>
            </a:extLst>
          </p:cNvPr>
          <p:cNvSpPr>
            <a:spLocks noGrp="1"/>
          </p:cNvSpPr>
          <p:nvPr>
            <p:ph idx="1"/>
          </p:nvPr>
        </p:nvSpPr>
        <p:spPr>
          <a:xfrm>
            <a:off x="786994" y="377215"/>
            <a:ext cx="10515600" cy="6089421"/>
          </a:xfrm>
        </p:spPr>
        <p:txBody>
          <a:bodyPr>
            <a:normAutofit/>
          </a:bodyPr>
          <a:lstStyle/>
          <a:p>
            <a:pPr algn="just" rtl="0"/>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Representing actions/events/states: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is based on the choice of the verb in a clause to describe the situation either as an action, an event or a state. Each of these choices can have an ideological effect according to how the recipients perceive the situation being presented. It is concerned with how the textual (ideational) meaning is expressed in the clause. It is the meaning that is </a:t>
            </a: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related to ‘what is being done (actions), what is happening (events), or what simply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(stat</a:t>
            </a: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choice of the verb in a clause used to describe the situation either as an action, an event or a state is the central aspect of this function. Each of these choices can have an ideological effect according to how the recipients perceive the situation being presented. This function is based on </a:t>
            </a:r>
            <a:r>
              <a:rPr lang="en-US" sz="2400" b="0" i="0" u="none" strike="noStrike" baseline="0" dirty="0">
                <a:latin typeface="TimesNewRomanPSMT"/>
              </a:rPr>
              <a:t>Simpson’s transitivity model </a:t>
            </a:r>
            <a:r>
              <a:rPr lang="en-US" sz="2400" b="0" i="0" u="none" strike="noStrike" baseline="0" dirty="0">
                <a:latin typeface="Times New Roman" panose="02020603050405020304" pitchFamily="18" charset="0"/>
              </a:rPr>
              <a:t>(1993), which has its theoretical roots in </a:t>
            </a:r>
            <a:r>
              <a:rPr lang="en-US" sz="2400" b="0" i="0" u="none" strike="noStrike" baseline="0" dirty="0">
                <a:latin typeface="TimesNewRomanPSMT"/>
              </a:rPr>
              <a:t>Halliday’s Systemic Functional Grammar (SFG) </a:t>
            </a:r>
            <a:r>
              <a:rPr lang="en-US" sz="2400" b="0" i="0" u="none" strike="noStrike" baseline="0" dirty="0">
                <a:latin typeface="Times New Roman" panose="02020603050405020304" pitchFamily="18" charset="0"/>
              </a:rPr>
              <a:t>(1994)</a:t>
            </a:r>
            <a:r>
              <a:rPr lang="en-US" sz="2400" b="0" i="0" u="none" strike="noStrike" baseline="0" dirty="0">
                <a:latin typeface="TimesNewRomanPSMT"/>
              </a:rPr>
              <a:t>. </a:t>
            </a:r>
          </a:p>
          <a:p>
            <a:pPr algn="l" rtl="0"/>
            <a:r>
              <a:rPr lang="en-US" sz="2400" dirty="0">
                <a:solidFill>
                  <a:prstClr val="black"/>
                </a:solidFill>
                <a:latin typeface="Times New Roman" panose="02020603050405020304" pitchFamily="18" charset="0"/>
              </a:rPr>
              <a:t>Transitivity model, for Jeffries based on Simpson’s idea, is suitable since it brings together the fields of Stylistics and CDA to detect ideology in text. Transitivity, in this sense, is concerned with the ideational function, that which investigates how language is used to represent the experiential meaning, the representation of what is going on in the world.</a:t>
            </a:r>
          </a:p>
          <a:p>
            <a:pPr algn="just" rtl="0"/>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algn="just"/>
            <a:endParaRPr lang="en-US" sz="2400" dirty="0"/>
          </a:p>
        </p:txBody>
      </p:sp>
    </p:spTree>
    <p:extLst>
      <p:ext uri="{BB962C8B-B14F-4D97-AF65-F5344CB8AC3E}">
        <p14:creationId xmlns:p14="http://schemas.microsoft.com/office/powerpoint/2010/main" val="14655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4D5E6DE-3A52-42C8-B759-87EEE86DFCB5}"/>
              </a:ext>
            </a:extLst>
          </p:cNvPr>
          <p:cNvSpPr>
            <a:spLocks noGrp="1"/>
          </p:cNvSpPr>
          <p:nvPr>
            <p:ph idx="1"/>
          </p:nvPr>
        </p:nvSpPr>
        <p:spPr>
          <a:xfrm>
            <a:off x="838200" y="830758"/>
            <a:ext cx="10515600" cy="4351338"/>
          </a:xfrm>
        </p:spPr>
        <p:txBody>
          <a:bodyPr>
            <a:normAutofit/>
          </a:bodyPr>
          <a:lstStyle/>
          <a:p>
            <a:pPr algn="l" rtl="0"/>
            <a:r>
              <a:rPr lang="en-US" b="0" i="0" u="none" strike="noStrike" baseline="0" dirty="0">
                <a:latin typeface="Times New Roman" panose="02020603050405020304" pitchFamily="18" charset="0"/>
              </a:rPr>
              <a:t>Example: Libyan rebel forces launched offensives against Gaddafi loyalists yesterday. </a:t>
            </a:r>
          </a:p>
          <a:p>
            <a:pPr algn="l" rtl="0"/>
            <a:endParaRPr lang="en-US" b="0" i="0" u="none" strike="noStrike" baseline="0" dirty="0">
              <a:latin typeface="Times New Roman" panose="02020603050405020304" pitchFamily="18" charset="0"/>
            </a:endParaRPr>
          </a:p>
          <a:p>
            <a:pPr algn="l" rtl="0"/>
            <a:r>
              <a:rPr lang="en-US" sz="2000" b="0" i="0" u="none" strike="noStrike" baseline="0" dirty="0">
                <a:latin typeface="Times New Roman" panose="02020603050405020304" pitchFamily="18" charset="0"/>
              </a:rPr>
              <a:t>The kind of process in the above clause is a material action process expressed by the transitive verb </a:t>
            </a:r>
            <a:r>
              <a:rPr lang="en-US" sz="2000" b="0" i="1" u="none" strike="noStrike" baseline="0" dirty="0">
                <a:latin typeface="Times New Roman" panose="02020603050405020304" pitchFamily="18" charset="0"/>
              </a:rPr>
              <a:t>launched</a:t>
            </a:r>
            <a:r>
              <a:rPr lang="en-US" sz="2000" b="0" i="0" u="none" strike="noStrike" baseline="0" dirty="0">
                <a:latin typeface="Times New Roman" panose="02020603050405020304" pitchFamily="18" charset="0"/>
              </a:rPr>
              <a:t>, in which </a:t>
            </a:r>
            <a:r>
              <a:rPr lang="en-US" sz="2000" b="0" i="1" u="none" strike="noStrike" baseline="0" dirty="0">
                <a:latin typeface="Times New Roman" panose="02020603050405020304" pitchFamily="18" charset="0"/>
              </a:rPr>
              <a:t>Libyan rebel forces </a:t>
            </a:r>
            <a:r>
              <a:rPr lang="en-US" sz="2000" b="0" i="0" u="none" strike="noStrike" baseline="0" dirty="0">
                <a:latin typeface="Times New Roman" panose="02020603050405020304" pitchFamily="18" charset="0"/>
              </a:rPr>
              <a:t>are the actor, while </a:t>
            </a:r>
            <a:r>
              <a:rPr lang="en-US" sz="2000" b="0" i="1" u="none" strike="noStrike" baseline="0" dirty="0">
                <a:latin typeface="Times New Roman" panose="02020603050405020304" pitchFamily="18" charset="0"/>
              </a:rPr>
              <a:t>Gaddafi loyalists </a:t>
            </a:r>
            <a:r>
              <a:rPr lang="en-US" sz="2000" b="0" i="0" u="none" strike="noStrike" baseline="0" dirty="0">
                <a:latin typeface="Times New Roman" panose="02020603050405020304" pitchFamily="18" charset="0"/>
              </a:rPr>
              <a:t>is the goal (affected participant) of the launched action.</a:t>
            </a:r>
          </a:p>
          <a:p>
            <a:pPr algn="just" rtl="0"/>
            <a:r>
              <a:rPr lang="en-US" sz="2400" b="0" i="0" u="none" strike="noStrike" baseline="0" dirty="0">
                <a:latin typeface="Times New Roman" panose="02020603050405020304" pitchFamily="18" charset="0"/>
                <a:cs typeface="Times New Roman" panose="02020603050405020304" pitchFamily="18" charset="0"/>
              </a:rPr>
              <a:t>The material action verbs are further divided into two types according to the type of actor performing the action: “Material Action Intention” (MAI), in which the doer of the action is animate, and “Material Action Events” (MAE), which are done by an inanimate actor. </a:t>
            </a:r>
          </a:p>
          <a:p>
            <a:pPr algn="l" rtl="0"/>
            <a:endParaRPr lang="en-US" b="0" i="0" u="none" strike="noStrike" baseline="0" dirty="0">
              <a:latin typeface="Times New Roman" panose="02020603050405020304" pitchFamily="18" charset="0"/>
            </a:endParaRPr>
          </a:p>
          <a:p>
            <a:pPr algn="l" rtl="0"/>
            <a:endParaRPr lang="en-US" dirty="0"/>
          </a:p>
        </p:txBody>
      </p:sp>
    </p:spTree>
    <p:extLst>
      <p:ext uri="{BB962C8B-B14F-4D97-AF65-F5344CB8AC3E}">
        <p14:creationId xmlns:p14="http://schemas.microsoft.com/office/powerpoint/2010/main" val="16418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7C1451-5A52-4BE6-A27E-647833EED4DC}"/>
              </a:ext>
            </a:extLst>
          </p:cNvPr>
          <p:cNvSpPr>
            <a:spLocks noGrp="1"/>
          </p:cNvSpPr>
          <p:nvPr>
            <p:ph type="title"/>
          </p:nvPr>
        </p:nvSpPr>
        <p:spPr>
          <a:xfrm>
            <a:off x="560221" y="246891"/>
            <a:ext cx="11246511" cy="4409236"/>
          </a:xfrm>
        </p:spPr>
        <p:txBody>
          <a:bodyPr>
            <a:normAutofit/>
          </a:bodyPr>
          <a:lstStyle/>
          <a:p>
            <a:pPr algn="l" rtl="0"/>
            <a:r>
              <a:rPr lang="en-US" sz="2400" dirty="0">
                <a:latin typeface="TimesNewRomanPSMT"/>
              </a:rPr>
              <a:t>- </a:t>
            </a:r>
            <a:r>
              <a:rPr lang="en-US" sz="2400" b="0" i="0" u="none" strike="noStrike" baseline="0" dirty="0">
                <a:latin typeface="TimesNewRomanPSMT"/>
              </a:rPr>
              <a:t>Yesterday, Gaddafi’s forces bombed the rebel frontline in the east, at Ras </a:t>
            </a:r>
            <a:r>
              <a:rPr lang="en-US" sz="2400" b="0" i="0" u="none" strike="noStrike" baseline="0" dirty="0" err="1">
                <a:latin typeface="Times New Roman" panose="02020603050405020304" pitchFamily="18" charset="0"/>
              </a:rPr>
              <a:t>Lanuf</a:t>
            </a:r>
            <a:r>
              <a:rPr lang="en-US" sz="2400" b="0" i="0" u="none" strike="noStrike" baseline="0" dirty="0">
                <a:latin typeface="Times New Roman" panose="02020603050405020304" pitchFamily="18" charset="0"/>
              </a:rPr>
              <a:t>.</a:t>
            </a:r>
            <a:br>
              <a:rPr lang="en-US" sz="2400" b="0" i="0" u="none" strike="noStrike" baseline="0" dirty="0">
                <a:latin typeface="Times New Roman" panose="02020603050405020304" pitchFamily="18" charset="0"/>
              </a:rPr>
            </a:br>
            <a:br>
              <a:rPr lang="en-US" sz="2400" b="0" i="0" u="none" strike="noStrike" baseline="0" dirty="0">
                <a:latin typeface="Times New Roman" panose="02020603050405020304" pitchFamily="18" charset="0"/>
              </a:rPr>
            </a:br>
            <a:r>
              <a:rPr lang="en-US" sz="2400" b="0" i="0" u="none" strike="noStrike" baseline="0" dirty="0">
                <a:latin typeface="Times New Roman" panose="02020603050405020304" pitchFamily="18" charset="0"/>
              </a:rPr>
              <a:t>The material action verb </a:t>
            </a:r>
            <a:r>
              <a:rPr lang="en-US" sz="2400" b="0" i="1" u="none" strike="noStrike" baseline="0" dirty="0">
                <a:latin typeface="Times New Roman" panose="02020603050405020304" pitchFamily="18" charset="0"/>
              </a:rPr>
              <a:t>bombed </a:t>
            </a:r>
            <a:r>
              <a:rPr lang="en-US" sz="2400" b="0" i="0" u="none" strike="noStrike" baseline="0" dirty="0">
                <a:latin typeface="Times New Roman" panose="02020603050405020304" pitchFamily="18" charset="0"/>
              </a:rPr>
              <a:t>is MAI as </a:t>
            </a:r>
            <a:r>
              <a:rPr lang="en-US" sz="2400" b="0" i="1" u="none" strike="noStrike" baseline="0" dirty="0">
                <a:latin typeface="TimesNewRomanPS-ItalicMT"/>
              </a:rPr>
              <a:t>Gaddafi’s forces </a:t>
            </a:r>
            <a:r>
              <a:rPr lang="en-US" sz="2400" b="0" i="0" u="none" strike="noStrike" baseline="0" dirty="0">
                <a:latin typeface="Times New Roman" panose="02020603050405020304" pitchFamily="18" charset="0"/>
              </a:rPr>
              <a:t>is an animate actor, while </a:t>
            </a:r>
            <a:r>
              <a:rPr lang="en-US" sz="2400" b="0" i="1" u="none" strike="noStrike" baseline="0" dirty="0">
                <a:latin typeface="Times New Roman" panose="02020603050405020304" pitchFamily="18" charset="0"/>
              </a:rPr>
              <a:t>Libyan air force jets</a:t>
            </a:r>
            <a:br>
              <a:rPr lang="en-US" sz="2400" b="1" i="1" u="none" strike="noStrike" baseline="0" dirty="0">
                <a:latin typeface="Times New Roman" panose="02020603050405020304" pitchFamily="18" charset="0"/>
              </a:rPr>
            </a:br>
            <a:br>
              <a:rPr lang="en-US" sz="2400" b="1" dirty="0">
                <a:latin typeface="Times New Roman" panose="02020603050405020304" pitchFamily="18" charset="0"/>
              </a:rPr>
            </a:br>
            <a:r>
              <a:rPr lang="en-US" sz="2400" b="1" dirty="0">
                <a:latin typeface="Times New Roman" panose="02020603050405020304" pitchFamily="18" charset="0"/>
              </a:rPr>
              <a:t>- </a:t>
            </a:r>
            <a:r>
              <a:rPr lang="en-US" sz="2400" b="0" i="0" u="none" strike="noStrike" baseline="0" dirty="0">
                <a:latin typeface="Times New Roman" panose="02020603050405020304" pitchFamily="18" charset="0"/>
              </a:rPr>
              <a:t>Libyan air force jets bombed the rebel-held city of Ajdabiya, 160 kilometers</a:t>
            </a:r>
            <a:br>
              <a:rPr lang="en-US" sz="2400" b="0" i="0" u="none" strike="noStrike" baseline="0" dirty="0">
                <a:latin typeface="Times New Roman" panose="02020603050405020304" pitchFamily="18" charset="0"/>
              </a:rPr>
            </a:br>
            <a:r>
              <a:rPr lang="en-US" sz="2400" b="0" i="0" u="none" strike="noStrike" baseline="0" dirty="0">
                <a:latin typeface="Times New Roman" panose="02020603050405020304" pitchFamily="18" charset="0"/>
              </a:rPr>
              <a:t>south of Benghazi.</a:t>
            </a:r>
            <a:br>
              <a:rPr lang="en-US" sz="2400" b="0" i="0" u="none" strike="noStrike" baseline="0" dirty="0">
                <a:latin typeface="Times New Roman" panose="02020603050405020304" pitchFamily="18" charset="0"/>
              </a:rPr>
            </a:br>
            <a:br>
              <a:rPr lang="en-US" sz="2400" b="0" i="0" u="none" strike="noStrike" baseline="0" dirty="0">
                <a:latin typeface="Times New Roman" panose="02020603050405020304" pitchFamily="18" charset="0"/>
              </a:rPr>
            </a:br>
            <a:r>
              <a:rPr lang="en-US" sz="2400" b="0" i="0" u="none" strike="noStrike" baseline="0" dirty="0">
                <a:latin typeface="Times New Roman" panose="02020603050405020304" pitchFamily="18" charset="0"/>
              </a:rPr>
              <a:t>An inanimate object occupying the role of the actor </a:t>
            </a:r>
            <a:r>
              <a:rPr lang="en-US" sz="2400" b="0" i="0" u="none" strike="noStrike" baseline="0" dirty="0" err="1">
                <a:latin typeface="Times New Roman" panose="02020603050405020304" pitchFamily="18" charset="0"/>
              </a:rPr>
              <a:t>categorising</a:t>
            </a:r>
            <a:r>
              <a:rPr lang="en-US" sz="2400" b="0" i="0" u="none" strike="noStrike" baseline="0" dirty="0">
                <a:latin typeface="Times New Roman" panose="02020603050405020304" pitchFamily="18" charset="0"/>
              </a:rPr>
              <a:t> the material action verb </a:t>
            </a:r>
            <a:r>
              <a:rPr lang="en-US" sz="2400" b="0" i="1" u="none" strike="noStrike" baseline="0" dirty="0">
                <a:latin typeface="Times New Roman" panose="02020603050405020304" pitchFamily="18" charset="0"/>
              </a:rPr>
              <a:t>bombed </a:t>
            </a:r>
            <a:r>
              <a:rPr lang="en-US" sz="2400" b="0" i="0" u="none" strike="noStrike" baseline="0" dirty="0">
                <a:latin typeface="Times New Roman" panose="02020603050405020304" pitchFamily="18" charset="0"/>
              </a:rPr>
              <a:t>as MAE</a:t>
            </a:r>
            <a:br>
              <a:rPr lang="en-US" sz="2400" b="0" i="0" u="none" strike="noStrike" baseline="0" dirty="0">
                <a:latin typeface="Times New Roman" panose="02020603050405020304" pitchFamily="18" charset="0"/>
              </a:rPr>
            </a:br>
            <a:endParaRPr lang="en-US" sz="2400" dirty="0"/>
          </a:p>
        </p:txBody>
      </p:sp>
      <p:sp>
        <p:nvSpPr>
          <p:cNvPr id="6" name="عنوان 1">
            <a:extLst>
              <a:ext uri="{FF2B5EF4-FFF2-40B4-BE49-F238E27FC236}">
                <a16:creationId xmlns:a16="http://schemas.microsoft.com/office/drawing/2014/main" id="{B131754E-BCC2-4467-9C8F-8445BF839BC7}"/>
              </a:ext>
            </a:extLst>
          </p:cNvPr>
          <p:cNvSpPr txBox="1">
            <a:spLocks/>
          </p:cNvSpPr>
          <p:nvPr/>
        </p:nvSpPr>
        <p:spPr>
          <a:xfrm>
            <a:off x="494385" y="4656127"/>
            <a:ext cx="10515600" cy="125821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rtl="0"/>
            <a:endParaRPr lang="en-US" dirty="0"/>
          </a:p>
        </p:txBody>
      </p:sp>
    </p:spTree>
    <p:extLst>
      <p:ext uri="{BB962C8B-B14F-4D97-AF65-F5344CB8AC3E}">
        <p14:creationId xmlns:p14="http://schemas.microsoft.com/office/powerpoint/2010/main" val="51522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79F49B2-DDFA-44F0-B47D-BCBCA3505C71}"/>
              </a:ext>
            </a:extLst>
          </p:cNvPr>
          <p:cNvSpPr>
            <a:spLocks noGrp="1"/>
          </p:cNvSpPr>
          <p:nvPr>
            <p:ph idx="1"/>
          </p:nvPr>
        </p:nvSpPr>
        <p:spPr>
          <a:xfrm>
            <a:off x="538277" y="1481810"/>
            <a:ext cx="10515600" cy="4351338"/>
          </a:xfrm>
        </p:spPr>
        <p:txBody>
          <a:bodyPr>
            <a:normAutofit/>
          </a:bodyPr>
          <a:lstStyle/>
          <a:p>
            <a:pPr algn="l" rtl="0"/>
            <a:r>
              <a:rPr lang="en-US" sz="2400" b="0" i="0" u="none" strike="noStrike" baseline="0" dirty="0">
                <a:latin typeface="Times New Roman" panose="02020603050405020304" pitchFamily="18" charset="0"/>
              </a:rPr>
              <a:t>Example: Daniel </a:t>
            </a:r>
            <a:r>
              <a:rPr lang="en-US" sz="2400" b="0" i="0" u="none" strike="noStrike" baseline="0" dirty="0" err="1">
                <a:latin typeface="Times New Roman" panose="02020603050405020304" pitchFamily="18" charset="0"/>
              </a:rPr>
              <a:t>Howden</a:t>
            </a:r>
            <a:r>
              <a:rPr lang="en-US" sz="2400" b="0" i="0" u="none" strike="noStrike" baseline="0" dirty="0">
                <a:latin typeface="Times New Roman" panose="02020603050405020304" pitchFamily="18" charset="0"/>
              </a:rPr>
              <a:t> sees the regime turn to guerrilla warfare in </a:t>
            </a:r>
            <a:r>
              <a:rPr lang="en-US" sz="2400" b="0" i="0" u="none" strike="noStrike" baseline="0" dirty="0" err="1">
                <a:latin typeface="Times New Roman" panose="02020603050405020304" pitchFamily="18" charset="0"/>
              </a:rPr>
              <a:t>Jalo</a:t>
            </a:r>
            <a:r>
              <a:rPr lang="en-US" sz="2400" b="0" i="0" u="none" strike="noStrike" baseline="0" dirty="0">
                <a:latin typeface="Times New Roman" panose="02020603050405020304" pitchFamily="18" charset="0"/>
              </a:rPr>
              <a:t>.</a:t>
            </a:r>
          </a:p>
          <a:p>
            <a:pPr marL="0" indent="0" algn="l" rtl="0">
              <a:buNone/>
            </a:pPr>
            <a:r>
              <a:rPr lang="en-US" sz="1800" b="0" i="0" u="none" strike="noStrike" baseline="0" dirty="0">
                <a:latin typeface="Times New Roman" panose="02020603050405020304" pitchFamily="18" charset="0"/>
              </a:rPr>
              <a:t>The mental process in the clause above is expressed by the verb </a:t>
            </a:r>
            <a:r>
              <a:rPr lang="en-US" sz="1800" b="0" i="1" u="none" strike="noStrike" baseline="0" dirty="0">
                <a:latin typeface="Times New Roman" panose="02020603050405020304" pitchFamily="18" charset="0"/>
              </a:rPr>
              <a:t>sees</a:t>
            </a:r>
            <a:r>
              <a:rPr lang="en-US" sz="1800" b="0" i="0" u="none" strike="noStrike" baseline="0" dirty="0">
                <a:latin typeface="Times New Roman" panose="02020603050405020304" pitchFamily="18" charset="0"/>
              </a:rPr>
              <a:t>, constructing the  Perception Mental process (PM)</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In this process, Daniel </a:t>
            </a:r>
            <a:r>
              <a:rPr lang="en-US" sz="1800" b="0" i="0" u="none" strike="noStrike" baseline="0" dirty="0" err="1">
                <a:latin typeface="Times New Roman" panose="02020603050405020304" pitchFamily="18" charset="0"/>
              </a:rPr>
              <a:t>Howden</a:t>
            </a:r>
            <a:r>
              <a:rPr lang="en-US" sz="1800" b="0" i="0" u="none" strike="noStrike" baseline="0" dirty="0">
                <a:latin typeface="Times New Roman" panose="02020603050405020304" pitchFamily="18" charset="0"/>
              </a:rPr>
              <a:t> is presented as a Senser of the seeing process, while the phrase </a:t>
            </a:r>
            <a:r>
              <a:rPr lang="en-US" sz="1800" b="0" i="1" u="none" strike="noStrike" baseline="0" dirty="0">
                <a:latin typeface="Times New Roman" panose="02020603050405020304" pitchFamily="18" charset="0"/>
              </a:rPr>
              <a:t>the regime turn to guerrilla warfare in </a:t>
            </a:r>
            <a:r>
              <a:rPr lang="en-US" sz="1800" b="0" i="1" u="none" strike="noStrike" baseline="0" dirty="0" err="1">
                <a:latin typeface="Times New Roman" panose="02020603050405020304" pitchFamily="18" charset="0"/>
              </a:rPr>
              <a:t>Jalo</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the Phenomenon.</a:t>
            </a:r>
            <a:endParaRPr lang="en-US" sz="2400" b="0" i="0" u="none" strike="noStrike" baseline="0" dirty="0">
              <a:latin typeface="Times New Roman" panose="02020603050405020304" pitchFamily="18" charset="0"/>
            </a:endParaRPr>
          </a:p>
          <a:p>
            <a:pPr algn="l" rtl="0"/>
            <a:r>
              <a:rPr lang="en-US" sz="2400" b="0" i="0" u="none" strike="noStrike" baseline="0" dirty="0">
                <a:latin typeface="Times New Roman" panose="02020603050405020304" pitchFamily="18" charset="0"/>
              </a:rPr>
              <a:t>The last category of transitivity processes is the Relational process, which illustrates the existence of a relationship between two participants (Carrier and Attributes). This Relational process could be identified as an </a:t>
            </a:r>
            <a:r>
              <a:rPr lang="en-US" sz="2400" b="0" i="1" u="none" strike="noStrike" baseline="0" dirty="0">
                <a:latin typeface="Times New Roman" panose="02020603050405020304" pitchFamily="18" charset="0"/>
              </a:rPr>
              <a:t>intensive </a:t>
            </a:r>
            <a:r>
              <a:rPr lang="en-US" sz="2400" b="0" i="0" u="none" strike="noStrike" baseline="0" dirty="0">
                <a:latin typeface="Times New Roman" panose="02020603050405020304" pitchFamily="18" charset="0"/>
              </a:rPr>
              <a:t>relation process (RI), </a:t>
            </a:r>
            <a:r>
              <a:rPr lang="en-US" sz="2400" b="0" i="1" u="none" strike="noStrike" baseline="0" dirty="0">
                <a:latin typeface="Times New Roman" panose="02020603050405020304" pitchFamily="18" charset="0"/>
              </a:rPr>
              <a:t>possessive </a:t>
            </a:r>
            <a:r>
              <a:rPr lang="en-US" sz="2400" b="0" i="0" u="none" strike="noStrike" baseline="0" dirty="0">
                <a:latin typeface="Times New Roman" panose="02020603050405020304" pitchFamily="18" charset="0"/>
              </a:rPr>
              <a:t>relations (PR) or </a:t>
            </a:r>
            <a:r>
              <a:rPr lang="en-US" sz="2400" b="0" i="1" u="none" strike="noStrike" baseline="0" dirty="0">
                <a:latin typeface="Times New Roman" panose="02020603050405020304" pitchFamily="18" charset="0"/>
              </a:rPr>
              <a:t>circumstantial </a:t>
            </a:r>
            <a:r>
              <a:rPr lang="en-US" sz="2400" b="0" i="0" u="none" strike="noStrike" baseline="0" dirty="0">
                <a:latin typeface="Times New Roman" panose="02020603050405020304" pitchFamily="18" charset="0"/>
              </a:rPr>
              <a:t>relations (RC)</a:t>
            </a:r>
          </a:p>
          <a:p>
            <a:pPr algn="l" rtl="0"/>
            <a:r>
              <a:rPr lang="en-US" sz="1800" b="0" i="0" u="none" strike="noStrike" baseline="0" dirty="0">
                <a:latin typeface="Times New Roman" panose="02020603050405020304" pitchFamily="18" charset="0"/>
              </a:rPr>
              <a:t>Gaddafi is an international terrorist on a grand scale and his crimes are legion. </a:t>
            </a:r>
            <a:r>
              <a:rPr lang="en-US" sz="1800" b="0" i="0" u="none" strike="noStrike" baseline="0" dirty="0">
                <a:solidFill>
                  <a:srgbClr val="FF0000"/>
                </a:solidFill>
                <a:latin typeface="Times New Roman" panose="02020603050405020304" pitchFamily="18" charset="0"/>
              </a:rPr>
              <a:t>RI</a:t>
            </a:r>
          </a:p>
          <a:p>
            <a:pPr algn="l" rtl="0"/>
            <a:r>
              <a:rPr lang="en-US" sz="1800" b="0" i="0" u="none" strike="noStrike" baseline="0" dirty="0">
                <a:latin typeface="Times New Roman" panose="02020603050405020304" pitchFamily="18" charset="0"/>
              </a:rPr>
              <a:t>Gaddafi has tanks and trucks with missiles. </a:t>
            </a:r>
            <a:r>
              <a:rPr lang="en-US" sz="1800" b="0" i="0" u="none" strike="noStrike" baseline="0" dirty="0">
                <a:solidFill>
                  <a:srgbClr val="FF0000"/>
                </a:solidFill>
                <a:latin typeface="Times New Roman" panose="02020603050405020304" pitchFamily="18" charset="0"/>
              </a:rPr>
              <a:t>RP</a:t>
            </a:r>
          </a:p>
          <a:p>
            <a:pPr algn="l" rtl="0"/>
            <a:r>
              <a:rPr lang="en-US" sz="1800" b="0" i="0" u="none" strike="noStrike" baseline="0" dirty="0">
                <a:latin typeface="Times New Roman" panose="02020603050405020304" pitchFamily="18" charset="0"/>
              </a:rPr>
              <a:t>France was </a:t>
            </a:r>
            <a:r>
              <a:rPr lang="en-US" sz="1800" b="0" i="0" u="none" strike="noStrike" baseline="0" dirty="0">
                <a:latin typeface="TimesNewRomanPSMT"/>
              </a:rPr>
              <a:t>in the forefront to strike Gaddafi’s </a:t>
            </a:r>
            <a:r>
              <a:rPr lang="en-US" sz="1800" b="0" i="0" u="none" strike="noStrike" baseline="0" dirty="0">
                <a:latin typeface="Times New Roman" panose="02020603050405020304" pitchFamily="18" charset="0"/>
              </a:rPr>
              <a:t>forces and prevent a massacre in Benghazi. </a:t>
            </a:r>
            <a:r>
              <a:rPr lang="en-US" sz="1800" b="0" i="0" u="none" strike="noStrike" baseline="0" dirty="0">
                <a:solidFill>
                  <a:srgbClr val="FF0000"/>
                </a:solidFill>
                <a:latin typeface="Times New Roman" panose="02020603050405020304" pitchFamily="18" charset="0"/>
              </a:rPr>
              <a:t>RC</a:t>
            </a:r>
            <a:endParaRPr lang="en-US" sz="1800" dirty="0">
              <a:solidFill>
                <a:srgbClr val="FF0000"/>
              </a:solidFill>
            </a:endParaRPr>
          </a:p>
          <a:p>
            <a:endParaRPr lang="en-US" dirty="0"/>
          </a:p>
          <a:p>
            <a:endParaRPr lang="en-US" dirty="0"/>
          </a:p>
          <a:p>
            <a:endParaRPr lang="en-US" dirty="0"/>
          </a:p>
        </p:txBody>
      </p:sp>
      <p:sp>
        <p:nvSpPr>
          <p:cNvPr id="4" name="عنوان 1">
            <a:extLst>
              <a:ext uri="{FF2B5EF4-FFF2-40B4-BE49-F238E27FC236}">
                <a16:creationId xmlns:a16="http://schemas.microsoft.com/office/drawing/2014/main" id="{BB57BE2D-BAE3-478D-A4BF-2E7B0E89C063}"/>
              </a:ext>
            </a:extLst>
          </p:cNvPr>
          <p:cNvSpPr txBox="1">
            <a:spLocks/>
          </p:cNvSpPr>
          <p:nvPr/>
        </p:nvSpPr>
        <p:spPr>
          <a:xfrm>
            <a:off x="706526" y="460857"/>
            <a:ext cx="10515600" cy="126553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1800" b="1" i="0" u="none" strike="noStrike" baseline="0" dirty="0">
                <a:latin typeface="Times New Roman" panose="02020603050405020304" pitchFamily="18" charset="0"/>
              </a:rPr>
              <a:t>Another category of transitivity processes is a mental process which is further divided into</a:t>
            </a:r>
          </a:p>
          <a:p>
            <a:pPr algn="l" rtl="0"/>
            <a:r>
              <a:rPr lang="en-US" sz="1800" b="1" i="0" u="none" strike="noStrike" baseline="0" dirty="0">
                <a:latin typeface="Times New Roman" panose="02020603050405020304" pitchFamily="18" charset="0"/>
              </a:rPr>
              <a:t>Mental Cognition (MC), Mental Perception (MP) and Mental Reaction (MR) processes</a:t>
            </a:r>
            <a:endParaRPr lang="en-US" b="1" dirty="0"/>
          </a:p>
        </p:txBody>
      </p:sp>
    </p:spTree>
    <p:extLst>
      <p:ext uri="{BB962C8B-B14F-4D97-AF65-F5344CB8AC3E}">
        <p14:creationId xmlns:p14="http://schemas.microsoft.com/office/powerpoint/2010/main" val="221455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9107825-EFBE-40BF-A2FE-38DC30CCFEFD}"/>
              </a:ext>
            </a:extLst>
          </p:cNvPr>
          <p:cNvSpPr>
            <a:spLocks noGrp="1"/>
          </p:cNvSpPr>
          <p:nvPr>
            <p:ph idx="1"/>
          </p:nvPr>
        </p:nvSpPr>
        <p:spPr>
          <a:xfrm>
            <a:off x="662635" y="340639"/>
            <a:ext cx="10515600" cy="6250355"/>
          </a:xfrm>
        </p:spPr>
        <p:txBody>
          <a:bodyPr/>
          <a:lstStyle/>
          <a:p>
            <a:pPr algn="just" rtl="0"/>
            <a:r>
              <a:rPr lang="en-US" sz="2400" b="1" i="0" u="none" strike="noStrike" baseline="0" dirty="0">
                <a:latin typeface="Times New Roman" panose="02020603050405020304" pitchFamily="18" charset="0"/>
              </a:rPr>
              <a:t>Equating and contrasting: </a:t>
            </a:r>
            <a:r>
              <a:rPr lang="en-US" sz="2400" b="0" i="0" u="none" strike="noStrike" baseline="0" dirty="0">
                <a:latin typeface="Times New Roman" panose="02020603050405020304" pitchFamily="18" charset="0"/>
              </a:rPr>
              <a:t>is interested in how texts use the textual construction of equivalence and opposition to represent the world. Jeffries (2010) argues that the construction of certain synonyms or antonyms to construct a text around the world can produce an ideological effect. In other words, </a:t>
            </a:r>
            <a:r>
              <a:rPr lang="en-US" sz="2400" dirty="0">
                <a:latin typeface="Times New Roman" panose="02020603050405020304" pitchFamily="18" charset="0"/>
              </a:rPr>
              <a:t>how texts use the textual construction of equivalence and opposition to represent the world. For her there is ‘a possibility for words to be semantically similar or semantically opposed’ in texts, which can create some kind of equivalence and opposition relations between concepts which are not normally treated as synonymous or as opposites.</a:t>
            </a:r>
          </a:p>
          <a:p>
            <a:pPr algn="l" rtl="0"/>
            <a:r>
              <a:rPr lang="en-US" sz="2400" b="0" i="0" u="none" strike="noStrike" baseline="0" dirty="0">
                <a:latin typeface="Times New Roman" panose="02020603050405020304" pitchFamily="18" charset="0"/>
              </a:rPr>
              <a:t>There are three syntactic triggers that create textual equivalence relations within a text, including </a:t>
            </a:r>
            <a:r>
              <a:rPr lang="en-US" sz="2400" b="0" i="0" u="none" strike="noStrike" baseline="0" dirty="0">
                <a:solidFill>
                  <a:srgbClr val="FF0000"/>
                </a:solidFill>
                <a:latin typeface="Times New Roman" panose="02020603050405020304" pitchFamily="18" charset="0"/>
              </a:rPr>
              <a:t>a noun phrase apposition</a:t>
            </a:r>
            <a:r>
              <a:rPr lang="en-US" sz="2400" b="0" i="0" u="none" strike="noStrike" baseline="0" dirty="0">
                <a:latin typeface="Times New Roman" panose="02020603050405020304" pitchFamily="18" charset="0"/>
              </a:rPr>
              <a:t>, </a:t>
            </a:r>
            <a:r>
              <a:rPr lang="en-US" sz="2400" b="0" i="0" u="none" strike="noStrike" baseline="0" dirty="0">
                <a:solidFill>
                  <a:srgbClr val="FF0000"/>
                </a:solidFill>
                <a:latin typeface="Times New Roman" panose="02020603050405020304" pitchFamily="18" charset="0"/>
              </a:rPr>
              <a:t>parallel structure</a:t>
            </a:r>
            <a:r>
              <a:rPr lang="en-US" sz="2400" b="0" i="0" u="none" strike="noStrike" baseline="0" dirty="0">
                <a:latin typeface="Times New Roman" panose="02020603050405020304" pitchFamily="18" charset="0"/>
              </a:rPr>
              <a:t>, and </a:t>
            </a:r>
            <a:r>
              <a:rPr lang="en-US" sz="2400" b="0" i="0" u="none" strike="noStrike" baseline="0" dirty="0">
                <a:solidFill>
                  <a:srgbClr val="FF0000"/>
                </a:solidFill>
                <a:latin typeface="Times New Roman" panose="02020603050405020304" pitchFamily="18" charset="0"/>
              </a:rPr>
              <a:t>an intensive relational transitivity pattern</a:t>
            </a:r>
            <a:r>
              <a:rPr lang="en-US" sz="2400" b="0" i="0" u="none" strike="noStrike" baseline="0" dirty="0">
                <a:latin typeface="Times New Roman" panose="02020603050405020304" pitchFamily="18" charset="0"/>
              </a:rPr>
              <a:t>, while there are eight types of opposition triggers: </a:t>
            </a:r>
            <a:r>
              <a:rPr lang="en-US" sz="2400" b="0" i="0" u="none" strike="noStrike" baseline="0" dirty="0">
                <a:solidFill>
                  <a:srgbClr val="FF0000"/>
                </a:solidFill>
                <a:latin typeface="Times New Roman" panose="02020603050405020304" pitchFamily="18" charset="0"/>
              </a:rPr>
              <a:t>negated opposition, transitional opposition, comparative opposition, replacive opposition, concessive opposition, explicit opposition, parallelism, and </a:t>
            </a:r>
            <a:r>
              <a:rPr lang="en-US" sz="2400" b="0" i="0" u="none" strike="noStrike" baseline="0" dirty="0" err="1">
                <a:solidFill>
                  <a:srgbClr val="FF0000"/>
                </a:solidFill>
                <a:latin typeface="Times New Roman" panose="02020603050405020304" pitchFamily="18" charset="0"/>
              </a:rPr>
              <a:t>contrastives</a:t>
            </a:r>
            <a:r>
              <a:rPr lang="en-US" sz="2400" b="0" i="0" u="none" strike="noStrike" baseline="0" dirty="0">
                <a:latin typeface="Times New Roman" panose="02020603050405020304" pitchFamily="18" charset="0"/>
              </a:rPr>
              <a:t>. </a:t>
            </a:r>
            <a:r>
              <a:rPr lang="en-US" sz="2400" dirty="0">
                <a:latin typeface="Times New Roman" panose="02020603050405020304" pitchFamily="18" charset="0"/>
              </a:rPr>
              <a:t> </a:t>
            </a:r>
          </a:p>
        </p:txBody>
      </p:sp>
    </p:spTree>
    <p:extLst>
      <p:ext uri="{BB962C8B-B14F-4D97-AF65-F5344CB8AC3E}">
        <p14:creationId xmlns:p14="http://schemas.microsoft.com/office/powerpoint/2010/main" val="358113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5B30E40-3310-4527-87A5-E771DF294842}"/>
              </a:ext>
            </a:extLst>
          </p:cNvPr>
          <p:cNvSpPr>
            <a:spLocks noGrp="1"/>
          </p:cNvSpPr>
          <p:nvPr>
            <p:ph idx="1"/>
          </p:nvPr>
        </p:nvSpPr>
        <p:spPr>
          <a:xfrm>
            <a:off x="421232" y="731761"/>
            <a:ext cx="11195305" cy="5394477"/>
          </a:xfrm>
        </p:spPr>
        <p:txBody>
          <a:bodyPr>
            <a:noAutofit/>
          </a:bodyPr>
          <a:lstStyle/>
          <a:p>
            <a:pPr algn="l" rtl="0"/>
            <a:r>
              <a:rPr lang="en-US" sz="2400" dirty="0">
                <a:latin typeface="Times New Roman" panose="02020603050405020304" pitchFamily="18" charset="0"/>
                <a:cs typeface="Times New Roman" panose="02020603050405020304" pitchFamily="18" charset="0"/>
              </a:rPr>
              <a:t>Example: </a:t>
            </a:r>
          </a:p>
          <a:p>
            <a:pPr algn="l" rtl="0"/>
            <a:r>
              <a:rPr lang="en-US" sz="2400" b="0" i="0" u="none" strike="noStrike" baseline="0" dirty="0">
                <a:latin typeface="Times New Roman" panose="02020603050405020304" pitchFamily="18" charset="0"/>
                <a:cs typeface="Times New Roman" panose="02020603050405020304" pitchFamily="18" charset="0"/>
              </a:rPr>
              <a:t>So ended the career of Muammar Mohammed Abu </a:t>
            </a:r>
            <a:r>
              <a:rPr lang="en-US" sz="2400" b="0" i="0" u="none" strike="noStrike" baseline="0" dirty="0" err="1">
                <a:latin typeface="Times New Roman" panose="02020603050405020304" pitchFamily="18" charset="0"/>
                <a:cs typeface="Times New Roman" panose="02020603050405020304" pitchFamily="18" charset="0"/>
              </a:rPr>
              <a:t>Minyar</a:t>
            </a:r>
            <a:r>
              <a:rPr lang="en-US" sz="2400" b="0" i="0" u="none" strike="noStrike" baseline="0" dirty="0">
                <a:latin typeface="Times New Roman" panose="02020603050405020304" pitchFamily="18" charset="0"/>
                <a:cs typeface="Times New Roman" panose="02020603050405020304" pitchFamily="18" charset="0"/>
              </a:rPr>
              <a:t> Gaddafi, mercurial leader of Libya, patron of international terrorism, desert mystic, narcissist, figure of fun, one-time great survivor, Ronald Reagan's mad dog. [X, Y, (Z)].</a:t>
            </a:r>
          </a:p>
          <a:p>
            <a:pPr algn="l" rtl="0"/>
            <a:r>
              <a:rPr lang="en-US" sz="1800" b="0" i="0" u="none" strike="noStrike" baseline="0" dirty="0">
                <a:latin typeface="Times New Roman" panose="02020603050405020304" pitchFamily="18" charset="0"/>
              </a:rPr>
              <a:t>There is an appositional equivalence which is triggered by the juxtaposition of nine noun phrases without co-ordination. These NPs occupy the same syntactic role, thus referring to the same referent</a:t>
            </a:r>
            <a:endParaRPr lang="en-US" sz="2400" dirty="0">
              <a:latin typeface="Times New Roman" panose="02020603050405020304" pitchFamily="18" charset="0"/>
              <a:cs typeface="Times New Roman" panose="02020603050405020304" pitchFamily="18" charset="0"/>
            </a:endParaRPr>
          </a:p>
          <a:p>
            <a:pPr algn="l" rtl="0"/>
            <a:endParaRPr lang="en-US" sz="2400" b="0" i="0" u="none" strike="noStrike" baseline="0" dirty="0">
              <a:latin typeface="Times New Roman" panose="02020603050405020304" pitchFamily="18" charset="0"/>
              <a:cs typeface="Times New Roman" panose="02020603050405020304" pitchFamily="18" charset="0"/>
            </a:endParaRPr>
          </a:p>
          <a:p>
            <a:pPr algn="l" rtl="0"/>
            <a:r>
              <a:rPr lang="en-US" sz="2400" b="0" i="0" u="none" strike="noStrike" baseline="0" dirty="0">
                <a:latin typeface="Times New Roman" panose="02020603050405020304" pitchFamily="18" charset="0"/>
                <a:cs typeface="Times New Roman" panose="02020603050405020304" pitchFamily="18" charset="0"/>
              </a:rPr>
              <a:t>Col. Muammar Gaddafi </a:t>
            </a:r>
            <a:r>
              <a:rPr lang="en-US" sz="2400" b="1" i="0" u="none" strike="noStrike" baseline="0" dirty="0">
                <a:latin typeface="Times New Roman" panose="02020603050405020304" pitchFamily="18" charset="0"/>
                <a:cs typeface="Times New Roman" panose="02020603050405020304" pitchFamily="18" charset="0"/>
              </a:rPr>
              <a:t>offered an amnesty </a:t>
            </a:r>
            <a:r>
              <a:rPr lang="en-US" sz="2400" b="0" i="0" u="none" strike="noStrike" baseline="0" dirty="0">
                <a:latin typeface="Times New Roman" panose="02020603050405020304" pitchFamily="18" charset="0"/>
                <a:cs typeface="Times New Roman" panose="02020603050405020304" pitchFamily="18" charset="0"/>
              </a:rPr>
              <a:t>to Libyan rebels yesterday, but </a:t>
            </a:r>
            <a:r>
              <a:rPr lang="en-US" sz="2400" b="1" i="0" u="none" strike="noStrike" baseline="0" dirty="0">
                <a:latin typeface="Times New Roman" panose="02020603050405020304" pitchFamily="18" charset="0"/>
                <a:cs typeface="Times New Roman" panose="02020603050405020304" pitchFamily="18" charset="0"/>
              </a:rPr>
              <a:t>threatened a bloodbath </a:t>
            </a:r>
            <a:r>
              <a:rPr lang="en-US" sz="2400" b="0" i="0" u="none" strike="noStrike" baseline="0" dirty="0">
                <a:latin typeface="Times New Roman" panose="02020603050405020304" pitchFamily="18" charset="0"/>
                <a:cs typeface="Times New Roman" panose="02020603050405020304" pitchFamily="18" charset="0"/>
              </a:rPr>
              <a:t>if the West tried to intervene in his fight to stay in power. [ X, but Y]</a:t>
            </a:r>
          </a:p>
          <a:p>
            <a:pPr algn="l" rtl="0"/>
            <a:r>
              <a:rPr lang="en-US" sz="1800" b="0" i="0" u="none" strike="noStrike" baseline="0" dirty="0">
                <a:latin typeface="Times New Roman" panose="02020603050405020304" pitchFamily="18" charset="0"/>
              </a:rPr>
              <a:t>It constructs opposition relations between the positive action </a:t>
            </a:r>
            <a:r>
              <a:rPr lang="en-US" sz="1800" b="0" i="1" u="none" strike="noStrike" baseline="0" dirty="0">
                <a:latin typeface="Times New Roman" panose="02020603050405020304" pitchFamily="18" charset="0"/>
              </a:rPr>
              <a:t>offered an amnesty </a:t>
            </a:r>
            <a:r>
              <a:rPr lang="en-US" sz="1800" b="0" i="0" u="none" strike="noStrike" baseline="0" dirty="0">
                <a:latin typeface="Times New Roman" panose="02020603050405020304" pitchFamily="18" charset="0"/>
              </a:rPr>
              <a:t>and the violent verbal action </a:t>
            </a:r>
            <a:r>
              <a:rPr lang="en-US" sz="1800" b="0" i="1" u="none" strike="noStrike" baseline="0" dirty="0">
                <a:latin typeface="Times New Roman" panose="02020603050405020304" pitchFamily="18" charset="0"/>
              </a:rPr>
              <a:t>threatened a bloodbath</a:t>
            </a:r>
            <a:r>
              <a:rPr lang="en-US" sz="1800" b="0" i="0" u="none" strike="noStrike" baseline="0" dirty="0">
                <a:latin typeface="Times New Roman" panose="02020603050405020304" pitchFamily="18" charset="0"/>
              </a:rPr>
              <a:t>, which has been triggered by the </a:t>
            </a:r>
            <a:r>
              <a:rPr lang="en-US" sz="1800" b="0" i="0" u="none" strike="noStrike" baseline="0" dirty="0" err="1">
                <a:latin typeface="Times New Roman" panose="02020603050405020304" pitchFamily="18" charset="0"/>
              </a:rPr>
              <a:t>co-ordinating</a:t>
            </a:r>
            <a:r>
              <a:rPr lang="en-US" sz="1800" b="0" i="0" u="none" strike="noStrike" baseline="0" dirty="0">
                <a:latin typeface="Times New Roman" panose="02020603050405020304" pitchFamily="18" charset="0"/>
              </a:rPr>
              <a:t> conjunction </a:t>
            </a:r>
            <a:r>
              <a:rPr lang="en-US" sz="1800" b="0" i="1" u="none" strike="noStrike" baseline="0" dirty="0">
                <a:latin typeface="Times New Roman" panose="02020603050405020304" pitchFamily="18" charset="0"/>
              </a:rPr>
              <a:t>but. </a:t>
            </a:r>
            <a:r>
              <a:rPr lang="en-US" sz="1800" b="0" i="0" u="none" strike="noStrike" baseline="0" dirty="0">
                <a:latin typeface="Times New Roman" panose="02020603050405020304" pitchFamily="18" charset="0"/>
              </a:rPr>
              <a:t>These are not conventional opposites, but the semantic opposition relation between them relies on the syntactic frames </a:t>
            </a:r>
            <a:r>
              <a:rPr lang="en-US" sz="1800" b="0" i="1" u="none" strike="noStrike" baseline="0" dirty="0">
                <a:latin typeface="Times New Roman" panose="02020603050405020304" pitchFamily="18" charset="0"/>
              </a:rPr>
              <a:t>X but Y</a:t>
            </a:r>
            <a:r>
              <a:rPr lang="en-US" sz="1800" b="0" i="0" u="none" strike="noStrike" baseline="0" dirty="0">
                <a:latin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64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EFEF47A-397D-484C-9AFB-09ECF2067A7F}"/>
              </a:ext>
            </a:extLst>
          </p:cNvPr>
          <p:cNvSpPr>
            <a:spLocks noGrp="1"/>
          </p:cNvSpPr>
          <p:nvPr>
            <p:ph idx="1"/>
          </p:nvPr>
        </p:nvSpPr>
        <p:spPr>
          <a:xfrm>
            <a:off x="626059" y="1379398"/>
            <a:ext cx="10515600" cy="3660775"/>
          </a:xfrm>
        </p:spPr>
        <p:txBody>
          <a:bodyPr>
            <a:normAutofit/>
          </a:bodyPr>
          <a:lstStyle/>
          <a:p>
            <a:pPr algn="l" rtl="0"/>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Exemplifying and enumerating: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give consideration to the potential ideological consequences that result from using the textual functions of exemplifying and enumerating by means of listing structures in the text. They </a:t>
            </a:r>
            <a:r>
              <a:rPr lang="en-US" sz="2400" b="0" i="0" u="none" strike="noStrike" baseline="0" dirty="0">
                <a:latin typeface="Times New Roman" panose="02020603050405020304" pitchFamily="18" charset="0"/>
              </a:rPr>
              <a:t>give consideration to the potential ideological consequences that result from using the textual functions of exemplifying and enumerating in the text. </a:t>
            </a:r>
          </a:p>
          <a:p>
            <a:pPr algn="l" rtl="0"/>
            <a:r>
              <a:rPr kumimoji="0" lang="en-US" sz="2400" kern="1200" cap="none" spc="0" normalizeH="0" noProof="0" dirty="0">
                <a:ln>
                  <a:noFill/>
                </a:ln>
                <a:solidFill>
                  <a:prstClr val="black"/>
                </a:solidFill>
                <a:effectLst/>
                <a:uLnTx/>
                <a:uFillTx/>
                <a:latin typeface="Times New Roman" panose="02020603050405020304" pitchFamily="18" charset="0"/>
                <a:ea typeface="+mn-ea"/>
                <a:cs typeface="+mn-cs"/>
              </a:rPr>
              <a:t>Th</a:t>
            </a:r>
            <a:r>
              <a:rPr lang="en-US" sz="2400" dirty="0">
                <a:solidFill>
                  <a:prstClr val="black"/>
                </a:solidFill>
                <a:latin typeface="Times New Roman" panose="02020603050405020304" pitchFamily="18" charset="0"/>
              </a:rPr>
              <a:t>ese two functions are not part of CDA, they were added by Jeffries as they could provide semantic </a:t>
            </a:r>
            <a:r>
              <a:rPr lang="en-US" sz="2400" b="0" i="0" u="none" strike="noStrike" baseline="0" dirty="0">
                <a:latin typeface="Times New Roman" panose="02020603050405020304" pitchFamily="18" charset="0"/>
              </a:rPr>
              <a:t>relations textually.</a:t>
            </a:r>
          </a:p>
          <a:p>
            <a:pPr algn="l" rtl="0"/>
            <a:r>
              <a:rPr lang="en-US" sz="2400" b="0" i="0" u="none" strike="noStrike" baseline="0" dirty="0">
                <a:latin typeface="Times New Roman" panose="02020603050405020304" pitchFamily="18" charset="0"/>
              </a:rPr>
              <a:t>Political speakers use three-part statements in order to build a strong argument for their claims and to establish particular ideologies for the listener.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endParaRPr lang="en-US" sz="2400" dirty="0"/>
          </a:p>
        </p:txBody>
      </p:sp>
    </p:spTree>
    <p:extLst>
      <p:ext uri="{BB962C8B-B14F-4D97-AF65-F5344CB8AC3E}">
        <p14:creationId xmlns:p14="http://schemas.microsoft.com/office/powerpoint/2010/main" val="19003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588C7837-A709-4A7D-AF1C-7DAA63C7A791}"/>
              </a:ext>
            </a:extLst>
          </p:cNvPr>
          <p:cNvSpPr txBox="1">
            <a:spLocks/>
          </p:cNvSpPr>
          <p:nvPr/>
        </p:nvSpPr>
        <p:spPr>
          <a:xfrm>
            <a:off x="353568" y="738837"/>
            <a:ext cx="11484863" cy="184343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Example: </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Cameron said : ‘ Six months ago , this country took the difficult decision to commit our military to support the people of Libya . I said at the time that this action was </a:t>
            </a: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necessary , legal and right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I still believe that today .</a:t>
            </a:r>
            <a:endParaRPr kumimoji="0" lang="ar-IQ"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 name="عنوان 1">
            <a:extLst>
              <a:ext uri="{FF2B5EF4-FFF2-40B4-BE49-F238E27FC236}">
                <a16:creationId xmlns:a16="http://schemas.microsoft.com/office/drawing/2014/main" id="{8C465577-5A98-4066-AB90-63635B96348A}"/>
              </a:ext>
            </a:extLst>
          </p:cNvPr>
          <p:cNvSpPr txBox="1">
            <a:spLocks/>
          </p:cNvSpPr>
          <p:nvPr/>
        </p:nvSpPr>
        <p:spPr>
          <a:xfrm>
            <a:off x="697687" y="2468002"/>
            <a:ext cx="10440619" cy="3816424"/>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 the above example , Prime Minister Cameron talked about how it was necessary to take military action against the Libyan regime .He described the action taken in the form of a three-part list : </a:t>
            </a:r>
            <a:r>
              <a:rPr kumimoji="0" lang="en-US" sz="2400" b="0" i="0" u="sng"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necessary , legal and right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 word ‘necessary to initiate his argument, ‘legal ‘to emphasize legal, and ‘right ‘ to reinforce both ‘ necessary and legal.  </a:t>
            </a:r>
            <a:endParaRPr kumimoji="0" lang="ar-IQ"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73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8B485B09-2432-4AB9-951B-A57E806D4540}"/>
              </a:ext>
            </a:extLst>
          </p:cNvPr>
          <p:cNvSpPr txBox="1">
            <a:spLocks/>
          </p:cNvSpPr>
          <p:nvPr/>
        </p:nvSpPr>
        <p:spPr>
          <a:xfrm>
            <a:off x="0" y="0"/>
            <a:ext cx="11537901" cy="3167482"/>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rtl="0"/>
            <a:r>
              <a:rPr lang="en-US" sz="3200" b="1" dirty="0" err="1">
                <a:latin typeface="Times New Roman" panose="02020603050405020304" pitchFamily="18" charset="0"/>
                <a:cs typeface="Times New Roman" panose="02020603050405020304" pitchFamily="18" charset="0"/>
              </a:rPr>
              <a:t>Prioristing</a:t>
            </a:r>
            <a:r>
              <a:rPr lang="en-US" sz="3200" dirty="0">
                <a:latin typeface="Times New Roman" panose="02020603050405020304" pitchFamily="18" charset="0"/>
                <a:cs typeface="Times New Roman" panose="02020603050405020304" pitchFamily="18" charset="0"/>
              </a:rPr>
              <a:t>: it is concerned with how ideological effects can be created by changing the position of the focal information in the sentence through using syntactic possibilities for </a:t>
            </a:r>
            <a:r>
              <a:rPr lang="en-US" sz="3200" dirty="0" err="1">
                <a:latin typeface="Times New Roman" panose="02020603050405020304" pitchFamily="18" charset="0"/>
                <a:cs typeface="Times New Roman" panose="02020603050405020304" pitchFamily="18" charset="0"/>
              </a:rPr>
              <a:t>prioristing</a:t>
            </a:r>
            <a:r>
              <a:rPr lang="en-US" sz="3200" dirty="0">
                <a:latin typeface="Times New Roman" panose="02020603050405020304" pitchFamily="18" charset="0"/>
                <a:cs typeface="Times New Roman" panose="02020603050405020304" pitchFamily="18" charset="0"/>
              </a:rPr>
              <a:t>, including exploiting information structure, transformation and subordination.</a:t>
            </a:r>
          </a:p>
          <a:p>
            <a:pPr algn="l" rtl="0"/>
            <a:r>
              <a:rPr lang="en-US" sz="3200" dirty="0">
                <a:latin typeface="Times New Roman" panose="02020603050405020304" pitchFamily="18" charset="0"/>
                <a:cs typeface="Times New Roman" panose="02020603050405020304" pitchFamily="18" charset="0"/>
              </a:rPr>
              <a:t>Its about making particular information salient or making other information less salient through these syntactic possibilities can produce an ideological effect in a text</a:t>
            </a:r>
            <a:endParaRPr lang="ar-IQ" sz="3200" dirty="0">
              <a:latin typeface="Times New Roman" panose="02020603050405020304" pitchFamily="18" charset="0"/>
              <a:cs typeface="Times New Roman" panose="02020603050405020304" pitchFamily="18" charset="0"/>
            </a:endParaRPr>
          </a:p>
        </p:txBody>
      </p:sp>
      <p:sp>
        <p:nvSpPr>
          <p:cNvPr id="3" name="عنوان 1">
            <a:extLst>
              <a:ext uri="{FF2B5EF4-FFF2-40B4-BE49-F238E27FC236}">
                <a16:creationId xmlns:a16="http://schemas.microsoft.com/office/drawing/2014/main" id="{9C45D89E-0D23-46C3-8C00-236F72871CBA}"/>
              </a:ext>
            </a:extLst>
          </p:cNvPr>
          <p:cNvSpPr txBox="1">
            <a:spLocks/>
          </p:cNvSpPr>
          <p:nvPr/>
        </p:nvSpPr>
        <p:spPr>
          <a:xfrm>
            <a:off x="876739" y="3247950"/>
            <a:ext cx="10661162" cy="318211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It was </a:t>
            </a:r>
            <a:r>
              <a:rPr kumimoji="0" lang="en-US" sz="2400" b="0" i="0" u="sng"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 weapon of mass destruction </a:t>
            </a:r>
            <a: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that Col. Gaddafi is willing to train on his own people .</a:t>
            </a:r>
          </a:p>
          <a:p>
            <a:pPr marR="0" lvl="0" algn="l" defTabSz="914400" rtl="0" eaLnBrk="1" fontAlgn="auto" latinLnBrk="0" hangingPunct="1">
              <a:lnSpc>
                <a:spcPct val="100000"/>
              </a:lnSpc>
              <a:spcBef>
                <a:spcPct val="0"/>
              </a:spcBef>
              <a:spcAft>
                <a:spcPts val="0"/>
              </a:spcAft>
              <a:buClrTx/>
              <a:buSzTx/>
              <a:tabLst/>
              <a:defRPr/>
            </a:pPr>
            <a:endParaRPr lang="en-US" sz="2400" dirty="0">
              <a:solidFill>
                <a:sysClr val="windowText" lastClr="000000"/>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0"/>
              </a:spcBef>
              <a:spcAft>
                <a:spcPts val="0"/>
              </a:spcAft>
              <a:buClrTx/>
              <a:buSzTx/>
              <a:tabLst/>
              <a:defRPr/>
            </a:pPr>
            <a:br>
              <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Here the text producer </a:t>
            </a:r>
            <a:r>
              <a:rPr kumimoji="0" lang="en-US" sz="20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prioritises</a:t>
            </a: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the existence of  ‘weapons  ‘by using a cleft sentence and placed it at the beginning of the sentence . </a:t>
            </a:r>
            <a:endParaRPr kumimoji="0" lang="ar-IQ"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88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637FD1-E944-494C-B7D9-C7BEBD262D4E}"/>
              </a:ext>
            </a:extLst>
          </p:cNvPr>
          <p:cNvSpPr>
            <a:spLocks noGrp="1"/>
          </p:cNvSpPr>
          <p:nvPr>
            <p:ph type="title"/>
          </p:nvPr>
        </p:nvSpPr>
        <p:spPr>
          <a:xfrm>
            <a:off x="187147" y="131674"/>
            <a:ext cx="10515600" cy="860020"/>
          </a:xfrm>
        </p:spPr>
        <p:txBody>
          <a:bodyPr/>
          <a:lstStyle/>
          <a:p>
            <a:pPr algn="l" rtl="0"/>
            <a:r>
              <a:rPr lang="en-US" dirty="0"/>
              <a:t>Outline:</a:t>
            </a:r>
          </a:p>
        </p:txBody>
      </p:sp>
      <p:sp>
        <p:nvSpPr>
          <p:cNvPr id="3" name="عنصر نائب للمحتوى 2">
            <a:extLst>
              <a:ext uri="{FF2B5EF4-FFF2-40B4-BE49-F238E27FC236}">
                <a16:creationId xmlns:a16="http://schemas.microsoft.com/office/drawing/2014/main" id="{A82B7F2D-D23D-41CF-9E30-1ADC7E5CDB7A}"/>
              </a:ext>
            </a:extLst>
          </p:cNvPr>
          <p:cNvSpPr>
            <a:spLocks noGrp="1"/>
          </p:cNvSpPr>
          <p:nvPr>
            <p:ph idx="1"/>
          </p:nvPr>
        </p:nvSpPr>
        <p:spPr>
          <a:xfrm>
            <a:off x="721157" y="991694"/>
            <a:ext cx="10515600" cy="5570040"/>
          </a:xfrm>
        </p:spPr>
        <p:txBody>
          <a:bodyPr>
            <a:noAutofit/>
          </a:bodyPr>
          <a:lstStyle/>
          <a:p>
            <a:pPr algn="l" rtl="0"/>
            <a:r>
              <a:rPr lang="en-US" sz="1600" dirty="0">
                <a:latin typeface="Times New Roman" panose="02020603050405020304" pitchFamily="18" charset="0"/>
                <a:cs typeface="Times New Roman" panose="02020603050405020304" pitchFamily="18" charset="0"/>
              </a:rPr>
              <a:t>Why CS? </a:t>
            </a:r>
          </a:p>
          <a:p>
            <a:pPr algn="l" rtl="0"/>
            <a:r>
              <a:rPr lang="en-US" sz="1600" dirty="0">
                <a:latin typeface="Times New Roman" panose="02020603050405020304" pitchFamily="18" charset="0"/>
                <a:cs typeface="Times New Roman" panose="02020603050405020304" pitchFamily="18" charset="0"/>
              </a:rPr>
              <a:t>The development of CS</a:t>
            </a:r>
          </a:p>
          <a:p>
            <a:pPr algn="l" rtl="0"/>
            <a:r>
              <a:rPr lang="en-US" sz="1600" dirty="0">
                <a:latin typeface="Times New Roman" panose="02020603050405020304" pitchFamily="18" charset="0"/>
                <a:cs typeface="Times New Roman" panose="02020603050405020304" pitchFamily="18" charset="0"/>
              </a:rPr>
              <a:t>How to Apply CS?</a:t>
            </a:r>
          </a:p>
          <a:p>
            <a:pPr algn="l" rtl="0"/>
            <a:r>
              <a:rPr lang="en-US" sz="1600" dirty="0">
                <a:latin typeface="Times New Roman" panose="02020603050405020304" pitchFamily="18" charset="0"/>
                <a:cs typeface="Times New Roman" panose="02020603050405020304" pitchFamily="18" charset="0"/>
              </a:rPr>
              <a:t>The Tools of CS (10 Tools)</a:t>
            </a:r>
          </a:p>
          <a:p>
            <a:pPr algn="l" rtl="0"/>
            <a:r>
              <a:rPr lang="en-US" sz="1600" b="1" i="0" u="none" strike="noStrike" baseline="0" dirty="0">
                <a:latin typeface="Times New Roman" panose="02020603050405020304" pitchFamily="18" charset="0"/>
                <a:cs typeface="Times New Roman" panose="02020603050405020304" pitchFamily="18" charset="0"/>
              </a:rPr>
              <a:t>Naming and describing</a:t>
            </a:r>
          </a:p>
          <a:p>
            <a:pPr algn="l" rtl="0"/>
            <a:r>
              <a:rPr lang="en-US" sz="1600" b="1" i="0" u="none" strike="noStrike" baseline="0" dirty="0">
                <a:latin typeface="Times New Roman" panose="02020603050405020304" pitchFamily="18" charset="0"/>
                <a:cs typeface="Times New Roman" panose="02020603050405020304" pitchFamily="18" charset="0"/>
              </a:rPr>
              <a:t>Representing actions/events/states:</a:t>
            </a:r>
          </a:p>
          <a:p>
            <a:pPr algn="l" rtl="0"/>
            <a:r>
              <a:rPr lang="en-US" sz="1600" b="1" i="0" u="none" strike="noStrike" baseline="0" dirty="0">
                <a:latin typeface="Times New Roman" panose="02020603050405020304" pitchFamily="18" charset="0"/>
                <a:cs typeface="Times New Roman" panose="02020603050405020304" pitchFamily="18" charset="0"/>
              </a:rPr>
              <a:t>Equating and contrasting</a:t>
            </a:r>
          </a:p>
          <a:p>
            <a:pPr algn="l" rtl="0"/>
            <a:r>
              <a:rPr lang="en-US" sz="1600" b="1" i="0" u="none" strike="noStrike" baseline="0" dirty="0">
                <a:latin typeface="Times New Roman" panose="02020603050405020304" pitchFamily="18" charset="0"/>
                <a:cs typeface="Times New Roman" panose="02020603050405020304" pitchFamily="18" charset="0"/>
              </a:rPr>
              <a:t>Exemplifying and enumerating</a:t>
            </a:r>
          </a:p>
          <a:p>
            <a:pPr algn="l" rtl="0"/>
            <a:r>
              <a:rPr lang="en-US" sz="1600" b="1" i="0" u="none" strike="noStrike" baseline="0" dirty="0" err="1">
                <a:latin typeface="Times New Roman" panose="02020603050405020304" pitchFamily="18" charset="0"/>
                <a:cs typeface="Times New Roman" panose="02020603050405020304" pitchFamily="18" charset="0"/>
              </a:rPr>
              <a:t>Prioritising</a:t>
            </a:r>
            <a:endParaRPr lang="en-US" sz="1600" b="1" i="0" u="none" strike="noStrike" baseline="0" dirty="0">
              <a:latin typeface="Times New Roman" panose="02020603050405020304" pitchFamily="18" charset="0"/>
              <a:cs typeface="Times New Roman" panose="02020603050405020304" pitchFamily="18" charset="0"/>
            </a:endParaRPr>
          </a:p>
          <a:p>
            <a:pPr algn="l" rtl="0"/>
            <a:r>
              <a:rPr lang="en-US" sz="1600" b="1" i="0" u="none" strike="noStrike" baseline="0" dirty="0">
                <a:latin typeface="Times New Roman" panose="02020603050405020304" pitchFamily="18" charset="0"/>
                <a:cs typeface="Times New Roman" panose="02020603050405020304" pitchFamily="18" charset="0"/>
              </a:rPr>
              <a:t>Implying and assuming</a:t>
            </a:r>
          </a:p>
          <a:p>
            <a:pPr algn="l" rtl="0"/>
            <a:r>
              <a:rPr lang="en-US" sz="1600" b="1" i="0" u="none" strike="noStrike" baseline="0" dirty="0">
                <a:latin typeface="Times New Roman" panose="02020603050405020304" pitchFamily="18" charset="0"/>
                <a:cs typeface="Times New Roman" panose="02020603050405020304" pitchFamily="18" charset="0"/>
              </a:rPr>
              <a:t>Negating:</a:t>
            </a:r>
          </a:p>
          <a:p>
            <a:pPr algn="l" rtl="0"/>
            <a:r>
              <a:rPr lang="en-US" sz="1600" b="1" i="0" u="none" strike="noStrike" baseline="0" dirty="0">
                <a:latin typeface="Times New Roman" panose="02020603050405020304" pitchFamily="18" charset="0"/>
                <a:cs typeface="Times New Roman" panose="02020603050405020304" pitchFamily="18" charset="0"/>
              </a:rPr>
              <a:t>Hypothesising</a:t>
            </a:r>
          </a:p>
          <a:p>
            <a:pPr algn="l" rtl="0"/>
            <a:r>
              <a:rPr lang="en-US" sz="1600" b="1" i="0" u="none" strike="noStrike" baseline="0" dirty="0">
                <a:latin typeface="Times New Roman" panose="02020603050405020304" pitchFamily="18" charset="0"/>
                <a:cs typeface="Times New Roman" panose="02020603050405020304" pitchFamily="18" charset="0"/>
              </a:rPr>
              <a:t>Presenting others’ speech and thoughts</a:t>
            </a:r>
          </a:p>
          <a:p>
            <a:pPr algn="l" rtl="0"/>
            <a:r>
              <a:rPr lang="en-US" sz="1600" b="1" i="0" u="none" strike="noStrike" baseline="0" dirty="0">
                <a:latin typeface="Times New Roman" panose="02020603050405020304" pitchFamily="18" charset="0"/>
                <a:cs typeface="Times New Roman" panose="02020603050405020304" pitchFamily="18" charset="0"/>
              </a:rPr>
              <a:t>Representing time, space and society</a:t>
            </a:r>
            <a:r>
              <a:rPr lang="en-US" sz="1600" dirty="0">
                <a:latin typeface="Times New Roman" panose="02020603050405020304" pitchFamily="18" charset="0"/>
                <a:cs typeface="Times New Roman" panose="02020603050405020304" pitchFamily="18" charset="0"/>
              </a:rPr>
              <a:t> </a:t>
            </a:r>
          </a:p>
          <a:p>
            <a:pPr algn="l" rtl="0"/>
            <a:r>
              <a:rPr lang="en-US" sz="1600" dirty="0">
                <a:latin typeface="Times New Roman" panose="02020603050405020304" pitchFamily="18" charset="0"/>
                <a:cs typeface="Times New Roman" panose="02020603050405020304" pitchFamily="18" charset="0"/>
              </a:rPr>
              <a:t>References </a:t>
            </a:r>
          </a:p>
        </p:txBody>
      </p:sp>
    </p:spTree>
    <p:extLst>
      <p:ext uri="{BB962C8B-B14F-4D97-AF65-F5344CB8AC3E}">
        <p14:creationId xmlns:p14="http://schemas.microsoft.com/office/powerpoint/2010/main" val="852464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92F3669-3FDA-436C-A799-E0F347EFC3B1}"/>
              </a:ext>
            </a:extLst>
          </p:cNvPr>
          <p:cNvSpPr>
            <a:spLocks noGrp="1"/>
          </p:cNvSpPr>
          <p:nvPr>
            <p:ph idx="1"/>
          </p:nvPr>
        </p:nvSpPr>
        <p:spPr>
          <a:xfrm>
            <a:off x="424281" y="563270"/>
            <a:ext cx="11017301" cy="5749748"/>
          </a:xfrm>
        </p:spPr>
        <p:txBody>
          <a:bodyPr>
            <a:normAutofit/>
          </a:bodyPr>
          <a:lstStyle/>
          <a:p>
            <a:pPr algn="l" rtl="0"/>
            <a:r>
              <a:rPr lang="en-US" b="0" i="0" u="none" strike="noStrike" baseline="0" dirty="0">
                <a:latin typeface="Times New Roman" panose="02020603050405020304" pitchFamily="18" charset="0"/>
              </a:rPr>
              <a:t>The ideological effect of </a:t>
            </a:r>
            <a:r>
              <a:rPr lang="en-US" b="0" i="0" u="none" strike="noStrike" baseline="0" dirty="0" err="1">
                <a:latin typeface="Times New Roman" panose="02020603050405020304" pitchFamily="18" charset="0"/>
              </a:rPr>
              <a:t>prioritising</a:t>
            </a:r>
            <a:r>
              <a:rPr lang="en-US" b="0" i="0" u="none" strike="noStrike" baseline="0" dirty="0">
                <a:latin typeface="Times New Roman" panose="02020603050405020304" pitchFamily="18" charset="0"/>
              </a:rPr>
              <a:t> could also occur as a result of the structural subordination options. This means that placing information at a low level of subordination in a sentence makes it less susceptible to debate or question. </a:t>
            </a:r>
          </a:p>
          <a:p>
            <a:pPr algn="l" rtl="0"/>
            <a:endParaRPr lang="en-US" dirty="0">
              <a:latin typeface="Times New Roman" panose="02020603050405020304" pitchFamily="18" charset="0"/>
            </a:endParaRPr>
          </a:p>
          <a:p>
            <a:pPr algn="l" rtl="0"/>
            <a:r>
              <a:rPr lang="en-US" b="0" i="0" u="none" strike="noStrike" baseline="0" dirty="0">
                <a:latin typeface="Times New Roman" panose="02020603050405020304" pitchFamily="18" charset="0"/>
              </a:rPr>
              <a:t>Example: David Cameron and other Western leaders were on the brink of ordering military action against Col. Muammar Gaddafi last night amid fears </a:t>
            </a:r>
            <a:r>
              <a:rPr lang="en-US" b="1" i="0" u="none" strike="noStrike" baseline="0" dirty="0">
                <a:latin typeface="Times New Roman" panose="02020603050405020304" pitchFamily="18" charset="0"/>
              </a:rPr>
              <a:t>that the Libyan dictator could use chemical weapons against his own people.</a:t>
            </a:r>
          </a:p>
          <a:p>
            <a:pPr algn="l" rtl="0"/>
            <a:r>
              <a:rPr lang="en-US" b="0" i="0" u="none" strike="noStrike" baseline="0" dirty="0">
                <a:latin typeface="Times New Roman" panose="02020603050405020304" pitchFamily="18" charset="0"/>
              </a:rPr>
              <a:t>This is an example when the writer used this syntactic process for creating a </a:t>
            </a:r>
            <a:r>
              <a:rPr lang="en-US" b="0" i="0" u="none" strike="noStrike" baseline="0" dirty="0">
                <a:latin typeface="TimesNewRomanPSMT"/>
              </a:rPr>
              <a:t>structure for ideological </a:t>
            </a:r>
            <a:r>
              <a:rPr lang="en-US" b="0" i="0" u="none" strike="noStrike" baseline="0" dirty="0" err="1">
                <a:latin typeface="TimesNewRomanPSMT"/>
              </a:rPr>
              <a:t>prioritisation</a:t>
            </a:r>
            <a:r>
              <a:rPr lang="en-US" b="0" i="0" u="none" strike="noStrike" baseline="0" dirty="0">
                <a:latin typeface="TimesNewRomanPSMT"/>
              </a:rPr>
              <a:t> in representing Gaddafi’s violent acts</a:t>
            </a:r>
            <a:endParaRPr lang="en-US" dirty="0"/>
          </a:p>
        </p:txBody>
      </p:sp>
    </p:spTree>
    <p:extLst>
      <p:ext uri="{BB962C8B-B14F-4D97-AF65-F5344CB8AC3E}">
        <p14:creationId xmlns:p14="http://schemas.microsoft.com/office/powerpoint/2010/main" val="347184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DED105D-301A-40DA-B7A6-82A8ED9071E9}"/>
              </a:ext>
            </a:extLst>
          </p:cNvPr>
          <p:cNvSpPr>
            <a:spLocks noGrp="1"/>
          </p:cNvSpPr>
          <p:nvPr>
            <p:ph idx="1"/>
          </p:nvPr>
        </p:nvSpPr>
        <p:spPr>
          <a:xfrm>
            <a:off x="640689" y="794182"/>
            <a:ext cx="10515600" cy="2841472"/>
          </a:xfrm>
        </p:spPr>
        <p:txBody>
          <a:bodyPr/>
          <a:lstStyle/>
          <a:p>
            <a:pPr algn="l" rtl="0"/>
            <a:r>
              <a:rPr lang="en-US" sz="2800" b="1" dirty="0">
                <a:latin typeface="Times New Roman" panose="02020603050405020304" pitchFamily="18" charset="0"/>
                <a:cs typeface="Times New Roman" panose="02020603050405020304" pitchFamily="18" charset="0"/>
              </a:rPr>
              <a:t>Implying and assuming </a:t>
            </a:r>
            <a:r>
              <a:rPr lang="en-US" sz="2800" dirty="0">
                <a:latin typeface="Times New Roman" panose="02020603050405020304" pitchFamily="18" charset="0"/>
                <a:cs typeface="Times New Roman" panose="02020603050405020304" pitchFamily="18" charset="0"/>
              </a:rPr>
              <a:t>: to use assumptions and implications to produce naturalized ideologies which can not be questioned as they are represented as common knowledge .</a:t>
            </a:r>
          </a:p>
          <a:p>
            <a:pPr algn="just" rtl="0"/>
            <a:r>
              <a:rPr lang="en-US" sz="2400" b="0" i="0" u="none" strike="noStrike" baseline="0" dirty="0">
                <a:latin typeface="Times New Roman" panose="02020603050405020304" pitchFamily="18" charset="0"/>
              </a:rPr>
              <a:t>The ideological effect of the implicit meaning is related to two concepts: presupposition and implicature, which have their theoretical roots in semantics and pragmatics respectively. While </a:t>
            </a:r>
            <a:r>
              <a:rPr lang="en-US" sz="2400" dirty="0">
                <a:latin typeface="Times New Roman" panose="02020603050405020304" pitchFamily="18" charset="0"/>
              </a:rPr>
              <a:t>Presupposition concerns building an assumption into the text while implicature aims to imply pragmatic meanings within a text.</a:t>
            </a:r>
          </a:p>
          <a:p>
            <a:pPr algn="l" rtl="0"/>
            <a:endParaRPr lang="en-US" sz="2400" dirty="0">
              <a:latin typeface="Times New Roman" panose="02020603050405020304" pitchFamily="18" charset="0"/>
              <a:cs typeface="Times New Roman" panose="02020603050405020304" pitchFamily="18" charset="0"/>
            </a:endParaRPr>
          </a:p>
        </p:txBody>
      </p:sp>
      <p:sp>
        <p:nvSpPr>
          <p:cNvPr id="4" name="عنوان 1">
            <a:extLst>
              <a:ext uri="{FF2B5EF4-FFF2-40B4-BE49-F238E27FC236}">
                <a16:creationId xmlns:a16="http://schemas.microsoft.com/office/drawing/2014/main" id="{A1E4BE0D-E2D9-4F8F-B5BC-B4F324A0F4C8}"/>
              </a:ext>
            </a:extLst>
          </p:cNvPr>
          <p:cNvSpPr txBox="1">
            <a:spLocks/>
          </p:cNvSpPr>
          <p:nvPr/>
        </p:nvSpPr>
        <p:spPr>
          <a:xfrm>
            <a:off x="709410" y="3825849"/>
            <a:ext cx="10773179" cy="216184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900" dirty="0">
                <a:latin typeface="Times New Roman" panose="02020603050405020304" pitchFamily="18" charset="0"/>
                <a:cs typeface="Times New Roman" panose="02020603050405020304" pitchFamily="18" charset="0"/>
              </a:rPr>
              <a:t>The Gaddafi regime </a:t>
            </a:r>
            <a:r>
              <a:rPr lang="en-US" sz="2900" u="sng" dirty="0">
                <a:latin typeface="Times New Roman" panose="02020603050405020304" pitchFamily="18" charset="0"/>
                <a:cs typeface="Times New Roman" panose="02020603050405020304" pitchFamily="18" charset="0"/>
              </a:rPr>
              <a:t>continued</a:t>
            </a:r>
            <a:r>
              <a:rPr lang="en-US" sz="2900" dirty="0">
                <a:latin typeface="Times New Roman" panose="02020603050405020304" pitchFamily="18" charset="0"/>
                <a:cs typeface="Times New Roman" panose="02020603050405020304" pitchFamily="18" charset="0"/>
              </a:rPr>
              <a:t> to use </a:t>
            </a:r>
            <a:r>
              <a:rPr lang="en-US" sz="2900" u="sng" dirty="0">
                <a:latin typeface="Times New Roman" panose="02020603050405020304" pitchFamily="18" charset="0"/>
                <a:cs typeface="Times New Roman" panose="02020603050405020304" pitchFamily="18" charset="0"/>
              </a:rPr>
              <a:t>its</a:t>
            </a:r>
            <a:r>
              <a:rPr lang="en-US" sz="2900" dirty="0">
                <a:latin typeface="Times New Roman" panose="02020603050405020304" pitchFamily="18" charset="0"/>
                <a:cs typeface="Times New Roman" panose="02020603050405020304" pitchFamily="18" charset="0"/>
              </a:rPr>
              <a:t> air force against the opposition yesterday .</a:t>
            </a:r>
            <a:br>
              <a:rPr lang="en-US" sz="29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The iterative verb ‘ continued  ‘ logically presupposes that the use of the air force by the Gaddafi regime against his the opposition was not  for the first time .Also the possessive pronoun ‘ its’ presupposes the existence of  ‘ air force ‘ as facts that  cannot be denied by the reader . </a:t>
            </a:r>
            <a:endParaRPr lang="ar-IQ"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98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F0EE67C-69FF-491F-8354-990BC672D779}"/>
              </a:ext>
            </a:extLst>
          </p:cNvPr>
          <p:cNvSpPr>
            <a:spLocks noGrp="1"/>
          </p:cNvSpPr>
          <p:nvPr>
            <p:ph idx="1"/>
          </p:nvPr>
        </p:nvSpPr>
        <p:spPr>
          <a:xfrm>
            <a:off x="194464" y="1319166"/>
            <a:ext cx="11575694" cy="4351338"/>
          </a:xfrm>
        </p:spPr>
        <p:txBody>
          <a:bodyPr>
            <a:normAutofit/>
          </a:bodyPr>
          <a:lstStyle/>
          <a:p>
            <a:pPr algn="l" rtl="0"/>
            <a:r>
              <a:rPr lang="en-US" sz="2400" b="1" dirty="0">
                <a:latin typeface="Times New Roman" panose="02020603050405020304" pitchFamily="18" charset="0"/>
                <a:cs typeface="Times New Roman" panose="02020603050405020304" pitchFamily="18" charset="0"/>
              </a:rPr>
              <a:t>Presenting Others’ Speech and Thought: </a:t>
            </a:r>
            <a:r>
              <a:rPr lang="en-US" sz="2400" dirty="0">
                <a:latin typeface="Times New Roman" panose="02020603050405020304" pitchFamily="18" charset="0"/>
                <a:cs typeface="Times New Roman" panose="02020603050405020304" pitchFamily="18" charset="0"/>
              </a:rPr>
              <a:t>This textual conceptual function gives consideration to how speaker/ writer uses power of language as Jeffries describe it </a:t>
            </a:r>
            <a:r>
              <a:rPr lang="en-US" sz="1800" b="0" i="0" u="none" strike="noStrike" baseline="0" dirty="0">
                <a:latin typeface="TimesNewRomanPSMT"/>
              </a:rPr>
              <a:t>‘</a:t>
            </a:r>
            <a:r>
              <a:rPr lang="en-US" sz="2400" dirty="0">
                <a:latin typeface="Times New Roman" panose="02020603050405020304" pitchFamily="18" charset="0"/>
                <a:cs typeface="Times New Roman" panose="02020603050405020304" pitchFamily="18" charset="0"/>
              </a:rPr>
              <a:t>potentially very manipulative of their ideologies as well as those of the reader’. </a:t>
            </a:r>
          </a:p>
          <a:p>
            <a:pPr algn="l" rtl="0"/>
            <a:r>
              <a:rPr lang="en-US" sz="2400" dirty="0">
                <a:latin typeface="Times New Roman" panose="02020603050405020304" pitchFamily="18" charset="0"/>
                <a:cs typeface="Times New Roman" panose="02020603050405020304" pitchFamily="18" charset="0"/>
              </a:rPr>
              <a:t>Depending on Leech and Short’s model (1981; 2007) of speech representation, there are five choices available to represent the speech of others: narrator’s report of speech (NRS), narrator’s report of speech act (NRSA), free indirect speech (FIS), indirect speech (IS), and direct speech (DS). </a:t>
            </a:r>
          </a:p>
        </p:txBody>
      </p:sp>
    </p:spTree>
    <p:extLst>
      <p:ext uri="{BB962C8B-B14F-4D97-AF65-F5344CB8AC3E}">
        <p14:creationId xmlns:p14="http://schemas.microsoft.com/office/powerpoint/2010/main" val="219275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D21AC7A-B5C1-4CF6-A854-1354D84CB6AE}"/>
              </a:ext>
            </a:extLst>
          </p:cNvPr>
          <p:cNvSpPr>
            <a:spLocks noGrp="1"/>
          </p:cNvSpPr>
          <p:nvPr>
            <p:ph idx="1"/>
          </p:nvPr>
        </p:nvSpPr>
        <p:spPr>
          <a:xfrm>
            <a:off x="838200" y="677138"/>
            <a:ext cx="10515600" cy="5782183"/>
          </a:xfrm>
        </p:spPr>
        <p:txBody>
          <a:bodyPr/>
          <a:lstStyle/>
          <a:p>
            <a:pPr algn="l" rtl="0"/>
            <a:r>
              <a:rPr lang="en-US" sz="2800" dirty="0">
                <a:latin typeface="Times New Roman" panose="02020603050405020304" pitchFamily="18" charset="0"/>
                <a:cs typeface="Times New Roman" panose="02020603050405020304" pitchFamily="18" charset="0"/>
              </a:rPr>
              <a:t>1. Farida , a lawyer , said : ‘ I was sorry that his life ended so easily . He should have been brought to justice and faced the families who suffered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 NATO said yesterday that about 200,000 Libyan civilians were still threatened by Gaddafi loyalists , mainly in Sirte and Bani Walid .</a:t>
            </a:r>
          </a:p>
          <a:p>
            <a:pPr algn="l" rtl="0"/>
            <a:endParaRPr lang="en-US" sz="2800" dirty="0">
              <a:latin typeface="Times New Roman" panose="02020603050405020304" pitchFamily="18" charset="0"/>
              <a:cs typeface="Times New Roman" panose="02020603050405020304" pitchFamily="18" charset="0"/>
            </a:endParaRPr>
          </a:p>
          <a:p>
            <a:pPr algn="l" rtl="0"/>
            <a:r>
              <a:rPr lang="en-US" sz="2000" dirty="0">
                <a:latin typeface="Times New Roman" panose="02020603050405020304" pitchFamily="18" charset="0"/>
                <a:cs typeface="Times New Roman" panose="02020603050405020304" pitchFamily="18" charset="0"/>
              </a:rPr>
              <a:t>In example ( 1 ) , the writer quotes directly the actual utterance of the Libyan lawyer , Farida , in which her voice and her opinion are represented in relation to Gaddafi’s end and the suffering of the Libyan families . Where as in in (2) the writer uses indirect speech to reword the utterances of NATO regarding the situation in Libya. As stated above, the use of IS enables the journalist to encode his point of view by manipulation. Linguistically, the journalist’s opinion is expressed through syntactic and lexical choices.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45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1B01D5F-4B31-4386-8864-BB93465BA7A8}"/>
              </a:ext>
            </a:extLst>
          </p:cNvPr>
          <p:cNvSpPr>
            <a:spLocks noGrp="1"/>
          </p:cNvSpPr>
          <p:nvPr>
            <p:ph idx="1"/>
          </p:nvPr>
        </p:nvSpPr>
        <p:spPr>
          <a:xfrm>
            <a:off x="231039" y="384530"/>
            <a:ext cx="11587886" cy="5928487"/>
          </a:xfrm>
        </p:spPr>
        <p:txBody>
          <a:bodyPr>
            <a:normAutofit/>
          </a:bodyPr>
          <a:lstStyle/>
          <a:p>
            <a:pPr algn="just" rtl="0"/>
            <a:endParaRPr lang="en-US" sz="2000" b="1" dirty="0">
              <a:latin typeface="Times New Roman" panose="02020603050405020304" pitchFamily="18" charset="0"/>
              <a:cs typeface="Times New Roman" panose="02020603050405020304" pitchFamily="18" charset="0"/>
            </a:endParaRPr>
          </a:p>
          <a:p>
            <a:pPr algn="just" rtl="0"/>
            <a:r>
              <a:rPr lang="en-US" sz="2000" b="1" dirty="0">
                <a:latin typeface="Times New Roman" panose="02020603050405020304" pitchFamily="18" charset="0"/>
                <a:cs typeface="Times New Roman" panose="02020603050405020304" pitchFamily="18" charset="0"/>
              </a:rPr>
              <a:t>Negating</a:t>
            </a:r>
            <a:r>
              <a:rPr lang="en-US" sz="2000" dirty="0">
                <a:latin typeface="Times New Roman" panose="02020603050405020304" pitchFamily="18" charset="0"/>
                <a:cs typeface="Times New Roman" panose="02020603050405020304" pitchFamily="18" charset="0"/>
              </a:rPr>
              <a:t> : This textual practice is based on ‘ the pragmatic force of negating ‘which makes the reader / hearer aware of scenario that are not taking place , but presumably  might have done in other circumstances. In other words, create an alternative reality which is considered to be unreal. Nevertheless, the text recipient will conceptualize this hypothetical worldview as it has a kind of persuasive power. </a:t>
            </a:r>
            <a:r>
              <a:rPr lang="en-US" sz="2400" dirty="0">
                <a:solidFill>
                  <a:srgbClr val="FF0000"/>
                </a:solidFill>
                <a:latin typeface="Times New Roman" panose="02020603050405020304" pitchFamily="18" charset="0"/>
                <a:cs typeface="Times New Roman" panose="02020603050405020304" pitchFamily="18" charset="0"/>
              </a:rPr>
              <a:t>The process of negation is realized by a set of triggers, as shown in the list below: 1-Syntactically by adding the negative particle to the verb phrase either to the auxiliary or the dummy auxiliary verb. If there is not an auxiliary, the negative particle can be added to the dummy auxiliary do. 2-Another way of negating is through the use of pronouns such as 'nobody,' 'no one,' 'nothing,' 'none' etc. or by using the adjectival no to modify the noun such as 'nobody’. 3-Lexically through the semantics of certain words having negative connotations in the </a:t>
            </a:r>
            <a:r>
              <a:rPr lang="en-US" sz="2400" dirty="0" err="1">
                <a:solidFill>
                  <a:srgbClr val="FF0000"/>
                </a:solidFill>
                <a:latin typeface="Times New Roman" panose="02020603050405020304" pitchFamily="18" charset="0"/>
                <a:cs typeface="Times New Roman" panose="02020603050405020304" pitchFamily="18" charset="0"/>
              </a:rPr>
              <a:t>openended</a:t>
            </a:r>
            <a:r>
              <a:rPr lang="en-US" sz="2400" dirty="0">
                <a:solidFill>
                  <a:srgbClr val="FF0000"/>
                </a:solidFill>
                <a:latin typeface="Times New Roman" panose="02020603050405020304" pitchFamily="18" charset="0"/>
                <a:cs typeface="Times New Roman" panose="02020603050405020304" pitchFamily="18" charset="0"/>
              </a:rPr>
              <a:t> list that consists of nouns (lack, absence), verbs (exclude, omit, reject), adjectives (absent, scarce), adverbs (rarely, seldom) 4-Morphologically like the following negated adjectives irrational, unprofessional, or the negative verbs like 'disconnect,' 'disrespect.'</a:t>
            </a:r>
          </a:p>
        </p:txBody>
      </p:sp>
    </p:spTree>
    <p:extLst>
      <p:ext uri="{BB962C8B-B14F-4D97-AF65-F5344CB8AC3E}">
        <p14:creationId xmlns:p14="http://schemas.microsoft.com/office/powerpoint/2010/main" val="390882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9DABB07-5999-44DD-8634-9E855C6B4D9E}"/>
              </a:ext>
            </a:extLst>
          </p:cNvPr>
          <p:cNvSpPr>
            <a:spLocks noGrp="1"/>
          </p:cNvSpPr>
          <p:nvPr>
            <p:ph idx="1"/>
          </p:nvPr>
        </p:nvSpPr>
        <p:spPr>
          <a:xfrm>
            <a:off x="457809" y="560094"/>
            <a:ext cx="11568379" cy="5452999"/>
          </a:xfrm>
        </p:spPr>
        <p:txBody>
          <a:bodyPr>
            <a:normAutofit/>
          </a:bodyPr>
          <a:lstStyle/>
          <a:p>
            <a:pPr algn="l" rtl="0"/>
            <a:r>
              <a:rPr lang="en-US" sz="2400" b="1" dirty="0">
                <a:latin typeface="Times New Roman" panose="02020603050405020304" pitchFamily="18" charset="0"/>
                <a:cs typeface="+mj-cs"/>
              </a:rPr>
              <a:t>Hypothesising</a:t>
            </a:r>
            <a:r>
              <a:rPr lang="en-US" sz="2400" dirty="0">
                <a:latin typeface="Times New Roman" panose="02020603050405020304" pitchFamily="18" charset="0"/>
                <a:cs typeface="+mj-cs"/>
              </a:rPr>
              <a:t> : </a:t>
            </a:r>
          </a:p>
          <a:p>
            <a:pPr marL="0" indent="0" algn="l" rtl="0">
              <a:lnSpc>
                <a:spcPct val="100000"/>
              </a:lnSpc>
              <a:buNone/>
            </a:pPr>
            <a:r>
              <a:rPr lang="en-US" sz="2400" dirty="0">
                <a:latin typeface="Times New Roman" panose="02020603050405020304" pitchFamily="18" charset="0"/>
                <a:cs typeface="+mj-cs"/>
              </a:rPr>
              <a:t>This textual function shows how a hypothetical situation can be created through modality that reflects explicitly the text producer’s </a:t>
            </a:r>
            <a:r>
              <a:rPr lang="ar-IQ" sz="2400" dirty="0">
                <a:latin typeface="Times New Roman" panose="02020603050405020304" pitchFamily="18" charset="0"/>
                <a:cs typeface="+mj-cs"/>
              </a:rPr>
              <a:t> </a:t>
            </a:r>
            <a:r>
              <a:rPr lang="en-US" sz="2400" dirty="0">
                <a:latin typeface="Times New Roman" panose="02020603050405020304" pitchFamily="18" charset="0"/>
                <a:cs typeface="+mj-cs"/>
              </a:rPr>
              <a:t>point of view. It is a </a:t>
            </a:r>
            <a:r>
              <a:rPr lang="en-US" sz="2400" dirty="0">
                <a:cs typeface="+mj-cs"/>
              </a:rPr>
              <a:t>tool that refers to the process by which the text producers do not always providing the view of the world as it is. On the contrary, they sometimes provide their own view of the world by creating a hypothetical reality. For this textual </a:t>
            </a:r>
            <a:r>
              <a:rPr lang="en-US" sz="2400" dirty="0" err="1">
                <a:cs typeface="+mj-cs"/>
              </a:rPr>
              <a:t>tool,Jeffries</a:t>
            </a:r>
            <a:r>
              <a:rPr lang="en-US" sz="2400" dirty="0">
                <a:cs typeface="+mj-cs"/>
              </a:rPr>
              <a:t> adopts Simpson's model of modality (1993) which comprises the use of modal auxiliary verbs such as 'will,' 'would,' 'shall,' 'should,' 'can,' 'could,' 'may,' 'might,' 'must,' 'ought,' 'dare,' and 'need.' Each of these modal auxiliaries has a modal meaning or several meanings. The first modal meaning is epistemic (likelihood), which indicates the speaker's doubt or certainty. The second modal meaning includes either the expression of obligation known as a deontic modality or the expression of desirability known as a </a:t>
            </a:r>
            <a:r>
              <a:rPr lang="en-US" sz="2400" dirty="0" err="1">
                <a:cs typeface="+mj-cs"/>
              </a:rPr>
              <a:t>boulomaic</a:t>
            </a:r>
            <a:r>
              <a:rPr lang="en-US" sz="2400" dirty="0">
                <a:cs typeface="+mj-cs"/>
              </a:rPr>
              <a:t> modality. </a:t>
            </a:r>
            <a:endParaRPr lang="en-US" sz="2400" dirty="0">
              <a:latin typeface="Times New Roman" panose="02020603050405020304" pitchFamily="18" charset="0"/>
              <a:cs typeface="+mj-cs"/>
            </a:endParaRPr>
          </a:p>
          <a:p>
            <a:endParaRPr lang="en-US" sz="2400" dirty="0"/>
          </a:p>
        </p:txBody>
      </p:sp>
    </p:spTree>
    <p:extLst>
      <p:ext uri="{BB962C8B-B14F-4D97-AF65-F5344CB8AC3E}">
        <p14:creationId xmlns:p14="http://schemas.microsoft.com/office/powerpoint/2010/main" val="62504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4CECD1-6333-4003-A5FF-5E63AA7C0A26}"/>
              </a:ext>
            </a:extLst>
          </p:cNvPr>
          <p:cNvSpPr>
            <a:spLocks noGrp="1"/>
          </p:cNvSpPr>
          <p:nvPr>
            <p:ph type="title"/>
          </p:nvPr>
        </p:nvSpPr>
        <p:spPr>
          <a:xfrm>
            <a:off x="282245" y="497839"/>
            <a:ext cx="10515600" cy="819937"/>
          </a:xfrm>
        </p:spPr>
        <p:txBody>
          <a:bodyPr>
            <a:normAutofit/>
          </a:bodyPr>
          <a:lstStyle/>
          <a:p>
            <a:pPr algn="l" rtl="0"/>
            <a:r>
              <a:rPr lang="en-US" sz="3200" b="1" dirty="0">
                <a:latin typeface="Times New Roman" panose="02020603050405020304" pitchFamily="18" charset="0"/>
                <a:cs typeface="Times New Roman" panose="02020603050405020304" pitchFamily="18" charset="0"/>
              </a:rPr>
              <a:t>Space, time and social presentation</a:t>
            </a:r>
          </a:p>
        </p:txBody>
      </p:sp>
      <p:sp>
        <p:nvSpPr>
          <p:cNvPr id="3" name="عنصر نائب للمحتوى 2">
            <a:extLst>
              <a:ext uri="{FF2B5EF4-FFF2-40B4-BE49-F238E27FC236}">
                <a16:creationId xmlns:a16="http://schemas.microsoft.com/office/drawing/2014/main" id="{F5CF6AD9-0376-4A90-8E0C-86AF71B39D04}"/>
              </a:ext>
            </a:extLst>
          </p:cNvPr>
          <p:cNvSpPr>
            <a:spLocks noGrp="1"/>
          </p:cNvSpPr>
          <p:nvPr>
            <p:ph idx="1"/>
          </p:nvPr>
        </p:nvSpPr>
        <p:spPr>
          <a:xfrm>
            <a:off x="282244" y="1253330"/>
            <a:ext cx="11568379" cy="4686611"/>
          </a:xfrm>
        </p:spPr>
        <p:txBody>
          <a:bodyPr>
            <a:normAutofit/>
          </a:bodyPr>
          <a:lstStyle/>
          <a:p>
            <a:pPr algn="just" rtl="0"/>
            <a:r>
              <a:rPr lang="en-US" sz="2400" dirty="0">
                <a:latin typeface="Times New Roman" panose="02020603050405020304" pitchFamily="18" charset="0"/>
                <a:cs typeface="Times New Roman" panose="02020603050405020304" pitchFamily="18" charset="0"/>
              </a:rPr>
              <a:t>This tool of analysis deals with how the text producers construct the world in space, time and society dimensions, and these are known as ''text world theory''. To access such dimensions, Jeffries relies on the model of deixis. The importance of deixis lies in the information that it yields a particular interpretation of a particular utterance in a particular contexts of a situation, on the contrary, the lack of this information yields misinterpretation. </a:t>
            </a:r>
          </a:p>
          <a:p>
            <a:pPr algn="just" rtl="0"/>
            <a:r>
              <a:rPr lang="en-US" sz="2000" dirty="0">
                <a:latin typeface="Times New Roman" panose="02020603050405020304" pitchFamily="18" charset="0"/>
                <a:cs typeface="Times New Roman" panose="02020603050405020304" pitchFamily="18" charset="0"/>
              </a:rPr>
              <a:t>The English language has the following main categories of deictic expressions: </a:t>
            </a:r>
          </a:p>
          <a:p>
            <a:pPr marL="0" indent="0" algn="just" rtl="0">
              <a:buNone/>
            </a:pPr>
            <a:r>
              <a:rPr lang="en-US" sz="2000" dirty="0">
                <a:latin typeface="Times New Roman" panose="02020603050405020304" pitchFamily="18" charset="0"/>
                <a:cs typeface="Times New Roman" panose="02020603050405020304" pitchFamily="18" charset="0"/>
              </a:rPr>
              <a:t>1-Place deictic: which is expressed by the use of adverbs such as here and there; demonstrative such as this, that, those, and these; prepositional structures such as in front of, opposite to, etc.</a:t>
            </a:r>
          </a:p>
          <a:p>
            <a:pPr marL="0" indent="0" algn="just" rtl="0">
              <a:buNone/>
            </a:pPr>
            <a:r>
              <a:rPr lang="en-US" sz="2000" dirty="0">
                <a:latin typeface="Times New Roman" panose="02020603050405020304" pitchFamily="18" charset="0"/>
                <a:cs typeface="Times New Roman" panose="02020603050405020304" pitchFamily="18" charset="0"/>
              </a:rPr>
              <a:t> 2-Time deictic: which is expressed by adverbs now and then, verb tenses, demonstrative, adverbials later, earlier, etc. </a:t>
            </a:r>
          </a:p>
          <a:p>
            <a:pPr marL="0" indent="0" algn="just" rtl="0">
              <a:buNone/>
            </a:pPr>
            <a:r>
              <a:rPr lang="en-US" sz="2000">
                <a:latin typeface="Times New Roman" panose="02020603050405020304" pitchFamily="18" charset="0"/>
                <a:cs typeface="Times New Roman" panose="02020603050405020304" pitchFamily="18" charset="0"/>
              </a:rPr>
              <a:t>3-Personal deictic: </a:t>
            </a:r>
            <a:r>
              <a:rPr lang="en-US" sz="2000" dirty="0">
                <a:latin typeface="Times New Roman" panose="02020603050405020304" pitchFamily="18" charset="0"/>
                <a:cs typeface="Times New Roman" panose="02020603050405020304" pitchFamily="18" charset="0"/>
              </a:rPr>
              <a:t>which is expressed by personal pronouns first person, second person, and third persons.</a:t>
            </a:r>
          </a:p>
          <a:p>
            <a:pPr marL="0" indent="0" algn="just" rtl="0">
              <a:buNone/>
            </a:pPr>
            <a:r>
              <a:rPr lang="en-US" sz="2000" dirty="0">
                <a:latin typeface="Times New Roman" panose="02020603050405020304" pitchFamily="18" charset="0"/>
                <a:cs typeface="Times New Roman" panose="02020603050405020304" pitchFamily="18" charset="0"/>
              </a:rPr>
              <a:t>4-Social deictic which includes Mr., Dr., etc. </a:t>
            </a:r>
          </a:p>
        </p:txBody>
      </p:sp>
    </p:spTree>
    <p:extLst>
      <p:ext uri="{BB962C8B-B14F-4D97-AF65-F5344CB8AC3E}">
        <p14:creationId xmlns:p14="http://schemas.microsoft.com/office/powerpoint/2010/main" val="352405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2E6907-F877-42AB-9192-B05958BD73E5}"/>
              </a:ext>
            </a:extLst>
          </p:cNvPr>
          <p:cNvSpPr>
            <a:spLocks noGrp="1"/>
          </p:cNvSpPr>
          <p:nvPr>
            <p:ph type="title"/>
          </p:nvPr>
        </p:nvSpPr>
        <p:spPr/>
        <p:txBody>
          <a:bodyPr/>
          <a:lstStyle/>
          <a:p>
            <a:pPr algn="l" rtl="0"/>
            <a:r>
              <a:rPr lang="en-US" dirty="0"/>
              <a:t>References: </a:t>
            </a:r>
          </a:p>
        </p:txBody>
      </p:sp>
      <p:sp>
        <p:nvSpPr>
          <p:cNvPr id="3" name="عنصر نائب للمحتوى 2">
            <a:extLst>
              <a:ext uri="{FF2B5EF4-FFF2-40B4-BE49-F238E27FC236}">
                <a16:creationId xmlns:a16="http://schemas.microsoft.com/office/drawing/2014/main" id="{59A74228-0BEB-45A4-B712-955DAC5287E7}"/>
              </a:ext>
            </a:extLst>
          </p:cNvPr>
          <p:cNvSpPr>
            <a:spLocks noGrp="1"/>
          </p:cNvSpPr>
          <p:nvPr>
            <p:ph idx="1"/>
          </p:nvPr>
        </p:nvSpPr>
        <p:spPr/>
        <p:txBody>
          <a:bodyPr>
            <a:normAutofit/>
          </a:bodyPr>
          <a:lstStyle/>
          <a:p>
            <a:pPr algn="l" rtl="0"/>
            <a:r>
              <a:rPr lang="en-US" sz="2000" dirty="0">
                <a:latin typeface="Times New Roman" panose="02020603050405020304" pitchFamily="18" charset="0"/>
                <a:cs typeface="Times New Roman" panose="02020603050405020304" pitchFamily="18" charset="0"/>
              </a:rPr>
              <a:t>Abdul-Majeed, R.K. (2016). Taboo Words vs. Social Deixis: A </a:t>
            </a:r>
            <a:r>
              <a:rPr lang="en-US" sz="2000" dirty="0" err="1">
                <a:latin typeface="Times New Roman" panose="02020603050405020304" pitchFamily="18" charset="0"/>
                <a:cs typeface="Times New Roman" panose="02020603050405020304" pitchFamily="18" charset="0"/>
              </a:rPr>
              <a:t>Sociolinguitic</a:t>
            </a:r>
            <a:r>
              <a:rPr lang="en-US" sz="2000" dirty="0">
                <a:latin typeface="Times New Roman" panose="02020603050405020304" pitchFamily="18" charset="0"/>
                <a:cs typeface="Times New Roman" panose="02020603050405020304" pitchFamily="18" charset="0"/>
              </a:rPr>
              <a:t> Analysis of La Justice or The Cock that Crew: A Play from the Theatre of Ridiculous. Journal of College of Education for Women, 27(1), 400-414. Retrieved from https://www.iasj.net/iasj?func=issues&amp;jld=15&amp;uiLanguage=ar</a:t>
            </a:r>
          </a:p>
          <a:p>
            <a:pPr algn="l" rtl="0"/>
            <a:r>
              <a:rPr lang="en-US" sz="2000" dirty="0">
                <a:latin typeface="Times New Roman" panose="02020603050405020304" pitchFamily="18" charset="0"/>
                <a:cs typeface="Times New Roman" panose="02020603050405020304" pitchFamily="18" charset="0"/>
              </a:rPr>
              <a:t>Fairclough, N. (1989). Language and Power. London: Longman.</a:t>
            </a:r>
          </a:p>
          <a:p>
            <a:pPr algn="l" rtl="0"/>
            <a:r>
              <a:rPr lang="en-US" sz="2000" dirty="0">
                <a:latin typeface="Times New Roman" panose="02020603050405020304" pitchFamily="18" charset="0"/>
                <a:cs typeface="Times New Roman" panose="02020603050405020304" pitchFamily="18" charset="0"/>
              </a:rPr>
              <a:t>Jeffries, L. (2010). Critical Stylistics: The Power of English. Basingstoke: Palgrave Macmillan.</a:t>
            </a:r>
          </a:p>
          <a:p>
            <a:pPr algn="l" rtl="0"/>
            <a:r>
              <a:rPr lang="en-US" sz="2000" dirty="0">
                <a:latin typeface="Times New Roman" panose="02020603050405020304" pitchFamily="18" charset="0"/>
                <a:cs typeface="Times New Roman" panose="02020603050405020304" pitchFamily="18" charset="0"/>
              </a:rPr>
              <a:t>Jeffries, L. (2015). Textual Meaning and Its Place in a Theory of Language. In Topics in Linguistics, 15(1). Retrieved from http://eprints.hud.ac.uk/id/eprint/30099/1/%255BTopics%in%2520Linguistics%255D%2520Text ual%2520meaning%2520and%2520place%2520in%a%2520theory%2520of%2520language.pdf</a:t>
            </a:r>
          </a:p>
          <a:p>
            <a:pPr algn="l" rtl="0"/>
            <a:r>
              <a:rPr lang="en-US" sz="1400" dirty="0"/>
              <a:t>Simpson, P. (1993). Language, Ideology and Point of View. London: Routledge.</a:t>
            </a:r>
            <a:endParaRPr lang="en-US" sz="2000" dirty="0">
              <a:latin typeface="Times New Roman" panose="02020603050405020304" pitchFamily="18" charset="0"/>
              <a:cs typeface="Times New Roman" panose="02020603050405020304" pitchFamily="18" charset="0"/>
            </a:endParaRPr>
          </a:p>
          <a:p>
            <a:pPr algn="l" rtl="0"/>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622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EA0574E-8820-4BFE-B588-4BF26A993039}"/>
              </a:ext>
            </a:extLst>
          </p:cNvPr>
          <p:cNvSpPr>
            <a:spLocks noGrp="1"/>
          </p:cNvSpPr>
          <p:nvPr>
            <p:ph idx="1"/>
          </p:nvPr>
        </p:nvSpPr>
        <p:spPr>
          <a:xfrm>
            <a:off x="655320" y="2627312"/>
            <a:ext cx="10515600" cy="1603375"/>
          </a:xfrm>
        </p:spPr>
        <p:txBody>
          <a:bodyPr>
            <a:normAutofit lnSpcReduction="10000"/>
          </a:bodyPr>
          <a:lstStyle/>
          <a:p>
            <a:pPr marL="0" indent="0" algn="ctr" rtl="0">
              <a:buNone/>
            </a:pPr>
            <a:r>
              <a:rPr lang="en-US" sz="11200" dirty="0"/>
              <a:t>Thank you</a:t>
            </a:r>
          </a:p>
        </p:txBody>
      </p:sp>
    </p:spTree>
    <p:extLst>
      <p:ext uri="{BB962C8B-B14F-4D97-AF65-F5344CB8AC3E}">
        <p14:creationId xmlns:p14="http://schemas.microsoft.com/office/powerpoint/2010/main" val="349889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3BC80D-D2DC-456A-AE7D-937254391B4F}"/>
              </a:ext>
            </a:extLst>
          </p:cNvPr>
          <p:cNvSpPr>
            <a:spLocks noGrp="1"/>
          </p:cNvSpPr>
          <p:nvPr>
            <p:ph type="title"/>
          </p:nvPr>
        </p:nvSpPr>
        <p:spPr/>
        <p:txBody>
          <a:bodyPr>
            <a:normAutofit/>
          </a:bodyPr>
          <a:lstStyle/>
          <a:p>
            <a:pPr algn="l" rtl="0"/>
            <a:r>
              <a:rPr lang="en-US" sz="4800" dirty="0">
                <a:latin typeface="Algerian" panose="04020705040A02060702" pitchFamily="82" charset="0"/>
              </a:rPr>
              <a:t>Why CS?</a:t>
            </a:r>
          </a:p>
        </p:txBody>
      </p:sp>
      <p:pic>
        <p:nvPicPr>
          <p:cNvPr id="4" name="عنصر نائب للمحتوى 3">
            <a:extLst>
              <a:ext uri="{FF2B5EF4-FFF2-40B4-BE49-F238E27FC236}">
                <a16:creationId xmlns:a16="http://schemas.microsoft.com/office/drawing/2014/main" id="{FD6574D3-BA1E-4B21-98B7-F3F4E1DDA241}"/>
              </a:ext>
            </a:extLst>
          </p:cNvPr>
          <p:cNvPicPr>
            <a:picLocks noGrp="1" noChangeAspect="1"/>
          </p:cNvPicPr>
          <p:nvPr>
            <p:ph idx="1"/>
          </p:nvPr>
        </p:nvPicPr>
        <p:blipFill>
          <a:blip r:embed="rId2"/>
          <a:stretch>
            <a:fillRect/>
          </a:stretch>
        </p:blipFill>
        <p:spPr>
          <a:xfrm>
            <a:off x="0" y="3335732"/>
            <a:ext cx="6164275" cy="3466498"/>
          </a:xfrm>
          <a:prstGeom prst="rect">
            <a:avLst/>
          </a:prstGeom>
        </p:spPr>
      </p:pic>
      <p:sp>
        <p:nvSpPr>
          <p:cNvPr id="7" name="مربع نص 6">
            <a:extLst>
              <a:ext uri="{FF2B5EF4-FFF2-40B4-BE49-F238E27FC236}">
                <a16:creationId xmlns:a16="http://schemas.microsoft.com/office/drawing/2014/main" id="{87D92CF4-BA06-480D-8327-1DCE9BA8F31B}"/>
              </a:ext>
            </a:extLst>
          </p:cNvPr>
          <p:cNvSpPr txBox="1"/>
          <p:nvPr/>
        </p:nvSpPr>
        <p:spPr>
          <a:xfrm>
            <a:off x="308462" y="1690688"/>
            <a:ext cx="5477862" cy="2308324"/>
          </a:xfrm>
          <a:prstGeom prst="rect">
            <a:avLst/>
          </a:prstGeom>
          <a:noFill/>
        </p:spPr>
        <p:txBody>
          <a:bodyPr wrap="square">
            <a:spAutoFit/>
          </a:bodyPr>
          <a:lstStyle/>
          <a:p>
            <a:pPr algn="just" rtl="0"/>
            <a:r>
              <a:rPr lang="en-US" sz="1800" b="0" i="0" u="none" strike="noStrike" baseline="0" dirty="0">
                <a:latin typeface="Times New Roman" panose="02020603050405020304" pitchFamily="18" charset="0"/>
                <a:cs typeface="Times New Roman" panose="02020603050405020304" pitchFamily="18" charset="0"/>
              </a:rPr>
              <a:t>As </a:t>
            </a:r>
            <a:r>
              <a:rPr lang="en-US" sz="1800" b="0" i="0" u="none" strike="noStrike" baseline="0" dirty="0" err="1">
                <a:latin typeface="Times New Roman" panose="02020603050405020304" pitchFamily="18" charset="0"/>
              </a:rPr>
              <a:t>Toolan</a:t>
            </a:r>
            <a:r>
              <a:rPr lang="en-US" sz="1800" b="0" i="0" u="none" strike="noStrike" baseline="0" dirty="0">
                <a:latin typeface="Times New Roman" panose="02020603050405020304" pitchFamily="18" charset="0"/>
              </a:rPr>
              <a:t> (1997) maintains that there is a need for critical discourse analysts to be more critical and demanding of their linguistic tools used in the analysis as well as providing strong and clear evidence for the claims they make. </a:t>
            </a:r>
            <a:r>
              <a:rPr lang="en-US"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o overcome the lack of methodological </a:t>
            </a:r>
            <a:r>
              <a:rPr lang="en-US" sz="1800" b="0" i="0" u="none" strike="noStrike" baseline="0" dirty="0" err="1">
                <a:latin typeface="Times New Roman" panose="02020603050405020304" pitchFamily="18" charset="0"/>
                <a:cs typeface="Times New Roman" panose="02020603050405020304" pitchFamily="18" charset="0"/>
              </a:rPr>
              <a:t>rigour</a:t>
            </a:r>
            <a:r>
              <a:rPr lang="en-US" sz="1800" b="0" i="0" u="none" strike="noStrike" baseline="0" dirty="0">
                <a:latin typeface="Times New Roman" panose="02020603050405020304" pitchFamily="18" charset="0"/>
                <a:cs typeface="Times New Roman" panose="02020603050405020304" pitchFamily="18" charset="0"/>
              </a:rPr>
              <a:t> and to compensate for the lack of coherent analytical devices that previous CDA theories and its forerunner Critical Linguistics have been criticized for. </a:t>
            </a:r>
            <a:endParaRPr lang="en-US" dirty="0">
              <a:latin typeface="Times New Roman" panose="02020603050405020304" pitchFamily="18" charset="0"/>
              <a:cs typeface="Times New Roman" panose="02020603050405020304" pitchFamily="18" charset="0"/>
            </a:endParaRPr>
          </a:p>
        </p:txBody>
      </p:sp>
      <p:pic>
        <p:nvPicPr>
          <p:cNvPr id="5" name="صورة 4">
            <a:extLst>
              <a:ext uri="{FF2B5EF4-FFF2-40B4-BE49-F238E27FC236}">
                <a16:creationId xmlns:a16="http://schemas.microsoft.com/office/drawing/2014/main" id="{86178B26-F842-405B-A06B-DB020E7ED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180" y="519713"/>
            <a:ext cx="5710583" cy="4562475"/>
          </a:xfrm>
          <a:prstGeom prst="rect">
            <a:avLst/>
          </a:prstGeom>
        </p:spPr>
      </p:pic>
    </p:spTree>
    <p:extLst>
      <p:ext uri="{BB962C8B-B14F-4D97-AF65-F5344CB8AC3E}">
        <p14:creationId xmlns:p14="http://schemas.microsoft.com/office/powerpoint/2010/main" val="184132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341AD1-AD84-4C3A-A1BD-FCB1373C7658}"/>
              </a:ext>
            </a:extLst>
          </p:cNvPr>
          <p:cNvSpPr>
            <a:spLocks noGrp="1"/>
          </p:cNvSpPr>
          <p:nvPr>
            <p:ph type="title"/>
          </p:nvPr>
        </p:nvSpPr>
        <p:spPr/>
        <p:txBody>
          <a:bodyPr/>
          <a:lstStyle/>
          <a:p>
            <a:pPr algn="l" rtl="0"/>
            <a:r>
              <a:rPr lang="en-US" dirty="0"/>
              <a:t>The Development of CS</a:t>
            </a:r>
          </a:p>
        </p:txBody>
      </p:sp>
      <p:sp>
        <p:nvSpPr>
          <p:cNvPr id="3" name="عنصر نائب للمحتوى 2">
            <a:extLst>
              <a:ext uri="{FF2B5EF4-FFF2-40B4-BE49-F238E27FC236}">
                <a16:creationId xmlns:a16="http://schemas.microsoft.com/office/drawing/2014/main" id="{1D448606-9BB6-483F-8261-38D482F6BF25}"/>
              </a:ext>
            </a:extLst>
          </p:cNvPr>
          <p:cNvSpPr>
            <a:spLocks noGrp="1"/>
          </p:cNvSpPr>
          <p:nvPr>
            <p:ph idx="1"/>
          </p:nvPr>
        </p:nvSpPr>
        <p:spPr>
          <a:xfrm>
            <a:off x="258147" y="1690687"/>
            <a:ext cx="10515600" cy="4802187"/>
          </a:xfrm>
        </p:spPr>
        <p:txBody>
          <a:bodyPr>
            <a:noAutofit/>
          </a:bodyPr>
          <a:lstStyle/>
          <a:p>
            <a:pPr algn="l" rtl="0"/>
            <a:r>
              <a:rPr lang="en-US" sz="2400" b="0" i="0" u="none" strike="noStrike" baseline="0" dirty="0">
                <a:latin typeface="Times New Roman" panose="02020603050405020304" pitchFamily="18" charset="0"/>
                <a:cs typeface="Times New Roman" panose="02020603050405020304" pitchFamily="18" charset="0"/>
              </a:rPr>
              <a:t>Jeffries developed Critical Stylistics</a:t>
            </a:r>
            <a:r>
              <a:rPr lang="en-US" sz="2400" dirty="0">
                <a:latin typeface="Times New Roman" panose="02020603050405020304" pitchFamily="18" charset="0"/>
                <a:cs typeface="Times New Roman" panose="02020603050405020304" pitchFamily="18" charset="0"/>
              </a:rPr>
              <a:t> </a:t>
            </a:r>
          </a:p>
          <a:p>
            <a:pPr algn="l" rtl="0"/>
            <a:r>
              <a:rPr lang="en-US" sz="2400" b="0" i="1" u="none" strike="noStrike" baseline="0" dirty="0">
                <a:latin typeface="Times New Roman" panose="02020603050405020304" pitchFamily="18" charset="0"/>
                <a:cs typeface="Times New Roman" panose="02020603050405020304" pitchFamily="18" charset="0"/>
              </a:rPr>
              <a:t>Critical Stylistics: The Power of English </a:t>
            </a:r>
            <a:r>
              <a:rPr lang="en-US" sz="2400" b="0" i="0" u="none" strike="noStrike" baseline="0" dirty="0">
                <a:latin typeface="Times New Roman" panose="02020603050405020304" pitchFamily="18" charset="0"/>
                <a:cs typeface="Times New Roman" panose="02020603050405020304" pitchFamily="18" charset="0"/>
              </a:rPr>
              <a:t>(2010)</a:t>
            </a:r>
          </a:p>
          <a:p>
            <a:pPr algn="l" rtl="0"/>
            <a:r>
              <a:rPr lang="en-US" sz="2400" b="0" i="0" u="none" strike="noStrike" baseline="0" dirty="0">
                <a:latin typeface="Times New Roman" panose="02020603050405020304" pitchFamily="18" charset="0"/>
                <a:cs typeface="Times New Roman" panose="02020603050405020304" pitchFamily="18" charset="0"/>
              </a:rPr>
              <a:t>She aims to ‘give the reader a clear set of analytical tools to follow in carrying out critical analysis of texts, with the aim of uncovering or discovering the underlying ideologies of the texts’ (ibid: p6)</a:t>
            </a:r>
          </a:p>
          <a:p>
            <a:pPr algn="l" rtl="0"/>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rPr>
              <a:t>CS concerns the textual meaning, which is the core of stylistics. </a:t>
            </a:r>
          </a:p>
          <a:p>
            <a:pPr algn="l" rtl="0"/>
            <a:r>
              <a:rPr lang="en-US" sz="2400" dirty="0">
                <a:latin typeface="TimesNewRomanPSMT"/>
              </a:rPr>
              <a:t>T</a:t>
            </a:r>
            <a:r>
              <a:rPr lang="en-US" sz="2400" b="0" i="0" u="none" strike="noStrike" baseline="0" dirty="0">
                <a:latin typeface="TimesNewRomanPSMT"/>
              </a:rPr>
              <a:t>extual meaning is encoded by the stylistic choice of linguistic features that are embedded in a text. For her, this choice is ‘always </a:t>
            </a:r>
            <a:r>
              <a:rPr lang="en-US" sz="2400" b="0" i="0" u="none" strike="noStrike" baseline="0" dirty="0">
                <a:latin typeface="Times New Roman" panose="02020603050405020304" pitchFamily="18" charset="0"/>
              </a:rPr>
              <a:t>ideologically loaded and </a:t>
            </a:r>
            <a:r>
              <a:rPr lang="en-US" sz="2400" b="0" i="0" u="none" strike="noStrike" baseline="0" dirty="0">
                <a:latin typeface="TimesNewRomanPSMT"/>
              </a:rPr>
              <a:t>may also be ideologically manipulative’ </a:t>
            </a:r>
            <a:r>
              <a:rPr lang="en-US" sz="2400" b="0" i="0" u="none" strike="noStrike" baseline="0" dirty="0">
                <a:latin typeface="Times New Roman" panose="02020603050405020304" pitchFamily="18" charset="0"/>
              </a:rPr>
              <a:t>(Jeffries, 2010, p. 3)</a:t>
            </a:r>
          </a:p>
          <a:p>
            <a:pPr algn="l" rtl="0"/>
            <a:r>
              <a:rPr lang="en-US" sz="2400" dirty="0">
                <a:latin typeface="Times New Roman" panose="02020603050405020304" pitchFamily="18" charset="0"/>
              </a:rPr>
              <a:t>She developed CS by </a:t>
            </a:r>
            <a:r>
              <a:rPr lang="en-US" sz="2400" dirty="0">
                <a:latin typeface="TimesNewRomanPSMT"/>
              </a:rPr>
              <a:t>r</a:t>
            </a:r>
            <a:r>
              <a:rPr lang="en-US" sz="2400" b="0" i="0" u="none" strike="noStrike" baseline="0" dirty="0">
                <a:latin typeface="TimesNewRomanPSMT"/>
              </a:rPr>
              <a:t>elying on Halliday’s su</a:t>
            </a:r>
            <a:r>
              <a:rPr lang="en-US" sz="2400" b="0" i="0" u="none" strike="noStrike" baseline="0" dirty="0">
                <a:latin typeface="Times New Roman" panose="02020603050405020304" pitchFamily="18" charset="0"/>
              </a:rPr>
              <a:t>ggestion that </a:t>
            </a:r>
            <a:r>
              <a:rPr lang="en-US" sz="2400" b="0" i="0" u="none" strike="noStrike" baseline="0" dirty="0">
                <a:solidFill>
                  <a:srgbClr val="FF0000"/>
                </a:solidFill>
                <a:latin typeface="Times New Roman" panose="02020603050405020304" pitchFamily="18" charset="0"/>
              </a:rPr>
              <a:t>a language consists of a network of linguistic options that enable users to communicate a particular meaning. </a:t>
            </a:r>
          </a:p>
          <a:p>
            <a:pPr algn="l" rtl="0"/>
            <a:endParaRPr lang="en-US" sz="2400" b="0" i="0" u="none" strike="noStrike" baseline="0" dirty="0">
              <a:latin typeface="Times New Roman" panose="02020603050405020304" pitchFamily="18" charset="0"/>
              <a:cs typeface="Times New Roman" panose="02020603050405020304" pitchFamily="18" charset="0"/>
            </a:endParaRPr>
          </a:p>
          <a:p>
            <a:pPr algn="l" rtl="0"/>
            <a:endParaRPr lang="en-US" sz="2400" dirty="0"/>
          </a:p>
        </p:txBody>
      </p:sp>
      <p:pic>
        <p:nvPicPr>
          <p:cNvPr id="1028" name="Picture 4" descr="Critical Stylistics: The Power of English by Lesley Jeffries">
            <a:extLst>
              <a:ext uri="{FF2B5EF4-FFF2-40B4-BE49-F238E27FC236}">
                <a16:creationId xmlns:a16="http://schemas.microsoft.com/office/drawing/2014/main" id="{183B1010-4738-4D50-8752-DF14395D4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978" y="87783"/>
            <a:ext cx="2703538" cy="250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92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133C122-16E9-4E80-AFB8-8CF589EA01F5}"/>
              </a:ext>
            </a:extLst>
          </p:cNvPr>
          <p:cNvSpPr>
            <a:spLocks noGrp="1"/>
          </p:cNvSpPr>
          <p:nvPr>
            <p:ph idx="1"/>
          </p:nvPr>
        </p:nvSpPr>
        <p:spPr>
          <a:xfrm>
            <a:off x="168250" y="874648"/>
            <a:ext cx="11821363" cy="5196967"/>
          </a:xfrm>
        </p:spPr>
        <p:txBody>
          <a:bodyPr>
            <a:normAutofit/>
          </a:bodyPr>
          <a:lstStyle/>
          <a:p>
            <a:pPr algn="l" rtl="0"/>
            <a:r>
              <a:rPr lang="en-US" dirty="0">
                <a:latin typeface="Times New Roman" panose="02020603050405020304" pitchFamily="18" charset="0"/>
                <a:cs typeface="Times New Roman" panose="02020603050405020304" pitchFamily="18" charset="0"/>
              </a:rPr>
              <a:t>It is worth mentioning here, the </a:t>
            </a:r>
            <a:r>
              <a:rPr lang="en-US" b="0" i="0" u="none" strike="noStrike" baseline="0" dirty="0">
                <a:latin typeface="Times New Roman" panose="02020603050405020304" pitchFamily="18" charset="0"/>
                <a:cs typeface="Times New Roman" panose="02020603050405020304" pitchFamily="18" charset="0"/>
              </a:rPr>
              <a:t>list provided by Jeffries is not brand-new, but a collection of tools </a:t>
            </a:r>
            <a:r>
              <a:rPr lang="en-US" dirty="0">
                <a:latin typeface="Times New Roman" panose="02020603050405020304" pitchFamily="18" charset="0"/>
                <a:cs typeface="Times New Roman" panose="02020603050405020304" pitchFamily="18" charset="0"/>
              </a:rPr>
              <a:t>employed </a:t>
            </a:r>
            <a:r>
              <a:rPr lang="en-US" b="0" i="0" u="none" strike="noStrike" baseline="0" dirty="0">
                <a:latin typeface="Times New Roman" panose="02020603050405020304" pitchFamily="18" charset="0"/>
                <a:cs typeface="Times New Roman" panose="02020603050405020304" pitchFamily="18" charset="0"/>
              </a:rPr>
              <a:t>by Fairclough (1989), and critical linguists Fowler (1991) and Simpson (1993). </a:t>
            </a:r>
          </a:p>
          <a:p>
            <a:pPr algn="just" rtl="0"/>
            <a:r>
              <a:rPr lang="en-US" dirty="0">
                <a:latin typeface="Times New Roman" panose="02020603050405020304" pitchFamily="18" charset="0"/>
                <a:cs typeface="Times New Roman" panose="02020603050405020304" pitchFamily="18" charset="0"/>
              </a:rPr>
              <a:t>Jeffries is concerned with the stylistic choices and textual analysis which are made by a text producer whether intentionally or not. Such a text conveys particular ideologies that influence the text recipient. </a:t>
            </a:r>
          </a:p>
          <a:p>
            <a:pPr algn="just" rtl="0"/>
            <a:r>
              <a:rPr lang="en-US" dirty="0">
                <a:latin typeface="Times New Roman" panose="02020603050405020304" pitchFamily="18" charset="0"/>
                <a:cs typeface="Times New Roman" panose="02020603050405020304" pitchFamily="18" charset="0"/>
              </a:rPr>
              <a:t>The aim of using critical stylistics </a:t>
            </a:r>
            <a:r>
              <a:rPr lang="en-US" dirty="0">
                <a:solidFill>
                  <a:srgbClr val="FF0000"/>
                </a:solidFill>
                <a:latin typeface="Times New Roman" panose="02020603050405020304" pitchFamily="18" charset="0"/>
                <a:cs typeface="Times New Roman" panose="02020603050405020304" pitchFamily="18" charset="0"/>
              </a:rPr>
              <a:t>tools</a:t>
            </a:r>
            <a:r>
              <a:rPr lang="en-US" dirty="0">
                <a:latin typeface="Times New Roman" panose="02020603050405020304" pitchFamily="18" charset="0"/>
                <a:cs typeface="Times New Roman" panose="02020603050405020304" pitchFamily="18" charset="0"/>
              </a:rPr>
              <a:t> is to make the text recipient conscious of these ideologies, whether they alter their viewpoints or not.</a:t>
            </a:r>
          </a:p>
          <a:p>
            <a:pPr algn="just" rtl="0"/>
            <a:r>
              <a:rPr lang="en-US" dirty="0">
                <a:solidFill>
                  <a:srgbClr val="FF0000"/>
                </a:solidFill>
                <a:latin typeface="Times New Roman" panose="02020603050405020304" pitchFamily="18" charset="0"/>
                <a:cs typeface="Times New Roman" panose="02020603050405020304" pitchFamily="18" charset="0"/>
              </a:rPr>
              <a:t>The textual meaning</a:t>
            </a:r>
            <a:r>
              <a:rPr lang="en-US" dirty="0">
                <a:latin typeface="Times New Roman" panose="02020603050405020304" pitchFamily="18" charset="0"/>
                <a:cs typeface="Times New Roman" panose="02020603050405020304" pitchFamily="18" charset="0"/>
              </a:rPr>
              <a:t> is the core of critical stylistics as it is in the mid-way between language structures and language system and the contextual influences and individual responses of the situation.</a:t>
            </a:r>
          </a:p>
        </p:txBody>
      </p:sp>
    </p:spTree>
    <p:extLst>
      <p:ext uri="{BB962C8B-B14F-4D97-AF65-F5344CB8AC3E}">
        <p14:creationId xmlns:p14="http://schemas.microsoft.com/office/powerpoint/2010/main" val="349655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2818A2-265B-40B2-9CB5-56EAACD867CE}"/>
              </a:ext>
            </a:extLst>
          </p:cNvPr>
          <p:cNvSpPr>
            <a:spLocks noGrp="1"/>
          </p:cNvSpPr>
          <p:nvPr>
            <p:ph type="title"/>
          </p:nvPr>
        </p:nvSpPr>
        <p:spPr/>
        <p:txBody>
          <a:bodyPr/>
          <a:lstStyle/>
          <a:p>
            <a:pPr algn="l" rtl="0"/>
            <a:r>
              <a:rPr lang="en-US" dirty="0"/>
              <a:t>How to Apply CS?</a:t>
            </a:r>
          </a:p>
        </p:txBody>
      </p:sp>
      <p:sp>
        <p:nvSpPr>
          <p:cNvPr id="3" name="عنصر نائب للمحتوى 2">
            <a:extLst>
              <a:ext uri="{FF2B5EF4-FFF2-40B4-BE49-F238E27FC236}">
                <a16:creationId xmlns:a16="http://schemas.microsoft.com/office/drawing/2014/main" id="{1EC6455C-3AD7-4854-8DF8-F9C866BC8323}"/>
              </a:ext>
            </a:extLst>
          </p:cNvPr>
          <p:cNvSpPr>
            <a:spLocks noGrp="1"/>
          </p:cNvSpPr>
          <p:nvPr>
            <p:ph idx="1"/>
          </p:nvPr>
        </p:nvSpPr>
        <p:spPr>
          <a:xfrm>
            <a:off x="416967" y="1623974"/>
            <a:ext cx="10439400" cy="4275011"/>
          </a:xfrm>
        </p:spPr>
        <p:txBody>
          <a:bodyPr>
            <a:normAutofit/>
          </a:bodyPr>
          <a:lstStyle/>
          <a:p>
            <a:pPr algn="l" rtl="0"/>
            <a:r>
              <a:rPr lang="en-US" sz="4000" b="0" i="0" u="none" strike="noStrike" baseline="0" dirty="0">
                <a:latin typeface="Times New Roman" panose="02020603050405020304" pitchFamily="18" charset="0"/>
              </a:rPr>
              <a:t>In order to reveal the underlying meaning of a text using linguistic features, Jeffries offers a </a:t>
            </a:r>
            <a:r>
              <a:rPr lang="en-US" sz="4000" b="0" i="0" u="none" strike="noStrike" baseline="0" dirty="0">
                <a:latin typeface="TimesNewRomanPSMT"/>
              </a:rPr>
              <a:t>Critical Stylistic framework that ‘combines the text analysis of stylistics with the ideological awareness of CDA. </a:t>
            </a:r>
          </a:p>
          <a:p>
            <a:pPr algn="l" rtl="0"/>
            <a:r>
              <a:rPr lang="en-US" sz="4000" b="0" i="0" u="none" strike="noStrike" baseline="0" dirty="0">
                <a:latin typeface="Times New Roman" panose="02020603050405020304" pitchFamily="18" charset="0"/>
              </a:rPr>
              <a:t>CS integrates stylistics and CDA to critically </a:t>
            </a:r>
            <a:r>
              <a:rPr lang="en-US" sz="4000" b="0" i="0" u="none" strike="noStrike" baseline="0" dirty="0" err="1">
                <a:latin typeface="Times New Roman" panose="02020603050405020304" pitchFamily="18" charset="0"/>
              </a:rPr>
              <a:t>analyse</a:t>
            </a:r>
            <a:r>
              <a:rPr lang="en-US" sz="4000" b="0" i="0" u="none" strike="noStrike" baseline="0" dirty="0">
                <a:latin typeface="Times New Roman" panose="02020603050405020304" pitchFamily="18" charset="0"/>
              </a:rPr>
              <a:t> texts. </a:t>
            </a:r>
          </a:p>
          <a:p>
            <a:pPr algn="l" rtl="0"/>
            <a:endParaRPr lang="en-US" sz="4000" dirty="0"/>
          </a:p>
        </p:txBody>
      </p:sp>
    </p:spTree>
    <p:extLst>
      <p:ext uri="{BB962C8B-B14F-4D97-AF65-F5344CB8AC3E}">
        <p14:creationId xmlns:p14="http://schemas.microsoft.com/office/powerpoint/2010/main" val="281323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9CD9F4-FC9F-47D2-92A2-E00051B43F5C}"/>
              </a:ext>
            </a:extLst>
          </p:cNvPr>
          <p:cNvSpPr>
            <a:spLocks noGrp="1"/>
          </p:cNvSpPr>
          <p:nvPr>
            <p:ph type="title"/>
          </p:nvPr>
        </p:nvSpPr>
        <p:spPr/>
        <p:txBody>
          <a:bodyPr/>
          <a:lstStyle/>
          <a:p>
            <a:pPr algn="l" rtl="0"/>
            <a:r>
              <a:rPr lang="en-US" dirty="0"/>
              <a:t>CS Conceptual Tools </a:t>
            </a:r>
          </a:p>
        </p:txBody>
      </p:sp>
      <p:sp>
        <p:nvSpPr>
          <p:cNvPr id="3" name="عنصر نائب للمحتوى 2">
            <a:extLst>
              <a:ext uri="{FF2B5EF4-FFF2-40B4-BE49-F238E27FC236}">
                <a16:creationId xmlns:a16="http://schemas.microsoft.com/office/drawing/2014/main" id="{2414DBC6-F5AE-4939-8B4B-DEAF4B2C1158}"/>
              </a:ext>
            </a:extLst>
          </p:cNvPr>
          <p:cNvSpPr>
            <a:spLocks noGrp="1"/>
          </p:cNvSpPr>
          <p:nvPr>
            <p:ph idx="1"/>
          </p:nvPr>
        </p:nvSpPr>
        <p:spPr/>
        <p:txBody>
          <a:bodyPr>
            <a:normAutofit/>
          </a:bodyPr>
          <a:lstStyle/>
          <a:p>
            <a:pPr algn="l" rtl="0"/>
            <a:r>
              <a:rPr lang="en-US" sz="2400" dirty="0">
                <a:latin typeface="Times New Roman" panose="02020603050405020304" pitchFamily="18" charset="0"/>
                <a:cs typeface="Times New Roman" panose="02020603050405020304" pitchFamily="18" charset="0"/>
              </a:rPr>
              <a:t>Inspired by </a:t>
            </a:r>
            <a:r>
              <a:rPr lang="en-US" sz="2400" b="0" i="0" u="none" strike="noStrike" baseline="0" dirty="0">
                <a:latin typeface="Times New Roman" panose="02020603050405020304" pitchFamily="18" charset="0"/>
                <a:cs typeface="Times New Roman" panose="02020603050405020304" pitchFamily="18" charset="0"/>
              </a:rPr>
              <a:t>Fairclough’s CDA model and adopting mostly from Halliday’s systemic functional view of language (1985), CS offers a list of </a:t>
            </a:r>
            <a:r>
              <a:rPr lang="en-US" sz="2400" b="0" i="0" u="sng" strike="noStrike" baseline="0" dirty="0">
                <a:latin typeface="Times New Roman" panose="02020603050405020304" pitchFamily="18" charset="0"/>
                <a:cs typeface="Times New Roman" panose="02020603050405020304" pitchFamily="18" charset="0"/>
              </a:rPr>
              <a:t>ten</a:t>
            </a:r>
            <a:r>
              <a:rPr lang="en-US" sz="2400" b="0" i="0" u="none" strike="noStrike" baseline="0" dirty="0">
                <a:latin typeface="Times New Roman" panose="02020603050405020304" pitchFamily="18" charset="0"/>
                <a:cs typeface="Times New Roman" panose="02020603050405020304" pitchFamily="18" charset="0"/>
              </a:rPr>
              <a:t> ‘textual-conceptual functio</a:t>
            </a:r>
            <a:r>
              <a:rPr lang="en-US" sz="2400" b="0" i="0" u="none" strike="noStrike" baseline="0" dirty="0">
                <a:latin typeface="TimesNewRomanPSMT"/>
              </a:rPr>
              <a:t>ns’ based on the ideational function th</a:t>
            </a:r>
            <a:r>
              <a:rPr lang="en-US" sz="2400" b="0" i="0" u="none" strike="noStrike" baseline="0" dirty="0">
                <a:latin typeface="Times New Roman" panose="02020603050405020304" pitchFamily="18" charset="0"/>
              </a:rPr>
              <a:t>at is concerned with </a:t>
            </a:r>
            <a:r>
              <a:rPr lang="en-US" sz="2400" b="0" i="0" u="none" strike="noStrike" baseline="0" dirty="0">
                <a:latin typeface="TimesNewRomanPSMT"/>
              </a:rPr>
              <a:t>how language represents the world. </a:t>
            </a:r>
          </a:p>
          <a:p>
            <a:pPr algn="l" rtl="0"/>
            <a:r>
              <a:rPr lang="en-US" sz="2400" dirty="0">
                <a:latin typeface="Times New Roman" panose="02020603050405020304" pitchFamily="18" charset="0"/>
                <a:cs typeface="Times New Roman" panose="02020603050405020304" pitchFamily="18" charset="0"/>
              </a:rPr>
              <a:t>They are </a:t>
            </a:r>
            <a:r>
              <a:rPr lang="en-US" sz="2400" dirty="0" err="1">
                <a:latin typeface="Times New Roman" panose="02020603050405020304" pitchFamily="18" charset="0"/>
                <a:cs typeface="Times New Roman" panose="02020603050405020304" pitchFamily="18" charset="0"/>
              </a:rPr>
              <a:t>recognised</a:t>
            </a:r>
            <a:r>
              <a:rPr lang="en-US" sz="2400" dirty="0">
                <a:latin typeface="Times New Roman" panose="02020603050405020304" pitchFamily="18" charset="0"/>
                <a:cs typeface="Times New Roman" panose="02020603050405020304" pitchFamily="18" charset="0"/>
              </a:rPr>
              <a:t> as a combination of textual features (triggers) and the ideational functions. They have either a prototypical form or a set of more or less peripheral forms which carry the conceptual effect, though sometimes not consistently or not so obviously. </a:t>
            </a:r>
          </a:p>
          <a:p>
            <a:pPr algn="l" rtl="0"/>
            <a:r>
              <a:rPr lang="en-US" sz="2400" dirty="0">
                <a:latin typeface="Times New Roman" panose="02020603050405020304" pitchFamily="18" charset="0"/>
                <a:cs typeface="Times New Roman" panose="02020603050405020304" pitchFamily="18" charset="0"/>
              </a:rPr>
              <a:t>The tools represent a collection of previous tools used by critical discourse analyst Fairclough (1989), and critical linguists Fowler (1991) and Simpson (1993) along with a new suggested tools by her like transitivity and modality. </a:t>
            </a:r>
          </a:p>
          <a:p>
            <a:pPr algn="l" rt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57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F3B4684-CBF0-47F9-BD1F-51A98DDD1CFE}"/>
              </a:ext>
            </a:extLst>
          </p:cNvPr>
          <p:cNvSpPr>
            <a:spLocks noGrp="1"/>
          </p:cNvSpPr>
          <p:nvPr>
            <p:ph idx="1"/>
          </p:nvPr>
        </p:nvSpPr>
        <p:spPr>
          <a:xfrm>
            <a:off x="735787" y="582041"/>
            <a:ext cx="10515600" cy="4351338"/>
          </a:xfrm>
        </p:spPr>
        <p:txBody>
          <a:bodyPr>
            <a:normAutofit/>
          </a:bodyPr>
          <a:lstStyle/>
          <a:p>
            <a:pPr algn="l" rtl="0"/>
            <a:r>
              <a:rPr lang="en-US" sz="3600" b="0" i="0" u="none" strike="noStrike" baseline="0" dirty="0">
                <a:latin typeface="Times New Roman" panose="02020603050405020304" pitchFamily="18" charset="0"/>
              </a:rPr>
              <a:t>However, this toolkit differs from the previous CDA and Critical Linguistic tools in that </a:t>
            </a:r>
            <a:r>
              <a:rPr lang="en-US" sz="3600" b="0" i="0" u="none" strike="noStrike" baseline="0" dirty="0">
                <a:solidFill>
                  <a:srgbClr val="FF0000"/>
                </a:solidFill>
                <a:latin typeface="Times New Roman" panose="02020603050405020304" pitchFamily="18" charset="0"/>
              </a:rPr>
              <a:t>the tools are presented in the form of a list of functions that may be represented by more </a:t>
            </a:r>
            <a:r>
              <a:rPr lang="en-US" sz="3600" b="0" i="0" u="none" strike="noStrike" baseline="0" dirty="0">
                <a:solidFill>
                  <a:srgbClr val="FF0000"/>
                </a:solidFill>
                <a:latin typeface="TimesNewRomanPSMT"/>
              </a:rPr>
              <a:t>than one linguistic feature</a:t>
            </a:r>
            <a:r>
              <a:rPr lang="en-US" sz="3600" b="0" i="0" u="none" strike="noStrike" baseline="0" dirty="0">
                <a:latin typeface="TimesNewRomanPSMT"/>
              </a:rPr>
              <a:t>. The reason behind this is to overcome ‘the lack of form</a:t>
            </a:r>
            <a:r>
              <a:rPr lang="en-US" sz="3600" b="0" i="0" u="none" strike="noStrike" baseline="0" dirty="0">
                <a:latin typeface="Times New Roman" panose="02020603050405020304" pitchFamily="18" charset="0"/>
              </a:rPr>
              <a:t>-function </a:t>
            </a:r>
            <a:r>
              <a:rPr lang="en-US" sz="3600" b="0" i="0" u="none" strike="noStrike" baseline="0" dirty="0">
                <a:latin typeface="TimesNewRomanPSMT"/>
              </a:rPr>
              <a:t>mapping’</a:t>
            </a:r>
            <a:r>
              <a:rPr lang="en-US" sz="3600" dirty="0">
                <a:latin typeface="Times New Roman" panose="02020603050405020304" pitchFamily="18" charset="0"/>
              </a:rPr>
              <a:t> </a:t>
            </a:r>
            <a:r>
              <a:rPr lang="en-US" sz="3600" b="0" i="0" u="none" strike="noStrike" baseline="0" dirty="0">
                <a:latin typeface="Times New Roman" panose="02020603050405020304" pitchFamily="18" charset="0"/>
              </a:rPr>
              <a:t>as in CDA and its forerunner Critical Linguistics.</a:t>
            </a:r>
          </a:p>
          <a:p>
            <a:pPr algn="l" rtl="0"/>
            <a:endParaRPr lang="en-US" sz="3600" dirty="0"/>
          </a:p>
        </p:txBody>
      </p:sp>
      <p:pic>
        <p:nvPicPr>
          <p:cNvPr id="2050" name="Picture 2" descr="Toolkits – History of Place">
            <a:extLst>
              <a:ext uri="{FF2B5EF4-FFF2-40B4-BE49-F238E27FC236}">
                <a16:creationId xmlns:a16="http://schemas.microsoft.com/office/drawing/2014/main" id="{827FFD21-29C1-4556-BADD-C38F1791D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2" y="3745381"/>
            <a:ext cx="3845625" cy="269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88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FB24EE-B10B-41AD-BA0A-6DE8B1EA82AE}"/>
              </a:ext>
            </a:extLst>
          </p:cNvPr>
          <p:cNvSpPr>
            <a:spLocks noGrp="1"/>
          </p:cNvSpPr>
          <p:nvPr>
            <p:ph type="title"/>
          </p:nvPr>
        </p:nvSpPr>
        <p:spPr>
          <a:xfrm>
            <a:off x="530962" y="65202"/>
            <a:ext cx="10515600" cy="1325563"/>
          </a:xfrm>
        </p:spPr>
        <p:txBody>
          <a:bodyPr/>
          <a:lstStyle/>
          <a:p>
            <a:pPr algn="l" rtl="0"/>
            <a:r>
              <a:rPr lang="en-US" dirty="0"/>
              <a:t>CS Tools</a:t>
            </a:r>
          </a:p>
        </p:txBody>
      </p:sp>
      <p:sp>
        <p:nvSpPr>
          <p:cNvPr id="3" name="عنصر نائب للمحتوى 2">
            <a:extLst>
              <a:ext uri="{FF2B5EF4-FFF2-40B4-BE49-F238E27FC236}">
                <a16:creationId xmlns:a16="http://schemas.microsoft.com/office/drawing/2014/main" id="{292BF4F0-3E3F-4F2D-816C-CAB17E96560E}"/>
              </a:ext>
            </a:extLst>
          </p:cNvPr>
          <p:cNvSpPr>
            <a:spLocks noGrp="1"/>
          </p:cNvSpPr>
          <p:nvPr>
            <p:ph idx="1"/>
          </p:nvPr>
        </p:nvSpPr>
        <p:spPr>
          <a:xfrm>
            <a:off x="409652" y="1000355"/>
            <a:ext cx="10636910" cy="4720132"/>
          </a:xfrm>
        </p:spPr>
        <p:txBody>
          <a:bodyPr>
            <a:normAutofit/>
          </a:bodyPr>
          <a:lstStyle/>
          <a:p>
            <a:pPr algn="l" rtl="0"/>
            <a:r>
              <a:rPr lang="en-US" b="1" i="0" u="none" strike="noStrike" baseline="0" dirty="0">
                <a:latin typeface="Times New Roman" panose="02020603050405020304" pitchFamily="18" charset="0"/>
              </a:rPr>
              <a:t>Naming and describing: </a:t>
            </a:r>
            <a:r>
              <a:rPr lang="en-US" b="0" i="0" u="none" strike="noStrike" baseline="0" dirty="0">
                <a:latin typeface="Times New Roman" panose="02020603050405020304" pitchFamily="18" charset="0"/>
              </a:rPr>
              <a:t>how language is used to name referent in an ideological way. This textual function is </a:t>
            </a:r>
            <a:r>
              <a:rPr lang="en-US" dirty="0">
                <a:latin typeface="Times New Roman" panose="02020603050405020304" pitchFamily="18" charset="0"/>
              </a:rPr>
              <a:t>linguistically</a:t>
            </a:r>
            <a:r>
              <a:rPr lang="en-US" b="0" i="0" u="none" strike="noStrike" baseline="0" dirty="0">
                <a:latin typeface="Times New Roman" panose="02020603050405020304" pitchFamily="18" charset="0"/>
              </a:rPr>
              <a:t> </a:t>
            </a:r>
            <a:r>
              <a:rPr lang="en-US" b="0" i="0" u="none" strike="noStrike" baseline="0" dirty="0" err="1">
                <a:latin typeface="Times New Roman" panose="02020603050405020304" pitchFamily="18" charset="0"/>
              </a:rPr>
              <a:t>realised</a:t>
            </a:r>
            <a:r>
              <a:rPr lang="en-US" b="0" i="0" u="none" strike="noStrike" baseline="0" dirty="0">
                <a:latin typeface="Times New Roman" panose="02020603050405020304" pitchFamily="18" charset="0"/>
              </a:rPr>
              <a:t> by the selection of a particular ideological nominal reference from a range of alternative options, packaging up certain ideological content inside the noun phrase, and turning the elements of a proposition into a nominal. </a:t>
            </a:r>
          </a:p>
          <a:p>
            <a:pPr algn="l" rtl="0"/>
            <a:r>
              <a:rPr lang="en-US" sz="2400" b="0" i="0" u="none" strike="noStrike" baseline="0" dirty="0">
                <a:latin typeface="Times New Roman" panose="02020603050405020304" pitchFamily="18" charset="0"/>
              </a:rPr>
              <a:t>For instance, the UK press used three different naming choices to name the Libyan leader, Muammar Gaddafi. He has been named formally as </a:t>
            </a:r>
            <a:r>
              <a:rPr lang="en-US" sz="2400" b="0" i="1" u="none" strike="noStrike" baseline="0" dirty="0">
                <a:solidFill>
                  <a:srgbClr val="FF0000"/>
                </a:solidFill>
                <a:latin typeface="Times New Roman" panose="02020603050405020304" pitchFamily="18" charset="0"/>
              </a:rPr>
              <a:t>Colonel Muammar Gaddafi </a:t>
            </a:r>
            <a:r>
              <a:rPr lang="en-US" sz="2400" b="0" i="0" u="none" strike="noStrike" baseline="0" dirty="0">
                <a:solidFill>
                  <a:srgbClr val="FF0000"/>
                </a:solidFill>
                <a:latin typeface="Times New Roman" panose="02020603050405020304" pitchFamily="18" charset="0"/>
              </a:rPr>
              <a:t>or </a:t>
            </a:r>
            <a:r>
              <a:rPr lang="en-US" sz="2400" b="0" i="1" u="none" strike="noStrike" baseline="0" dirty="0">
                <a:solidFill>
                  <a:srgbClr val="FF0000"/>
                </a:solidFill>
                <a:latin typeface="Times New Roman" panose="02020603050405020304" pitchFamily="18" charset="0"/>
              </a:rPr>
              <a:t>the Libyan leader</a:t>
            </a:r>
            <a:r>
              <a:rPr lang="en-US" sz="2400" b="0" i="1" u="none" strike="noStrike" baseline="0" dirty="0">
                <a:latin typeface="Times New Roman" panose="02020603050405020304" pitchFamily="18" charset="0"/>
              </a:rPr>
              <a:t>. </a:t>
            </a:r>
            <a:r>
              <a:rPr lang="en-US" sz="2400" b="0" i="0" u="none" strike="noStrike" baseline="0" dirty="0">
                <a:latin typeface="Times New Roman" panose="02020603050405020304" pitchFamily="18" charset="0"/>
              </a:rPr>
              <a:t>In some cases, they referred to him using his actual name </a:t>
            </a:r>
            <a:r>
              <a:rPr lang="en-US" sz="2400" b="0" i="1" u="none" strike="noStrike" baseline="0" dirty="0">
                <a:solidFill>
                  <a:srgbClr val="FF0000"/>
                </a:solidFill>
                <a:latin typeface="Times New Roman" panose="02020603050405020304" pitchFamily="18" charset="0"/>
              </a:rPr>
              <a:t>Gaddafi</a:t>
            </a:r>
            <a:r>
              <a:rPr lang="en-US" sz="2400" b="0" i="1" u="none" strike="noStrike" baseline="0" dirty="0">
                <a:latin typeface="Times New Roman" panose="02020603050405020304" pitchFamily="18" charset="0"/>
              </a:rPr>
              <a:t> </a:t>
            </a:r>
            <a:r>
              <a:rPr lang="en-US" sz="2400" b="0" i="0" u="none" strike="noStrike" baseline="0" dirty="0">
                <a:latin typeface="Times New Roman" panose="02020603050405020304" pitchFamily="18" charset="0"/>
              </a:rPr>
              <a:t>but stripped of his presidential title. In addition, the UK press selected particular ideologically loaded lexical items to label Muammar Gaddafi in </a:t>
            </a:r>
            <a:r>
              <a:rPr lang="en-US" sz="2400" b="0" i="0" u="none" strike="noStrike" baseline="0" dirty="0">
                <a:solidFill>
                  <a:srgbClr val="FF0000"/>
                </a:solidFill>
                <a:latin typeface="Times New Roman" panose="02020603050405020304" pitchFamily="18" charset="0"/>
              </a:rPr>
              <a:t>a negative way</a:t>
            </a:r>
            <a:r>
              <a:rPr lang="en-US" sz="2400" b="0" i="0" u="none" strike="noStrike" baseline="0" dirty="0">
                <a:latin typeface="Times New Roman" panose="02020603050405020304" pitchFamily="18" charset="0"/>
              </a:rPr>
              <a:t>, such as </a:t>
            </a:r>
            <a:r>
              <a:rPr lang="en-US" sz="2400" b="0" i="1" u="none" strike="noStrike" baseline="0" dirty="0">
                <a:solidFill>
                  <a:srgbClr val="FF0000"/>
                </a:solidFill>
                <a:latin typeface="Times New Roman" panose="02020603050405020304" pitchFamily="18" charset="0"/>
              </a:rPr>
              <a:t>autocrat</a:t>
            </a:r>
            <a:r>
              <a:rPr lang="en-US" sz="2400" b="0" i="0" u="none" strike="noStrike" baseline="0" dirty="0">
                <a:solidFill>
                  <a:srgbClr val="FF0000"/>
                </a:solidFill>
                <a:latin typeface="Times New Roman" panose="02020603050405020304" pitchFamily="18" charset="0"/>
              </a:rPr>
              <a:t>, </a:t>
            </a:r>
            <a:r>
              <a:rPr lang="en-US" sz="2400" b="0" i="1" u="none" strike="noStrike" baseline="0" dirty="0">
                <a:solidFill>
                  <a:srgbClr val="FF0000"/>
                </a:solidFill>
                <a:latin typeface="Times New Roman" panose="02020603050405020304" pitchFamily="18" charset="0"/>
              </a:rPr>
              <a:t>tyrant</a:t>
            </a:r>
            <a:r>
              <a:rPr lang="en-US" sz="2400" b="0" i="1" u="none" strike="noStrike" baseline="0" dirty="0">
                <a:latin typeface="Times New Roman" panose="02020603050405020304" pitchFamily="18" charset="0"/>
              </a:rPr>
              <a:t>, </a:t>
            </a:r>
            <a:r>
              <a:rPr lang="en-US" sz="2400" b="0" i="0" u="none" strike="noStrike" baseline="0" dirty="0">
                <a:latin typeface="Times New Roman" panose="02020603050405020304" pitchFamily="18" charset="0"/>
              </a:rPr>
              <a:t>and </a:t>
            </a:r>
            <a:r>
              <a:rPr lang="en-US" sz="2400" b="0" i="1" u="none" strike="noStrike" baseline="0" dirty="0">
                <a:solidFill>
                  <a:srgbClr val="FF0000"/>
                </a:solidFill>
                <a:latin typeface="Times New Roman" panose="02020603050405020304" pitchFamily="18" charset="0"/>
              </a:rPr>
              <a:t>despot</a:t>
            </a:r>
            <a:r>
              <a:rPr lang="en-US" sz="2400" b="0" i="1" u="none" strike="noStrike" baseline="0" dirty="0">
                <a:latin typeface="Times New Roman" panose="02020603050405020304" pitchFamily="18" charset="0"/>
              </a:rPr>
              <a:t>.</a:t>
            </a:r>
          </a:p>
          <a:p>
            <a:pPr algn="l" rtl="0"/>
            <a:endParaRPr lang="en-US" sz="3200" b="0" i="0" u="none" strike="noStrike" baseline="0" dirty="0">
              <a:latin typeface="Times New Roman" panose="02020603050405020304" pitchFamily="18" charset="0"/>
            </a:endParaRPr>
          </a:p>
          <a:p>
            <a:pPr marL="0" indent="0" algn="l" rtl="0">
              <a:buNone/>
            </a:pPr>
            <a:endParaRPr lang="en-US" sz="4400" dirty="0"/>
          </a:p>
        </p:txBody>
      </p:sp>
    </p:spTree>
    <p:extLst>
      <p:ext uri="{BB962C8B-B14F-4D97-AF65-F5344CB8AC3E}">
        <p14:creationId xmlns:p14="http://schemas.microsoft.com/office/powerpoint/2010/main" val="10049574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3558</Words>
  <Application>Microsoft Office PowerPoint</Application>
  <PresentationFormat>Widescreen</PresentationFormat>
  <Paragraphs>114</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Algerian</vt:lpstr>
      <vt:lpstr>Arial</vt:lpstr>
      <vt:lpstr>Calibri</vt:lpstr>
      <vt:lpstr>Calibri Light</vt:lpstr>
      <vt:lpstr>Times New Roman</vt:lpstr>
      <vt:lpstr>TimesNewRomanPS-BoldMT</vt:lpstr>
      <vt:lpstr>TimesNewRomanPS-ItalicMT</vt:lpstr>
      <vt:lpstr>TimesNewRomanPSMT</vt:lpstr>
      <vt:lpstr>نسق Office</vt:lpstr>
      <vt:lpstr>Critical Stylistics (CS)</vt:lpstr>
      <vt:lpstr>Outline:</vt:lpstr>
      <vt:lpstr>Why CS?</vt:lpstr>
      <vt:lpstr>The Development of CS</vt:lpstr>
      <vt:lpstr>PowerPoint Presentation</vt:lpstr>
      <vt:lpstr>How to Apply CS?</vt:lpstr>
      <vt:lpstr>CS Conceptual Tools </vt:lpstr>
      <vt:lpstr>PowerPoint Presentation</vt:lpstr>
      <vt:lpstr>CS Tools</vt:lpstr>
      <vt:lpstr>PowerPoint Presentation</vt:lpstr>
      <vt:lpstr>PowerPoint Presentation</vt:lpstr>
      <vt:lpstr>PowerPoint Presentation</vt:lpstr>
      <vt:lpstr>- Yesterday, Gaddafi’s forces bombed the rebel frontline in the east, at Ras Lanuf.  The material action verb bombed is MAI as Gaddafi’s forces is an animate actor, while Libyan air force jets  - Libyan air force jets bombed the rebel-held city of Ajdabiya, 160 kilometers south of Benghazi.  An inanimate object occupying the role of the actor categorising the material action verb bombed as MAE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Space, time and social presentation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Stylistics (CS)</dc:title>
  <dc:creator>Mushtaq Jameel</dc:creator>
  <cp:lastModifiedBy>ahmed qadoury</cp:lastModifiedBy>
  <cp:revision>49</cp:revision>
  <dcterms:created xsi:type="dcterms:W3CDTF">2020-11-18T18:06:41Z</dcterms:created>
  <dcterms:modified xsi:type="dcterms:W3CDTF">2021-02-05T17:19:22Z</dcterms:modified>
</cp:coreProperties>
</file>