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8"/>
  </p:notesMasterIdLst>
  <p:sldIdLst>
    <p:sldId id="256" r:id="rId2"/>
    <p:sldId id="259" r:id="rId3"/>
    <p:sldId id="262" r:id="rId4"/>
    <p:sldId id="258" r:id="rId5"/>
    <p:sldId id="291" r:id="rId6"/>
    <p:sldId id="292" r:id="rId7"/>
    <p:sldId id="260" r:id="rId8"/>
    <p:sldId id="263" r:id="rId9"/>
    <p:sldId id="261" r:id="rId10"/>
    <p:sldId id="264" r:id="rId11"/>
    <p:sldId id="265" r:id="rId12"/>
    <p:sldId id="286"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7" r:id="rId34"/>
    <p:sldId id="288" r:id="rId35"/>
    <p:sldId id="289" r:id="rId36"/>
    <p:sldId id="290" r:id="rId3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33"/>
    <a:srgbClr val="9EFF29"/>
    <a:srgbClr val="C33A1F"/>
    <a:srgbClr val="003635"/>
    <a:srgbClr val="D6370C"/>
    <a:srgbClr val="0000CC"/>
    <a:srgbClr val="1D3A00"/>
    <a:srgbClr val="FF856D"/>
    <a:srgbClr val="FF2549"/>
    <a:srgbClr val="0058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0" y="40"/>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5"/>
          </p:nvPr>
        </p:nvSpPr>
        <p:spPr/>
        <p:txBody>
          <a:bodyPr/>
          <a:lstStyle/>
          <a:p>
            <a:fld id="{AF533E96-F078-4B3D-A8F4-F1AF21EBC357}" type="slidenum">
              <a:rPr lang="en-US" smtClean="0"/>
              <a:t>2</a:t>
            </a:fld>
            <a:endParaRPr lang="en-US"/>
          </a:p>
        </p:txBody>
      </p:sp>
    </p:spTree>
    <p:extLst>
      <p:ext uri="{BB962C8B-B14F-4D97-AF65-F5344CB8AC3E}">
        <p14:creationId xmlns:p14="http://schemas.microsoft.com/office/powerpoint/2010/main" val="781823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7</a:t>
            </a:fld>
            <a:endParaRPr lang="en-US"/>
          </a:p>
        </p:txBody>
      </p:sp>
    </p:spTree>
    <p:extLst>
      <p:ext uri="{BB962C8B-B14F-4D97-AF65-F5344CB8AC3E}">
        <p14:creationId xmlns:p14="http://schemas.microsoft.com/office/powerpoint/2010/main" val="1284596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287595"/>
            <a:ext cx="8251724" cy="1032386"/>
          </a:xfrm>
          <a:noFill/>
          <a:effectLst>
            <a:outerShdw blurRad="50800" dist="38100" dir="2700000" algn="tl" rotWithShape="0">
              <a:prstClr val="black">
                <a:alpha val="40000"/>
              </a:prstClr>
            </a:outerShdw>
          </a:effectLst>
        </p:spPr>
        <p:txBody>
          <a:bodyPr>
            <a:normAutofit/>
          </a:bodyPr>
          <a:lstStyle>
            <a:lvl1pPr algn="ctr">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42451" y="1327355"/>
            <a:ext cx="8273846" cy="678426"/>
          </a:xfrm>
        </p:spPr>
        <p:txBody>
          <a:bodyPr>
            <a:normAutofit/>
          </a:bodyPr>
          <a:lstStyle>
            <a:lvl1pPr marL="0" indent="0" algn="ctr">
              <a:buNone/>
              <a:defRPr sz="2800" b="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2/5/2021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826" y="253833"/>
            <a:ext cx="8259098" cy="763526"/>
          </a:xfrm>
        </p:spPr>
        <p:txBody>
          <a:bodyPr>
            <a:normAutofit/>
          </a:bodyPr>
          <a:lstStyle>
            <a:lvl1pPr algn="ctr">
              <a:defRPr sz="3600" baseline="0">
                <a:solidFill>
                  <a:srgbClr val="FF00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290484"/>
            <a:ext cx="8246070" cy="3571838"/>
          </a:xfrm>
        </p:spPr>
        <p:txBody>
          <a:bodyPr/>
          <a:lstStyle>
            <a:lvl1pPr algn="ctr">
              <a:defRPr sz="2800">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22528" y="443407"/>
            <a:ext cx="6820294" cy="725349"/>
          </a:xfrm>
        </p:spPr>
        <p:txBody>
          <a:bodyPr>
            <a:normAutofit/>
          </a:bodyPr>
          <a:lstStyle>
            <a:lvl1pPr algn="l">
              <a:defRPr sz="360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013155" y="1177436"/>
            <a:ext cx="6843252" cy="3511061"/>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2/5/2021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7943" y="175783"/>
            <a:ext cx="8093365" cy="763525"/>
          </a:xfrm>
        </p:spPr>
        <p:txBody>
          <a:bodyPr>
            <a:normAutofit/>
          </a:bodyPr>
          <a:lstStyle>
            <a:lvl1pPr algn="ctr">
              <a:defRPr sz="3600" baseline="0">
                <a:solidFill>
                  <a:srgbClr val="FF00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508033"/>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1980430"/>
            <a:ext cx="4040188"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508033"/>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1980430"/>
            <a:ext cx="4041775"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2/5/2021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02" y="169605"/>
            <a:ext cx="8755614" cy="973394"/>
          </a:xfrm>
        </p:spPr>
        <p:txBody>
          <a:bodyPr>
            <a:normAutofit fontScale="90000"/>
          </a:bodyPr>
          <a:lstStyle/>
          <a:p>
            <a:r>
              <a:rPr lang="en-US" sz="3600" b="1" i="0" u="none" strike="noStrike" dirty="0">
                <a:solidFill>
                  <a:schemeClr val="tx1"/>
                </a:solidFill>
                <a:latin typeface="TimesNewRomanPS-BoldMT"/>
              </a:rPr>
              <a:t>Integrating Corpus Linguistics (CL)</a:t>
            </a:r>
            <a:br>
              <a:rPr lang="en-US" sz="3600" b="1" i="0" u="none" strike="noStrike" dirty="0">
                <a:solidFill>
                  <a:schemeClr val="tx1"/>
                </a:solidFill>
                <a:latin typeface="TimesNewRomanPS-BoldMT"/>
              </a:rPr>
            </a:br>
            <a:r>
              <a:rPr lang="en-US" sz="3600" b="1" i="0" u="none" strike="noStrike" dirty="0">
                <a:solidFill>
                  <a:schemeClr val="tx1"/>
                </a:solidFill>
                <a:latin typeface="TimesNewRomanPS-BoldMT"/>
              </a:rPr>
              <a:t> and Critical Discourse Analysis </a:t>
            </a:r>
            <a:r>
              <a:rPr lang="ar-IQ" sz="3600" b="1" i="0" u="none" strike="noStrike" dirty="0">
                <a:solidFill>
                  <a:schemeClr val="tx1"/>
                </a:solidFill>
                <a:latin typeface="TimesNewRomanPS-BoldMT"/>
              </a:rPr>
              <a:t>)</a:t>
            </a:r>
            <a:r>
              <a:rPr lang="en-US" sz="3600" b="1" i="0" u="none" strike="noStrike" dirty="0">
                <a:solidFill>
                  <a:schemeClr val="tx1"/>
                </a:solidFill>
                <a:latin typeface="TimesNewRomanPS-BoldMT"/>
              </a:rPr>
              <a:t>CDA</a:t>
            </a:r>
            <a:r>
              <a:rPr lang="ar-IQ" sz="3600" b="1" i="0" u="none" strike="noStrike" dirty="0">
                <a:solidFill>
                  <a:schemeClr val="tx1"/>
                </a:solidFill>
                <a:latin typeface="TimesNewRomanPS-BoldMT"/>
              </a:rPr>
              <a:t>(</a:t>
            </a:r>
            <a:endParaRPr lang="en-US" dirty="0">
              <a:solidFill>
                <a:schemeClr val="tx1"/>
              </a:solidFill>
            </a:endParaRPr>
          </a:p>
        </p:txBody>
      </p:sp>
      <p:sp>
        <p:nvSpPr>
          <p:cNvPr id="3" name="Subtitle 2"/>
          <p:cNvSpPr>
            <a:spLocks noGrp="1"/>
          </p:cNvSpPr>
          <p:nvPr>
            <p:ph type="subTitle" idx="1"/>
          </p:nvPr>
        </p:nvSpPr>
        <p:spPr>
          <a:xfrm>
            <a:off x="2690948" y="3735303"/>
            <a:ext cx="3762103" cy="730043"/>
          </a:xfrm>
        </p:spPr>
        <p:txBody>
          <a:bodyPr>
            <a:normAutofit fontScale="55000" lnSpcReduction="20000"/>
          </a:bodyPr>
          <a:lstStyle/>
          <a:p>
            <a:r>
              <a:rPr lang="en-US" b="1" dirty="0"/>
              <a:t>Prepared by Mushtaq Abdullah Jameel</a:t>
            </a:r>
          </a:p>
          <a:p>
            <a:r>
              <a:rPr lang="en-US" b="1" dirty="0"/>
              <a:t>PhD Candidate/ Dept. of Translation</a:t>
            </a: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834EB9BE-1FE7-40B3-A160-25D3A86F09FE}"/>
              </a:ext>
            </a:extLst>
          </p:cNvPr>
          <p:cNvSpPr txBox="1"/>
          <p:nvPr/>
        </p:nvSpPr>
        <p:spPr>
          <a:xfrm>
            <a:off x="97971" y="1259921"/>
            <a:ext cx="8931076" cy="2585323"/>
          </a:xfrm>
          <a:prstGeom prst="rect">
            <a:avLst/>
          </a:prstGeom>
          <a:noFill/>
        </p:spPr>
        <p:txBody>
          <a:bodyPr wrap="square">
            <a:spAutoFit/>
          </a:bodyPr>
          <a:lstStyle/>
          <a:p>
            <a:pPr algn="just"/>
            <a:r>
              <a:rPr lang="en-US" dirty="0">
                <a:latin typeface="Times New Roman" panose="02020603050405020304" pitchFamily="18" charset="0"/>
                <a:cs typeface="Times New Roman" panose="02020603050405020304" pitchFamily="18" charset="0"/>
              </a:rPr>
              <a:t>There are a variety of software packages that have been designed to </a:t>
            </a:r>
            <a:r>
              <a:rPr lang="en-US" dirty="0" err="1">
                <a:latin typeface="Times New Roman" panose="02020603050405020304" pitchFamily="18" charset="0"/>
                <a:cs typeface="Times New Roman" panose="02020603050405020304" pitchFamily="18" charset="0"/>
              </a:rPr>
              <a:t>analyse</a:t>
            </a:r>
            <a:r>
              <a:rPr lang="en-US" dirty="0">
                <a:latin typeface="Times New Roman" panose="02020603050405020304" pitchFamily="18" charset="0"/>
                <a:cs typeface="Times New Roman" panose="02020603050405020304" pitchFamily="18" charset="0"/>
              </a:rPr>
              <a:t> corpora. Some packages can be downloaded free of charge, such as </a:t>
            </a:r>
            <a:r>
              <a:rPr lang="en-US" dirty="0" err="1">
                <a:latin typeface="Times New Roman" panose="02020603050405020304" pitchFamily="18" charset="0"/>
                <a:cs typeface="Times New Roman" panose="02020603050405020304" pitchFamily="18" charset="0"/>
              </a:rPr>
              <a:t>AntConc</a:t>
            </a:r>
            <a:r>
              <a:rPr lang="en-US" dirty="0">
                <a:latin typeface="Times New Roman" panose="02020603050405020304" pitchFamily="18" charset="0"/>
                <a:cs typeface="Times New Roman" panose="02020603050405020304" pitchFamily="18" charset="0"/>
              </a:rPr>
              <a:t> and WordSmith Tools, which are the most commonly used amongst researchers. </a:t>
            </a:r>
          </a:p>
          <a:p>
            <a:pPr algn="l"/>
            <a:r>
              <a:rPr lang="en-US" dirty="0">
                <a:latin typeface="Times New Roman" panose="02020603050405020304" pitchFamily="18" charset="0"/>
              </a:rPr>
              <a:t>T</a:t>
            </a:r>
            <a:r>
              <a:rPr lang="en-US" sz="1800" b="0" i="0" u="none" strike="noStrike" baseline="0" dirty="0">
                <a:latin typeface="Times New Roman" panose="02020603050405020304" pitchFamily="18" charset="0"/>
              </a:rPr>
              <a:t>o have access to the full program in </a:t>
            </a:r>
            <a:r>
              <a:rPr lang="en-US" sz="1800" b="0" i="1" u="none" strike="noStrike" baseline="0" dirty="0">
                <a:latin typeface="Times New Roman" panose="02020603050405020304" pitchFamily="18" charset="0"/>
              </a:rPr>
              <a:t>WordSmith Tools</a:t>
            </a:r>
            <a:r>
              <a:rPr lang="en-US" sz="1800" b="0" i="0" u="none" strike="noStrike" baseline="0" dirty="0">
                <a:latin typeface="Times New Roman" panose="02020603050405020304" pitchFamily="18" charset="0"/>
              </a:rPr>
              <a:t>, the researcher needs to purchase a registration code. Other software packages are web-based tools such as </a:t>
            </a:r>
            <a:r>
              <a:rPr lang="en-US" sz="1800" b="0" i="1" u="none" strike="noStrike" baseline="0" dirty="0" err="1">
                <a:latin typeface="Times New Roman" panose="02020603050405020304" pitchFamily="18" charset="0"/>
              </a:rPr>
              <a:t>Wmatrix</a:t>
            </a:r>
            <a:r>
              <a:rPr lang="en-US" sz="1800" b="0" i="1"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and </a:t>
            </a:r>
            <a:r>
              <a:rPr lang="en-US" sz="1800" b="0" i="1" u="none" strike="noStrike" baseline="0" dirty="0" err="1">
                <a:latin typeface="Times New Roman" panose="02020603050405020304" pitchFamily="18" charset="0"/>
              </a:rPr>
              <a:t>SketchEngine</a:t>
            </a:r>
            <a:r>
              <a:rPr lang="en-US" sz="1800" b="0" i="1" u="none" strike="noStrike" baseline="0" dirty="0">
                <a:latin typeface="Times New Roman" panose="02020603050405020304" pitchFamily="18" charset="0"/>
                <a:cs typeface="Times New Roman" panose="02020603050405020304" pitchFamily="18" charset="0"/>
              </a:rPr>
              <a:t>. </a:t>
            </a:r>
          </a:p>
          <a:p>
            <a:pPr algn="l"/>
            <a:endParaRPr lang="en-US" i="1" dirty="0">
              <a:latin typeface="Times New Roman" panose="02020603050405020304" pitchFamily="18" charset="0"/>
              <a:cs typeface="Times New Roman" panose="02020603050405020304" pitchFamily="18" charset="0"/>
            </a:endParaRPr>
          </a:p>
          <a:p>
            <a:pPr algn="l"/>
            <a:endParaRPr lang="en-US" sz="1800" b="0" i="1" u="none" strike="noStrike" baseline="0" dirty="0">
              <a:latin typeface="Times New Roman" panose="02020603050405020304" pitchFamily="18" charset="0"/>
              <a:cs typeface="Times New Roman" panose="02020603050405020304" pitchFamily="18" charset="0"/>
            </a:endParaRPr>
          </a:p>
          <a:p>
            <a:pPr algn="l"/>
            <a:endParaRPr lang="en-US" sz="1800" b="0" i="1" u="none" strike="noStrike" baseline="0" dirty="0">
              <a:latin typeface="Times New Roman" panose="02020603050405020304" pitchFamily="18" charset="0"/>
            </a:endParaRPr>
          </a:p>
        </p:txBody>
      </p:sp>
    </p:spTree>
    <p:extLst>
      <p:ext uri="{BB962C8B-B14F-4D97-AF65-F5344CB8AC3E}">
        <p14:creationId xmlns:p14="http://schemas.microsoft.com/office/powerpoint/2010/main" val="4043917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DB175CAF-4E29-4807-973A-8BBFAF353947}"/>
              </a:ext>
            </a:extLst>
          </p:cNvPr>
          <p:cNvSpPr txBox="1"/>
          <p:nvPr/>
        </p:nvSpPr>
        <p:spPr>
          <a:xfrm>
            <a:off x="2804596" y="332622"/>
            <a:ext cx="4585062" cy="523220"/>
          </a:xfrm>
          <a:prstGeom prst="rect">
            <a:avLst/>
          </a:prstGeom>
          <a:noFill/>
        </p:spPr>
        <p:txBody>
          <a:bodyPr wrap="square">
            <a:spAutoFit/>
          </a:bodyPr>
          <a:lstStyle/>
          <a:p>
            <a:r>
              <a:rPr lang="en-US" sz="2800" b="1" i="1" strike="noStrike" baseline="0" dirty="0">
                <a:solidFill>
                  <a:srgbClr val="FF0000"/>
                </a:solidFill>
                <a:latin typeface="Times New Roman" panose="02020603050405020304" pitchFamily="18" charset="0"/>
              </a:rPr>
              <a:t>WordSmith Tools</a:t>
            </a:r>
            <a:endParaRPr lang="en-US" sz="2800" i="1" dirty="0">
              <a:solidFill>
                <a:srgbClr val="FF0000"/>
              </a:solidFill>
            </a:endParaRPr>
          </a:p>
        </p:txBody>
      </p:sp>
      <p:sp>
        <p:nvSpPr>
          <p:cNvPr id="5" name="مربع نص 4">
            <a:extLst>
              <a:ext uri="{FF2B5EF4-FFF2-40B4-BE49-F238E27FC236}">
                <a16:creationId xmlns:a16="http://schemas.microsoft.com/office/drawing/2014/main" id="{8F5C60D0-F4CE-48A2-9904-31B20B63F5BC}"/>
              </a:ext>
            </a:extLst>
          </p:cNvPr>
          <p:cNvSpPr txBox="1"/>
          <p:nvPr/>
        </p:nvSpPr>
        <p:spPr>
          <a:xfrm>
            <a:off x="-13062" y="1194771"/>
            <a:ext cx="4585062" cy="369332"/>
          </a:xfrm>
          <a:prstGeom prst="rect">
            <a:avLst/>
          </a:prstGeom>
          <a:noFill/>
        </p:spPr>
        <p:txBody>
          <a:bodyPr wrap="square">
            <a:spAutoFit/>
          </a:bodyPr>
          <a:lstStyle/>
          <a:p>
            <a:r>
              <a:rPr lang="en-US" sz="1800" b="1" i="0" u="none" strike="noStrike" baseline="0" dirty="0">
                <a:latin typeface="Times New Roman" panose="02020603050405020304" pitchFamily="18" charset="0"/>
              </a:rPr>
              <a:t>Overview: </a:t>
            </a:r>
            <a:endParaRPr lang="en-US" dirty="0"/>
          </a:p>
        </p:txBody>
      </p:sp>
      <p:sp>
        <p:nvSpPr>
          <p:cNvPr id="6" name="مربع نص 5">
            <a:extLst>
              <a:ext uri="{FF2B5EF4-FFF2-40B4-BE49-F238E27FC236}">
                <a16:creationId xmlns:a16="http://schemas.microsoft.com/office/drawing/2014/main" id="{9D31657F-EE88-41F7-8870-13E717001BDB}"/>
              </a:ext>
            </a:extLst>
          </p:cNvPr>
          <p:cNvSpPr txBox="1"/>
          <p:nvPr/>
        </p:nvSpPr>
        <p:spPr>
          <a:xfrm>
            <a:off x="-13062" y="1903032"/>
            <a:ext cx="9029047" cy="1477328"/>
          </a:xfrm>
          <a:prstGeom prst="rect">
            <a:avLst/>
          </a:prstGeom>
          <a:noFill/>
        </p:spPr>
        <p:txBody>
          <a:bodyPr wrap="square">
            <a:spAutoFit/>
          </a:bodyPr>
          <a:lstStyle/>
          <a:p>
            <a:pPr marL="285750" indent="-285750" algn="just">
              <a:buFontTx/>
              <a:buChar char="-"/>
            </a:pPr>
            <a:r>
              <a:rPr lang="en-US" sz="1800" b="0" i="0" u="none" strike="noStrike" baseline="0" dirty="0">
                <a:latin typeface="Times New Roman" panose="02020603050405020304" pitchFamily="18" charset="0"/>
              </a:rPr>
              <a:t>The first version of </a:t>
            </a:r>
            <a:r>
              <a:rPr lang="en-US" sz="1800" b="0" i="1" u="none" strike="noStrike" baseline="0" dirty="0">
                <a:latin typeface="Times New Roman" panose="02020603050405020304" pitchFamily="18" charset="0"/>
              </a:rPr>
              <a:t>WordSmith Tools </a:t>
            </a:r>
            <a:r>
              <a:rPr lang="en-US" sz="1800" b="0" i="0" u="none" strike="noStrike" baseline="0" dirty="0">
                <a:latin typeface="Times New Roman" panose="02020603050405020304" pitchFamily="18" charset="0"/>
              </a:rPr>
              <a:t>was developed in 1996 by Mike Scott at the University of Liverpool in order to investigate how words behave in texts. </a:t>
            </a:r>
          </a:p>
          <a:p>
            <a:pPr marL="285750" indent="-285750" algn="just">
              <a:buFontTx/>
              <a:buChar char="-"/>
            </a:pPr>
            <a:r>
              <a:rPr lang="en-US" sz="1800" b="0" i="0" u="none" strike="noStrike" baseline="0" dirty="0">
                <a:latin typeface="Times New Roman" panose="02020603050405020304" pitchFamily="18" charset="0"/>
              </a:rPr>
              <a:t>This software has undergone regular improvements and updates, with new features in the later versions (version 6, 7, and 8). </a:t>
            </a:r>
          </a:p>
          <a:p>
            <a:pPr marL="285750" indent="-285750" algn="just">
              <a:buFontTx/>
              <a:buChar char="-"/>
            </a:pPr>
            <a:r>
              <a:rPr lang="en-US" sz="1800" b="0" i="0" u="none" strike="noStrike" baseline="0" dirty="0">
                <a:latin typeface="Times New Roman" panose="02020603050405020304" pitchFamily="18" charset="0"/>
              </a:rPr>
              <a:t>This software package consists of three main toolkits: </a:t>
            </a:r>
            <a:r>
              <a:rPr lang="en-US" sz="1800" b="0" i="1" u="none" strike="noStrike" baseline="0" dirty="0">
                <a:solidFill>
                  <a:srgbClr val="FF0000"/>
                </a:solidFill>
                <a:latin typeface="Times New Roman" panose="02020603050405020304" pitchFamily="18" charset="0"/>
              </a:rPr>
              <a:t>Wordlist</a:t>
            </a:r>
            <a:r>
              <a:rPr lang="en-US" sz="1800" b="0" i="0" u="none" strike="noStrike" baseline="0" dirty="0">
                <a:solidFill>
                  <a:srgbClr val="FF0000"/>
                </a:solidFill>
                <a:latin typeface="Times New Roman" panose="02020603050405020304" pitchFamily="18" charset="0"/>
              </a:rPr>
              <a:t>, </a:t>
            </a:r>
            <a:r>
              <a:rPr lang="en-US" sz="1800" b="0" i="1" u="none" strike="noStrike" baseline="0" dirty="0">
                <a:solidFill>
                  <a:srgbClr val="FF0000"/>
                </a:solidFill>
                <a:latin typeface="Times New Roman" panose="02020603050405020304" pitchFamily="18" charset="0"/>
              </a:rPr>
              <a:t>Concord, </a:t>
            </a:r>
            <a:r>
              <a:rPr lang="en-US" sz="1800" b="0" i="0" u="none" strike="noStrike" baseline="0" dirty="0">
                <a:solidFill>
                  <a:srgbClr val="FF0000"/>
                </a:solidFill>
                <a:latin typeface="Times New Roman" panose="02020603050405020304" pitchFamily="18" charset="0"/>
              </a:rPr>
              <a:t>and </a:t>
            </a:r>
            <a:r>
              <a:rPr lang="en-US" sz="1800" b="0" i="1" u="none" strike="noStrike" baseline="0" dirty="0">
                <a:solidFill>
                  <a:srgbClr val="FF0000"/>
                </a:solidFill>
                <a:latin typeface="Times New Roman" panose="02020603050405020304" pitchFamily="18" charset="0"/>
              </a:rPr>
              <a:t>Keywords</a:t>
            </a:r>
            <a:r>
              <a:rPr lang="en-US" dirty="0">
                <a:latin typeface="Times New Roman" panose="02020603050405020304" pitchFamily="18" charset="0"/>
              </a:rPr>
              <a:t>. </a:t>
            </a:r>
            <a:endParaRPr lang="en-US" dirty="0"/>
          </a:p>
        </p:txBody>
      </p:sp>
    </p:spTree>
    <p:extLst>
      <p:ext uri="{BB962C8B-B14F-4D97-AF65-F5344CB8AC3E}">
        <p14:creationId xmlns:p14="http://schemas.microsoft.com/office/powerpoint/2010/main" val="3906891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y2mate.com - Introduction to WordSmith Tool 8 by Mike Scott_480p">
            <a:hlinkClick r:id="" action="ppaction://media"/>
            <a:extLst>
              <a:ext uri="{FF2B5EF4-FFF2-40B4-BE49-F238E27FC236}">
                <a16:creationId xmlns:a16="http://schemas.microsoft.com/office/drawing/2014/main" id="{0A2499C2-A9BA-464F-97BC-5168E3458893}"/>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144307" y="590441"/>
            <a:ext cx="6651207" cy="4048723"/>
          </a:xfrm>
          <a:prstGeom prst="rect">
            <a:avLst/>
          </a:prstGeom>
        </p:spPr>
      </p:pic>
    </p:spTree>
    <p:extLst>
      <p:ext uri="{BB962C8B-B14F-4D97-AF65-F5344CB8AC3E}">
        <p14:creationId xmlns:p14="http://schemas.microsoft.com/office/powerpoint/2010/main" val="332994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567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45020C10-D4E3-4A2B-B944-BE36282A0DFB}"/>
              </a:ext>
            </a:extLst>
          </p:cNvPr>
          <p:cNvSpPr txBox="1"/>
          <p:nvPr/>
        </p:nvSpPr>
        <p:spPr>
          <a:xfrm>
            <a:off x="0" y="1215672"/>
            <a:ext cx="4585062" cy="461665"/>
          </a:xfrm>
          <a:prstGeom prst="rect">
            <a:avLst/>
          </a:prstGeom>
          <a:noFill/>
        </p:spPr>
        <p:txBody>
          <a:bodyPr wrap="square">
            <a:spAutoFit/>
          </a:bodyPr>
          <a:lstStyle/>
          <a:p>
            <a:r>
              <a:rPr lang="en-US" sz="2400" b="1" i="0" u="none" strike="noStrike" baseline="0" dirty="0">
                <a:latin typeface="Times New Roman" panose="02020603050405020304" pitchFamily="18" charset="0"/>
              </a:rPr>
              <a:t>1. Wordlist</a:t>
            </a:r>
            <a:endParaRPr lang="en-US" sz="2400" dirty="0"/>
          </a:p>
        </p:txBody>
      </p:sp>
      <p:sp>
        <p:nvSpPr>
          <p:cNvPr id="4" name="مربع نص 3">
            <a:extLst>
              <a:ext uri="{FF2B5EF4-FFF2-40B4-BE49-F238E27FC236}">
                <a16:creationId xmlns:a16="http://schemas.microsoft.com/office/drawing/2014/main" id="{7B83DBA6-42D5-4254-B71D-B76F17730BF4}"/>
              </a:ext>
            </a:extLst>
          </p:cNvPr>
          <p:cNvSpPr txBox="1"/>
          <p:nvPr/>
        </p:nvSpPr>
        <p:spPr>
          <a:xfrm>
            <a:off x="88828" y="1738186"/>
            <a:ext cx="8971570" cy="2492990"/>
          </a:xfrm>
          <a:prstGeom prst="rect">
            <a:avLst/>
          </a:prstGeom>
          <a:noFill/>
        </p:spPr>
        <p:txBody>
          <a:bodyPr wrap="square">
            <a:spAutoFit/>
          </a:bodyPr>
          <a:lstStyle/>
          <a:p>
            <a:pPr marL="285750" indent="-285750" algn="l">
              <a:buFontTx/>
              <a:buChar char="-"/>
            </a:pPr>
            <a:r>
              <a:rPr lang="en-US" dirty="0">
                <a:latin typeface="Times New Roman" panose="02020603050405020304" pitchFamily="18" charset="0"/>
                <a:cs typeface="Times New Roman" panose="02020603050405020304" pitchFamily="18" charset="0"/>
              </a:rPr>
              <a:t>This</a:t>
            </a:r>
            <a:r>
              <a:rPr lang="en-US" sz="2400" dirty="0">
                <a:latin typeface="Times New Roman" panose="02020603050405020304" pitchFamily="18" charset="0"/>
                <a:cs typeface="Times New Roman" panose="02020603050405020304" pitchFamily="18" charset="0"/>
              </a:rPr>
              <a:t> </a:t>
            </a:r>
            <a:r>
              <a:rPr lang="en-US" sz="1800" i="0" strike="noStrike" baseline="0" dirty="0">
                <a:latin typeface="Times New Roman" panose="02020603050405020304" pitchFamily="18" charset="0"/>
                <a:cs typeface="Times New Roman" panose="02020603050405020304" pitchFamily="18" charset="0"/>
              </a:rPr>
              <a:t>function in </a:t>
            </a:r>
            <a:r>
              <a:rPr lang="en-US" sz="1800" i="1" strike="noStrike" baseline="0" dirty="0">
                <a:latin typeface="Times New Roman" panose="02020603050405020304" pitchFamily="18" charset="0"/>
                <a:cs typeface="Times New Roman" panose="02020603050405020304" pitchFamily="18" charset="0"/>
              </a:rPr>
              <a:t>WordSmith Tools </a:t>
            </a:r>
            <a:r>
              <a:rPr lang="en-US" sz="1800" i="0" strike="noStrike" baseline="0" dirty="0">
                <a:latin typeface="Times New Roman" panose="02020603050405020304" pitchFamily="18" charset="0"/>
                <a:cs typeface="Times New Roman" panose="02020603050405020304" pitchFamily="18" charset="0"/>
              </a:rPr>
              <a:t>allows the user to generate a list of all the words in a corpus based on their raw frequency.</a:t>
            </a:r>
          </a:p>
          <a:p>
            <a:pPr marL="285750" indent="-285750" algn="l">
              <a:buFontTx/>
              <a:buChar char="-"/>
            </a:pPr>
            <a:r>
              <a:rPr lang="en-US" dirty="0">
                <a:latin typeface="Times New Roman" panose="02020603050405020304" pitchFamily="18" charset="0"/>
                <a:cs typeface="Times New Roman" panose="02020603050405020304" pitchFamily="18" charset="0"/>
              </a:rPr>
              <a:t>This function is </a:t>
            </a:r>
            <a:r>
              <a:rPr lang="en-US" sz="1800" b="0" i="0" u="none" strike="noStrike" baseline="0" dirty="0">
                <a:latin typeface="Times New Roman" panose="02020603050405020304" pitchFamily="18" charset="0"/>
              </a:rPr>
              <a:t>used in corpus analysis as the basic quantitative technique in order to reveal how often a word occurs in the corpus. Scott and Tribble (2006) </a:t>
            </a:r>
            <a:r>
              <a:rPr lang="en-US" sz="1800" b="0" i="0" u="none" strike="noStrike" baseline="0" dirty="0">
                <a:latin typeface="TimesNewRomanPSMT"/>
              </a:rPr>
              <a:t>state that wordlists could provide </a:t>
            </a:r>
            <a:r>
              <a:rPr lang="en-US" sz="1800" b="0" i="0" u="none" strike="noStrike" baseline="0" dirty="0">
                <a:solidFill>
                  <a:srgbClr val="FF0000"/>
                </a:solidFill>
                <a:latin typeface="TimesNewRomanPSMT"/>
              </a:rPr>
              <a:t>‘an ideal starting point for the understanding of a text in terms of its lexis</a:t>
            </a:r>
            <a:r>
              <a:rPr lang="en-US" sz="1800" b="0" i="0" u="none" strike="noStrike" baseline="0" dirty="0">
                <a:latin typeface="TimesNewRomanPSMT"/>
              </a:rPr>
              <a:t>’</a:t>
            </a:r>
          </a:p>
          <a:p>
            <a:pPr marL="285750" indent="-285750" algn="l">
              <a:buFontTx/>
              <a:buChar char="-"/>
            </a:pPr>
            <a:r>
              <a:rPr lang="en-US" dirty="0">
                <a:latin typeface="TimesNewRomanPSMT"/>
              </a:rPr>
              <a:t>For CDA, </a:t>
            </a:r>
            <a:r>
              <a:rPr lang="en-US" sz="1800" b="0" i="0" u="none" strike="noStrike" baseline="0" dirty="0">
                <a:latin typeface="Times New Roman" panose="02020603050405020304" pitchFamily="18" charset="0"/>
              </a:rPr>
              <a:t>highly frequent words can reveal </a:t>
            </a:r>
            <a:r>
              <a:rPr lang="en-US" sz="1800" b="0" i="0" u="none" strike="noStrike" baseline="0" dirty="0">
                <a:solidFill>
                  <a:srgbClr val="FF0000"/>
                </a:solidFill>
                <a:latin typeface="Times New Roman" panose="02020603050405020304" pitchFamily="18" charset="0"/>
              </a:rPr>
              <a:t>an ideological stance and attitude</a:t>
            </a:r>
            <a:r>
              <a:rPr lang="en-US" sz="1800" b="0" i="0" u="none" strike="noStrike" baseline="0" dirty="0">
                <a:latin typeface="Times New Roman" panose="02020603050405020304" pitchFamily="18" charset="0"/>
              </a:rPr>
              <a:t> of the language users and provide an indicator of a particular bias. </a:t>
            </a:r>
            <a:endParaRPr lang="en-US" sz="1800" b="0" i="0" u="none" strike="noStrike" baseline="0" dirty="0">
              <a:latin typeface="TimesNewRomanPSMT"/>
            </a:endParaRPr>
          </a:p>
          <a:p>
            <a:pPr algn="l"/>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7999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9CE3F201-54BA-48CB-9A34-1A320058F88A}"/>
              </a:ext>
            </a:extLst>
          </p:cNvPr>
          <p:cNvSpPr txBox="1"/>
          <p:nvPr/>
        </p:nvSpPr>
        <p:spPr>
          <a:xfrm>
            <a:off x="80336" y="1338364"/>
            <a:ext cx="9000962" cy="2585323"/>
          </a:xfrm>
          <a:prstGeom prst="rect">
            <a:avLst/>
          </a:prstGeom>
          <a:noFill/>
        </p:spPr>
        <p:txBody>
          <a:bodyPr wrap="square">
            <a:spAutoFit/>
          </a:bodyPr>
          <a:lstStyle/>
          <a:p>
            <a:pPr marL="285750" indent="-285750" algn="just">
              <a:buFontTx/>
              <a:buChar char="-"/>
            </a:pPr>
            <a:r>
              <a:rPr lang="en-US" sz="1800" b="0" i="0" u="none" strike="noStrike" baseline="0" dirty="0">
                <a:latin typeface="Times New Roman" panose="02020603050405020304" pitchFamily="18" charset="0"/>
              </a:rPr>
              <a:t>Baker (2010a) offers a case of the word </a:t>
            </a:r>
            <a:r>
              <a:rPr lang="en-US" sz="1800" b="0" i="1" u="none" strike="noStrike" baseline="0" dirty="0">
                <a:solidFill>
                  <a:srgbClr val="FF0000"/>
                </a:solidFill>
                <a:latin typeface="Times New Roman" panose="02020603050405020304" pitchFamily="18" charset="0"/>
              </a:rPr>
              <a:t>man</a:t>
            </a:r>
            <a:r>
              <a:rPr lang="en-US" sz="1800" b="0" i="1"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and the word </a:t>
            </a:r>
            <a:r>
              <a:rPr lang="en-US" sz="1800" b="0" i="1" u="none" strike="noStrike" baseline="0" dirty="0">
                <a:solidFill>
                  <a:srgbClr val="FF0000"/>
                </a:solidFill>
                <a:latin typeface="Times New Roman" panose="02020603050405020304" pitchFamily="18" charset="0"/>
              </a:rPr>
              <a:t>woman</a:t>
            </a:r>
            <a:r>
              <a:rPr lang="en-US" sz="1800" b="0" i="0" u="none" strike="noStrike" baseline="0" dirty="0">
                <a:latin typeface="Times New Roman" panose="02020603050405020304" pitchFamily="18" charset="0"/>
              </a:rPr>
              <a:t>, which occurred 58,860 times and 22,008 times respectively in the BNC corpus.</a:t>
            </a:r>
          </a:p>
          <a:p>
            <a:pPr marL="285750" indent="-285750" algn="just">
              <a:buFontTx/>
              <a:buChar char="-"/>
            </a:pPr>
            <a:r>
              <a:rPr lang="en-US" dirty="0">
                <a:latin typeface="Times New Roman" panose="02020603050405020304" pitchFamily="18" charset="0"/>
              </a:rPr>
              <a:t>The result of using this function led to </a:t>
            </a:r>
            <a:r>
              <a:rPr lang="en-US" sz="1800" b="0" i="0" u="none" strike="noStrike" baseline="0" dirty="0">
                <a:latin typeface="Times New Roman" panose="02020603050405020304" pitchFamily="18" charset="0"/>
              </a:rPr>
              <a:t>the higher frequency of use of the word </a:t>
            </a:r>
            <a:r>
              <a:rPr lang="en-US" sz="1800" b="0" i="1" u="none" strike="noStrike" baseline="0" dirty="0">
                <a:latin typeface="Times New Roman" panose="02020603050405020304" pitchFamily="18" charset="0"/>
              </a:rPr>
              <a:t>man </a:t>
            </a:r>
            <a:r>
              <a:rPr lang="en-US" sz="1800" b="0" i="0" u="none" strike="noStrike" baseline="0" dirty="0">
                <a:latin typeface="Times New Roman" panose="02020603050405020304" pitchFamily="18" charset="0"/>
              </a:rPr>
              <a:t>over </a:t>
            </a:r>
            <a:r>
              <a:rPr lang="en-US" sz="1800" b="0" i="1" u="none" strike="noStrike" baseline="0" dirty="0">
                <a:latin typeface="Times New Roman" panose="02020603050405020304" pitchFamily="18" charset="0"/>
              </a:rPr>
              <a:t>woman </a:t>
            </a:r>
            <a:r>
              <a:rPr lang="en-US" dirty="0">
                <a:latin typeface="Times New Roman" panose="02020603050405020304" pitchFamily="18" charset="0"/>
              </a:rPr>
              <a:t>which g</a:t>
            </a:r>
            <a:r>
              <a:rPr lang="en-US" sz="1800" b="0" i="0" u="none" strike="noStrike" baseline="0" dirty="0">
                <a:latin typeface="Times New Roman" panose="02020603050405020304" pitchFamily="18" charset="0"/>
              </a:rPr>
              <a:t>ives an indication of the existence of male bias in general English language.</a:t>
            </a:r>
          </a:p>
          <a:p>
            <a:pPr marL="285750" indent="-285750" algn="just">
              <a:buFontTx/>
              <a:buChar char="-"/>
            </a:pPr>
            <a:r>
              <a:rPr lang="en-US" dirty="0">
                <a:latin typeface="Times New Roman" panose="02020603050405020304" pitchFamily="18" charset="0"/>
              </a:rPr>
              <a:t>In addition, </a:t>
            </a:r>
            <a:r>
              <a:rPr lang="en-US" sz="1800" b="0" i="0" u="none" strike="noStrike" baseline="0" dirty="0">
                <a:latin typeface="Times New Roman" panose="02020603050405020304" pitchFamily="18" charset="0"/>
              </a:rPr>
              <a:t>Baker carried out the qualitative analysis of the word </a:t>
            </a:r>
            <a:r>
              <a:rPr lang="en-US" sz="1800" b="0" i="1" u="none" strike="noStrike" baseline="0" dirty="0">
                <a:latin typeface="Times New Roman" panose="02020603050405020304" pitchFamily="18" charset="0"/>
              </a:rPr>
              <a:t>man </a:t>
            </a:r>
            <a:r>
              <a:rPr lang="en-US" sz="1800" b="0" i="0" u="none" strike="noStrike" baseline="0" dirty="0">
                <a:latin typeface="Times New Roman" panose="02020603050405020304" pitchFamily="18" charset="0"/>
              </a:rPr>
              <a:t>and found that this word had been used as a generic reference to both man and woman, suggestive of a sexist discourse in general English.</a:t>
            </a:r>
          </a:p>
          <a:p>
            <a:pPr marL="285750" indent="-285750" algn="just">
              <a:buFontTx/>
              <a:buChar char="-"/>
            </a:pPr>
            <a:r>
              <a:rPr lang="en-US" sz="1800" b="0" i="0" u="none" strike="noStrike" baseline="0" dirty="0">
                <a:latin typeface="Times New Roman" panose="02020603050405020304" pitchFamily="18" charset="0"/>
              </a:rPr>
              <a:t>In some studies, the word list function is used by the analyst to calculate the frequency of particular lexical items of interest. </a:t>
            </a:r>
            <a:endParaRPr lang="en-US" dirty="0"/>
          </a:p>
        </p:txBody>
      </p:sp>
    </p:spTree>
    <p:extLst>
      <p:ext uri="{BB962C8B-B14F-4D97-AF65-F5344CB8AC3E}">
        <p14:creationId xmlns:p14="http://schemas.microsoft.com/office/powerpoint/2010/main" val="4111792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12617C8A-9038-4EEB-9C7E-CD5DBB8E2D1D}"/>
              </a:ext>
            </a:extLst>
          </p:cNvPr>
          <p:cNvSpPr txBox="1"/>
          <p:nvPr/>
        </p:nvSpPr>
        <p:spPr>
          <a:xfrm>
            <a:off x="148916" y="1424413"/>
            <a:ext cx="8846167" cy="1200329"/>
          </a:xfrm>
          <a:prstGeom prst="rect">
            <a:avLst/>
          </a:prstGeom>
          <a:noFill/>
        </p:spPr>
        <p:txBody>
          <a:bodyPr wrap="square">
            <a:spAutoFit/>
          </a:bodyPr>
          <a:lstStyle/>
          <a:p>
            <a:pPr algn="l"/>
            <a:r>
              <a:rPr lang="en-US" sz="1800" b="0" i="0" u="none" strike="noStrike" baseline="0" dirty="0">
                <a:latin typeface="Times New Roman" panose="02020603050405020304" pitchFamily="18" charset="0"/>
              </a:rPr>
              <a:t>Despite the usefulness of the word list, it only offers </a:t>
            </a:r>
            <a:r>
              <a:rPr lang="en-US" sz="1800" b="0" i="0" u="none" strike="noStrike" baseline="0" dirty="0">
                <a:solidFill>
                  <a:srgbClr val="FF0000"/>
                </a:solidFill>
                <a:latin typeface="Times New Roman" panose="02020603050405020304" pitchFamily="18" charset="0"/>
              </a:rPr>
              <a:t>a statistical description </a:t>
            </a:r>
            <a:r>
              <a:rPr lang="en-US" sz="1800" b="0" i="0" u="none" strike="noStrike" baseline="0" dirty="0">
                <a:latin typeface="Times New Roman" panose="02020603050405020304" pitchFamily="18" charset="0"/>
              </a:rPr>
              <a:t>that supports a particular expectation about the genre of a text rather than identifying what the text is about. In discourse studies that focus on a particular topic, it is more useful to start with a keyword list because it identifies words that are good indicators of the propositional content of a text</a:t>
            </a:r>
            <a:endParaRPr lang="en-US" dirty="0"/>
          </a:p>
        </p:txBody>
      </p:sp>
      <p:pic>
        <p:nvPicPr>
          <p:cNvPr id="4" name="صورة 3">
            <a:extLst>
              <a:ext uri="{FF2B5EF4-FFF2-40B4-BE49-F238E27FC236}">
                <a16:creationId xmlns:a16="http://schemas.microsoft.com/office/drawing/2014/main" id="{4156D499-22F3-4B87-BE37-AD315139291C}"/>
              </a:ext>
            </a:extLst>
          </p:cNvPr>
          <p:cNvPicPr>
            <a:picLocks noChangeAspect="1"/>
          </p:cNvPicPr>
          <p:nvPr/>
        </p:nvPicPr>
        <p:blipFill>
          <a:blip r:embed="rId2"/>
          <a:stretch>
            <a:fillRect/>
          </a:stretch>
        </p:blipFill>
        <p:spPr>
          <a:xfrm>
            <a:off x="4491398" y="2706625"/>
            <a:ext cx="4409251" cy="2254921"/>
          </a:xfrm>
          <a:prstGeom prst="rect">
            <a:avLst/>
          </a:prstGeom>
        </p:spPr>
      </p:pic>
    </p:spTree>
    <p:extLst>
      <p:ext uri="{BB962C8B-B14F-4D97-AF65-F5344CB8AC3E}">
        <p14:creationId xmlns:p14="http://schemas.microsoft.com/office/powerpoint/2010/main" val="3254525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5A4C8337-F8A7-494E-8342-C282E1C37222}"/>
              </a:ext>
            </a:extLst>
          </p:cNvPr>
          <p:cNvSpPr txBox="1"/>
          <p:nvPr/>
        </p:nvSpPr>
        <p:spPr>
          <a:xfrm>
            <a:off x="3384587" y="322873"/>
            <a:ext cx="4585062" cy="523220"/>
          </a:xfrm>
          <a:prstGeom prst="rect">
            <a:avLst/>
          </a:prstGeom>
          <a:noFill/>
        </p:spPr>
        <p:txBody>
          <a:bodyPr wrap="square">
            <a:spAutoFit/>
          </a:bodyPr>
          <a:lstStyle/>
          <a:p>
            <a:r>
              <a:rPr lang="en-US" sz="2800" b="1" i="0" u="none" strike="noStrike" baseline="0" dirty="0">
                <a:solidFill>
                  <a:srgbClr val="FF0000"/>
                </a:solidFill>
                <a:latin typeface="Times New Roman" panose="02020603050405020304" pitchFamily="18" charset="0"/>
              </a:rPr>
              <a:t>2. Concord</a:t>
            </a:r>
            <a:endParaRPr lang="en-US" sz="2800" dirty="0">
              <a:solidFill>
                <a:srgbClr val="FF0000"/>
              </a:solidFill>
            </a:endParaRPr>
          </a:p>
        </p:txBody>
      </p:sp>
      <p:sp>
        <p:nvSpPr>
          <p:cNvPr id="4" name="مربع نص 3">
            <a:extLst>
              <a:ext uri="{FF2B5EF4-FFF2-40B4-BE49-F238E27FC236}">
                <a16:creationId xmlns:a16="http://schemas.microsoft.com/office/drawing/2014/main" id="{3AE4FB20-84CF-4108-8044-6C35E1F5F750}"/>
              </a:ext>
            </a:extLst>
          </p:cNvPr>
          <p:cNvSpPr txBox="1"/>
          <p:nvPr/>
        </p:nvSpPr>
        <p:spPr>
          <a:xfrm>
            <a:off x="129976" y="1435085"/>
            <a:ext cx="8884048" cy="2862322"/>
          </a:xfrm>
          <a:prstGeom prst="rect">
            <a:avLst/>
          </a:prstGeom>
          <a:noFill/>
        </p:spPr>
        <p:txBody>
          <a:bodyPr wrap="square">
            <a:spAutoFit/>
          </a:bodyPr>
          <a:lstStyle/>
          <a:p>
            <a:pPr marL="285750" indent="-285750" algn="l">
              <a:buFontTx/>
              <a:buChar char="-"/>
            </a:pPr>
            <a:r>
              <a:rPr lang="en-US" sz="1800" b="0" i="0" u="none" strike="noStrike" baseline="0" dirty="0">
                <a:latin typeface="Times New Roman" panose="02020603050405020304" pitchFamily="18" charset="0"/>
              </a:rPr>
              <a:t>The concord function is the feature that provides the total list of occurrences of a word in </a:t>
            </a:r>
            <a:r>
              <a:rPr lang="en-US" sz="1800" b="0" i="0" u="none" strike="noStrike" baseline="0" dirty="0">
                <a:latin typeface="TimesNewRomanPSMT"/>
              </a:rPr>
              <a:t>its context, known as “key word in context” (KWIC). </a:t>
            </a:r>
          </a:p>
          <a:p>
            <a:pPr marL="285750" indent="-285750" algn="l">
              <a:buFontTx/>
              <a:buChar char="-"/>
            </a:pPr>
            <a:r>
              <a:rPr lang="en-US" sz="1800" b="0" i="0" u="none" strike="noStrike" baseline="0" dirty="0">
                <a:latin typeface="Times New Roman" panose="02020603050405020304" pitchFamily="18" charset="0"/>
              </a:rPr>
              <a:t>It is the main function in CL that enables the analyst to start carrying out the qualitative analysis by presenting the search word (known as </a:t>
            </a:r>
            <a:r>
              <a:rPr lang="en-US" sz="1800" b="0" i="1" u="none" strike="noStrike" baseline="0" dirty="0">
                <a:latin typeface="Times New Roman" panose="02020603050405020304" pitchFamily="18" charset="0"/>
              </a:rPr>
              <a:t>node </a:t>
            </a:r>
            <a:r>
              <a:rPr lang="en-US" sz="1800" b="0" i="0" u="none" strike="noStrike" baseline="0" dirty="0">
                <a:latin typeface="Times New Roman" panose="02020603050405020304" pitchFamily="18" charset="0"/>
              </a:rPr>
              <a:t>word) in the middle of its co-text on the left and right side in each of the concordance lines.</a:t>
            </a:r>
          </a:p>
          <a:p>
            <a:pPr marL="285750" indent="-285750" algn="l">
              <a:buFontTx/>
              <a:buChar char="-"/>
            </a:pPr>
            <a:r>
              <a:rPr lang="en-US" sz="1800" b="0" i="0" u="none" strike="noStrike" baseline="0" dirty="0">
                <a:latin typeface="Times New Roman" panose="02020603050405020304" pitchFamily="18" charset="0"/>
              </a:rPr>
              <a:t>In corpus software like </a:t>
            </a:r>
            <a:r>
              <a:rPr lang="en-US" sz="1800" b="0" i="1" u="none" strike="noStrike" baseline="0" dirty="0">
                <a:latin typeface="Times New Roman" panose="02020603050405020304" pitchFamily="18" charset="0"/>
              </a:rPr>
              <a:t>WordSmith Tools</a:t>
            </a:r>
            <a:r>
              <a:rPr lang="en-US" sz="1800" b="0" i="0" u="none" strike="noStrike" baseline="0" dirty="0">
                <a:latin typeface="Times New Roman" panose="02020603050405020304" pitchFamily="18" charset="0"/>
              </a:rPr>
              <a:t>, the length of context surrounding the word in focus can be specified to include a small number of words on each side and can be expanded up to the whole context, depending on </a:t>
            </a:r>
            <a:r>
              <a:rPr lang="en-US" sz="1800" b="0" i="0" u="none" strike="noStrike" baseline="0" dirty="0">
                <a:latin typeface="TimesNewRomanPSMT"/>
              </a:rPr>
              <a:t>the researcher’s inquiry.</a:t>
            </a:r>
            <a:endParaRPr lang="en-US" dirty="0">
              <a:latin typeface="Times New Roman" panose="02020603050405020304" pitchFamily="18" charset="0"/>
            </a:endParaRPr>
          </a:p>
          <a:p>
            <a:pPr marL="285750" indent="-285750" algn="l">
              <a:buFontTx/>
              <a:buChar char="-"/>
            </a:pPr>
            <a:r>
              <a:rPr lang="en-US" sz="1800" b="0" i="0" u="none" strike="noStrike" baseline="0" dirty="0">
                <a:latin typeface="TimesNewRomanPSMT"/>
              </a:rPr>
              <a:t>Moreover, the left and right side of the search word can be sorted </a:t>
            </a:r>
            <a:r>
              <a:rPr lang="en-US" sz="1800" b="0" i="0" u="none" strike="noStrike" baseline="0" dirty="0">
                <a:latin typeface="Times New Roman" panose="02020603050405020304" pitchFamily="18" charset="0"/>
              </a:rPr>
              <a:t>alphabetically, allowing the analyst to detect observable patterns easily.</a:t>
            </a:r>
            <a:endParaRPr lang="en-US" dirty="0"/>
          </a:p>
        </p:txBody>
      </p:sp>
    </p:spTree>
    <p:extLst>
      <p:ext uri="{BB962C8B-B14F-4D97-AF65-F5344CB8AC3E}">
        <p14:creationId xmlns:p14="http://schemas.microsoft.com/office/powerpoint/2010/main" val="3979061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4B377B7A-DDDC-4C8B-B8B5-368C3B30FFDF}"/>
              </a:ext>
            </a:extLst>
          </p:cNvPr>
          <p:cNvSpPr txBox="1"/>
          <p:nvPr/>
        </p:nvSpPr>
        <p:spPr>
          <a:xfrm>
            <a:off x="2945674" y="509418"/>
            <a:ext cx="4585062" cy="369332"/>
          </a:xfrm>
          <a:prstGeom prst="rect">
            <a:avLst/>
          </a:prstGeom>
          <a:noFill/>
        </p:spPr>
        <p:txBody>
          <a:bodyPr wrap="square">
            <a:spAutoFit/>
          </a:bodyPr>
          <a:lstStyle/>
          <a:p>
            <a:r>
              <a:rPr lang="en-US" b="1" i="0" u="none" strike="noStrike" baseline="0" dirty="0">
                <a:solidFill>
                  <a:srgbClr val="FF0000"/>
                </a:solidFill>
                <a:latin typeface="Times New Roman" panose="02020603050405020304" pitchFamily="18" charset="0"/>
              </a:rPr>
              <a:t>Baker and McEnery (2005)</a:t>
            </a:r>
            <a:endParaRPr lang="en-US" sz="2800" b="1" dirty="0">
              <a:solidFill>
                <a:srgbClr val="FF0000"/>
              </a:solidFill>
            </a:endParaRPr>
          </a:p>
        </p:txBody>
      </p:sp>
      <p:sp>
        <p:nvSpPr>
          <p:cNvPr id="4" name="مربع نص 3">
            <a:extLst>
              <a:ext uri="{FF2B5EF4-FFF2-40B4-BE49-F238E27FC236}">
                <a16:creationId xmlns:a16="http://schemas.microsoft.com/office/drawing/2014/main" id="{3126E34D-0AD5-4B02-BAF5-A9471A403DF5}"/>
              </a:ext>
            </a:extLst>
          </p:cNvPr>
          <p:cNvSpPr txBox="1"/>
          <p:nvPr/>
        </p:nvSpPr>
        <p:spPr>
          <a:xfrm>
            <a:off x="85561" y="1455171"/>
            <a:ext cx="8972877" cy="2585323"/>
          </a:xfrm>
          <a:prstGeom prst="rect">
            <a:avLst/>
          </a:prstGeom>
          <a:noFill/>
        </p:spPr>
        <p:txBody>
          <a:bodyPr wrap="square">
            <a:spAutoFit/>
          </a:bodyPr>
          <a:lstStyle/>
          <a:p>
            <a:pPr marL="285750" indent="-285750" algn="just">
              <a:buFontTx/>
              <a:buChar char="-"/>
            </a:pPr>
            <a:r>
              <a:rPr lang="en-US" dirty="0">
                <a:latin typeface="Times New Roman" panose="02020603050405020304" pitchFamily="18" charset="0"/>
              </a:rPr>
              <a:t>In their study, they</a:t>
            </a:r>
            <a:r>
              <a:rPr lang="en-US" sz="1800" b="0" i="0" u="none" strike="noStrike" baseline="0" dirty="0">
                <a:latin typeface="Times New Roman" panose="02020603050405020304" pitchFamily="18" charset="0"/>
              </a:rPr>
              <a:t> selected words </a:t>
            </a:r>
            <a:r>
              <a:rPr lang="en-US" sz="1800" b="0" i="1" u="none" strike="noStrike" baseline="0" dirty="0">
                <a:latin typeface="Times New Roman" panose="02020603050405020304" pitchFamily="18" charset="0"/>
              </a:rPr>
              <a:t>refugee</a:t>
            </a:r>
            <a:r>
              <a:rPr lang="en-US" sz="1800" b="0" i="0" u="none" strike="noStrike" baseline="0" dirty="0">
                <a:latin typeface="Times New Roman" panose="02020603050405020304" pitchFamily="18" charset="0"/>
              </a:rPr>
              <a:t>, </a:t>
            </a:r>
            <a:r>
              <a:rPr lang="en-US" sz="1800" b="0" i="1" u="none" strike="noStrike" baseline="0" dirty="0">
                <a:latin typeface="Times New Roman" panose="02020603050405020304" pitchFamily="18" charset="0"/>
              </a:rPr>
              <a:t>refugees</a:t>
            </a:r>
            <a:r>
              <a:rPr lang="en-US" sz="1800" b="0" i="0" u="none" strike="noStrike" baseline="0" dirty="0">
                <a:latin typeface="Times New Roman" panose="02020603050405020304" pitchFamily="18" charset="0"/>
              </a:rPr>
              <a:t>, </a:t>
            </a:r>
            <a:r>
              <a:rPr lang="en-US" sz="1800" b="0" i="1" u="none" strike="noStrike" baseline="0" dirty="0">
                <a:latin typeface="Times New Roman" panose="02020603050405020304" pitchFamily="18" charset="0"/>
              </a:rPr>
              <a:t>asylum seeker </a:t>
            </a:r>
            <a:r>
              <a:rPr lang="en-US" sz="1800" b="0" i="0" u="none" strike="noStrike" baseline="0" dirty="0">
                <a:latin typeface="Times New Roman" panose="02020603050405020304" pitchFamily="18" charset="0"/>
              </a:rPr>
              <a:t>and </a:t>
            </a:r>
            <a:r>
              <a:rPr lang="en-US" sz="1800" b="0" i="1" u="none" strike="noStrike" baseline="0" dirty="0">
                <a:latin typeface="Times New Roman" panose="02020603050405020304" pitchFamily="18" charset="0"/>
              </a:rPr>
              <a:t>asylum seekers </a:t>
            </a:r>
            <a:r>
              <a:rPr lang="en-US" sz="1800" b="0" i="0" u="none" strike="noStrike" baseline="0" dirty="0">
                <a:latin typeface="Times New Roman" panose="02020603050405020304" pitchFamily="18" charset="0"/>
              </a:rPr>
              <a:t>in the United Nations High Commissioner for Refugees corpus (UNHCR) compared with their occurrence in a newspaper corpus.</a:t>
            </a:r>
          </a:p>
          <a:p>
            <a:pPr marL="285750" indent="-285750" algn="just">
              <a:buFontTx/>
              <a:buChar char="-"/>
            </a:pPr>
            <a:r>
              <a:rPr lang="en-US" sz="1800" b="0" i="0" u="none" strike="noStrike" baseline="0" dirty="0">
                <a:latin typeface="Times New Roman" panose="02020603050405020304" pitchFamily="18" charset="0"/>
              </a:rPr>
              <a:t>Their study revealed that one of the most common patterns around the word </a:t>
            </a:r>
            <a:r>
              <a:rPr lang="en-US" sz="1800" b="0" i="1" u="none" strike="noStrike" baseline="0" dirty="0">
                <a:latin typeface="Times New Roman" panose="02020603050405020304" pitchFamily="18" charset="0"/>
              </a:rPr>
              <a:t>refugee/s </a:t>
            </a:r>
            <a:r>
              <a:rPr lang="en-US" sz="1800" b="0" i="0" u="none" strike="noStrike" baseline="0" dirty="0">
                <a:latin typeface="Times New Roman" panose="02020603050405020304" pitchFamily="18" charset="0"/>
              </a:rPr>
              <a:t>points to representing the </a:t>
            </a:r>
            <a:r>
              <a:rPr lang="en-US" sz="1800" b="0" i="1" u="none" strike="noStrike" baseline="0" dirty="0">
                <a:latin typeface="Times New Roman" panose="02020603050405020304" pitchFamily="18" charset="0"/>
              </a:rPr>
              <a:t>refugee/s. </a:t>
            </a:r>
            <a:r>
              <a:rPr lang="en-US" sz="1800" b="0" i="0" u="none" strike="noStrike" baseline="0" dirty="0">
                <a:latin typeface="Times New Roman" panose="02020603050405020304" pitchFamily="18" charset="0"/>
              </a:rPr>
              <a:t>in terms of their number by the use of pre-modifying quantification, such as </a:t>
            </a:r>
            <a:r>
              <a:rPr lang="en-US" sz="1800" b="0" i="1" u="none" strike="noStrike" baseline="0" dirty="0">
                <a:latin typeface="Times New Roman" panose="02020603050405020304" pitchFamily="18" charset="0"/>
              </a:rPr>
              <a:t>3m/four million/ up to 100 refugees</a:t>
            </a:r>
            <a:r>
              <a:rPr lang="en-US" sz="1800" b="0" i="0" u="none" strike="noStrike" baseline="0" dirty="0">
                <a:latin typeface="Times New Roman" panose="02020603050405020304" pitchFamily="18" charset="0"/>
              </a:rPr>
              <a:t>.</a:t>
            </a:r>
          </a:p>
          <a:p>
            <a:pPr marL="285750" indent="-285750" algn="just">
              <a:buFontTx/>
              <a:buChar char="-"/>
            </a:pPr>
            <a:r>
              <a:rPr lang="en-US" dirty="0">
                <a:latin typeface="Times New Roman" panose="02020603050405020304" pitchFamily="18" charset="0"/>
              </a:rPr>
              <a:t>These </a:t>
            </a:r>
            <a:r>
              <a:rPr lang="en-US" sz="1800" b="0" i="0" u="none" strike="noStrike" baseline="0" dirty="0">
                <a:latin typeface="Times New Roman" panose="02020603050405020304" pitchFamily="18" charset="0"/>
              </a:rPr>
              <a:t>patterns suggest an underlying discourse concerning the significant increase in the number of refugees. </a:t>
            </a:r>
          </a:p>
          <a:p>
            <a:pPr marL="285750" indent="-285750" algn="just">
              <a:buFontTx/>
              <a:buChar char="-"/>
            </a:pPr>
            <a:endParaRPr lang="en-US" dirty="0"/>
          </a:p>
        </p:txBody>
      </p:sp>
    </p:spTree>
    <p:extLst>
      <p:ext uri="{BB962C8B-B14F-4D97-AF65-F5344CB8AC3E}">
        <p14:creationId xmlns:p14="http://schemas.microsoft.com/office/powerpoint/2010/main" val="2139789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8023A23A-DB1B-4892-95B7-3BBB6F623355}"/>
              </a:ext>
            </a:extLst>
          </p:cNvPr>
          <p:cNvSpPr txBox="1"/>
          <p:nvPr/>
        </p:nvSpPr>
        <p:spPr>
          <a:xfrm>
            <a:off x="3760796" y="374423"/>
            <a:ext cx="4585062" cy="461665"/>
          </a:xfrm>
          <a:prstGeom prst="rect">
            <a:avLst/>
          </a:prstGeom>
          <a:noFill/>
        </p:spPr>
        <p:txBody>
          <a:bodyPr wrap="square">
            <a:spAutoFit/>
          </a:bodyPr>
          <a:lstStyle/>
          <a:p>
            <a:r>
              <a:rPr lang="en-US" sz="2400" b="1" i="0" u="none" strike="noStrike" baseline="0" dirty="0">
                <a:solidFill>
                  <a:srgbClr val="FF0000"/>
                </a:solidFill>
                <a:latin typeface="Times New Roman" panose="02020603050405020304" pitchFamily="18" charset="0"/>
              </a:rPr>
              <a:t>3. Keywords</a:t>
            </a:r>
            <a:endParaRPr lang="en-US" dirty="0">
              <a:solidFill>
                <a:srgbClr val="FF0000"/>
              </a:solidFill>
            </a:endParaRPr>
          </a:p>
        </p:txBody>
      </p:sp>
      <p:sp>
        <p:nvSpPr>
          <p:cNvPr id="4" name="مربع نص 3">
            <a:extLst>
              <a:ext uri="{FF2B5EF4-FFF2-40B4-BE49-F238E27FC236}">
                <a16:creationId xmlns:a16="http://schemas.microsoft.com/office/drawing/2014/main" id="{75C2BE25-E958-436A-9376-768C6347BA34}"/>
              </a:ext>
            </a:extLst>
          </p:cNvPr>
          <p:cNvSpPr txBox="1"/>
          <p:nvPr/>
        </p:nvSpPr>
        <p:spPr>
          <a:xfrm>
            <a:off x="103195" y="1529179"/>
            <a:ext cx="8852699" cy="2862322"/>
          </a:xfrm>
          <a:prstGeom prst="rect">
            <a:avLst/>
          </a:prstGeom>
          <a:noFill/>
        </p:spPr>
        <p:txBody>
          <a:bodyPr wrap="square">
            <a:spAutoFit/>
          </a:bodyPr>
          <a:lstStyle/>
          <a:p>
            <a:pPr marL="285750" indent="-285750" algn="just">
              <a:buFontTx/>
              <a:buChar char="-"/>
            </a:pPr>
            <a:r>
              <a:rPr lang="en-US" sz="1800" b="0" i="0" u="none" strike="noStrike" baseline="0" dirty="0">
                <a:latin typeface="Times New Roman" panose="02020603050405020304" pitchFamily="18" charset="0"/>
              </a:rPr>
              <a:t>The keywords tool has been designed to identify the most prominent words in terms of their unusual frequency by comparing two corpora quantitatively. </a:t>
            </a:r>
          </a:p>
          <a:p>
            <a:pPr marL="285750" indent="-285750" algn="just">
              <a:buFontTx/>
              <a:buChar char="-"/>
            </a:pPr>
            <a:r>
              <a:rPr lang="en-US" sz="1800" b="0" i="0" u="none" strike="noStrike" baseline="0" dirty="0">
                <a:latin typeface="Times New Roman" panose="02020603050405020304" pitchFamily="18" charset="0"/>
              </a:rPr>
              <a:t>Scott (2004) defines </a:t>
            </a:r>
            <a:r>
              <a:rPr lang="en-US" sz="1800" b="0" i="0" u="none" strike="noStrike" baseline="0" dirty="0">
                <a:latin typeface="TimesNewRomanPSMT"/>
              </a:rPr>
              <a:t>keywords as ‘</a:t>
            </a:r>
            <a:r>
              <a:rPr lang="en-US" sz="1800" b="0" i="0" u="none" strike="noStrike" baseline="0" dirty="0">
                <a:solidFill>
                  <a:srgbClr val="FF0000"/>
                </a:solidFill>
                <a:latin typeface="TimesNewRomanPSMT"/>
              </a:rPr>
              <a:t>those whose frequency is unusually high in comparison with some norm</a:t>
            </a:r>
            <a:r>
              <a:rPr lang="en-US" sz="1800" b="0" i="0" u="none" strike="noStrike" baseline="0" dirty="0">
                <a:latin typeface="TimesNewRomanPSMT"/>
              </a:rPr>
              <a:t>’ </a:t>
            </a:r>
            <a:r>
              <a:rPr lang="en-US" sz="1800" b="0" i="0" u="none" strike="noStrike" baseline="0" dirty="0">
                <a:latin typeface="Times New Roman" panose="02020603050405020304" pitchFamily="18" charset="0"/>
              </a:rPr>
              <a:t>(help menu). </a:t>
            </a:r>
          </a:p>
          <a:p>
            <a:pPr marL="285750" indent="-285750" algn="just">
              <a:buFontTx/>
              <a:buChar char="-"/>
            </a:pPr>
            <a:r>
              <a:rPr lang="en-US" sz="1800" b="0" i="0" u="none" strike="noStrike" baseline="0" dirty="0">
                <a:latin typeface="Times New Roman" panose="02020603050405020304" pitchFamily="18" charset="0"/>
              </a:rPr>
              <a:t>In order to calculate the keyword list, two wordlists are required. One of these wordlists has to be created from the corpus under investigation, the </a:t>
            </a:r>
            <a:r>
              <a:rPr lang="en-US" sz="1800" b="0" i="1" u="none" strike="noStrike" baseline="0" dirty="0">
                <a:latin typeface="Times New Roman" panose="02020603050405020304" pitchFamily="18" charset="0"/>
              </a:rPr>
              <a:t>study corpus </a:t>
            </a:r>
            <a:r>
              <a:rPr lang="en-US" sz="1800" b="0" i="0" u="none" strike="noStrike" baseline="0" dirty="0">
                <a:latin typeface="Times New Roman" panose="02020603050405020304" pitchFamily="18" charset="0"/>
              </a:rPr>
              <a:t>(SC)</a:t>
            </a:r>
            <a:r>
              <a:rPr lang="en-US" sz="1800" b="0" i="1" u="none" strike="noStrike" baseline="0" dirty="0">
                <a:latin typeface="Times New Roman" panose="02020603050405020304" pitchFamily="18" charset="0"/>
              </a:rPr>
              <a:t>.</a:t>
            </a:r>
          </a:p>
          <a:p>
            <a:pPr marL="285750" indent="-285750" algn="just">
              <a:buFontTx/>
              <a:buChar char="-"/>
            </a:pPr>
            <a:r>
              <a:rPr lang="en-US" sz="1800" b="0" i="0" u="none" strike="noStrike" baseline="0" dirty="0">
                <a:latin typeface="Times New Roman" panose="02020603050405020304" pitchFamily="18" charset="0"/>
              </a:rPr>
              <a:t>The WordSmith keyword function identifies words which are significantly more (positive keywords) or less (negative keywords) frequent than in the RC. The </a:t>
            </a:r>
            <a:r>
              <a:rPr lang="en-US" sz="1800" b="0" i="0" u="none" strike="noStrike" baseline="0" dirty="0" err="1">
                <a:latin typeface="Times New Roman" panose="02020603050405020304" pitchFamily="18" charset="0"/>
              </a:rPr>
              <a:t>keyness</a:t>
            </a:r>
            <a:r>
              <a:rPr lang="en-US" sz="1800" b="0" i="0" u="none" strike="noStrike" baseline="0" dirty="0">
                <a:latin typeface="Times New Roman" panose="02020603050405020304" pitchFamily="18" charset="0"/>
              </a:rPr>
              <a:t> of keywords within this program is computed automatically on the basis of both the statistical test of significance and level of significance (the probability value).</a:t>
            </a:r>
            <a:endParaRPr lang="en-US" dirty="0">
              <a:solidFill>
                <a:srgbClr val="FF0000"/>
              </a:solidFill>
            </a:endParaRPr>
          </a:p>
        </p:txBody>
      </p:sp>
    </p:spTree>
    <p:extLst>
      <p:ext uri="{BB962C8B-B14F-4D97-AF65-F5344CB8AC3E}">
        <p14:creationId xmlns:p14="http://schemas.microsoft.com/office/powerpoint/2010/main" val="3822080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6EA90C89-4693-4A9F-B8A4-2F53A1738F4A}"/>
              </a:ext>
            </a:extLst>
          </p:cNvPr>
          <p:cNvSpPr txBox="1"/>
          <p:nvPr/>
        </p:nvSpPr>
        <p:spPr>
          <a:xfrm>
            <a:off x="-1" y="1223344"/>
            <a:ext cx="9076073" cy="4247317"/>
          </a:xfrm>
          <a:prstGeom prst="rect">
            <a:avLst/>
          </a:prstGeom>
          <a:noFill/>
        </p:spPr>
        <p:txBody>
          <a:bodyPr wrap="square">
            <a:spAutoFit/>
          </a:bodyPr>
          <a:lstStyle/>
          <a:p>
            <a:pPr marL="285750" indent="-285750" algn="l">
              <a:buFontTx/>
              <a:buChar char="-"/>
            </a:pPr>
            <a:r>
              <a:rPr lang="en-US" sz="1800" b="0" i="0" u="none" strike="noStrike" baseline="0" dirty="0">
                <a:latin typeface="Times New Roman" panose="02020603050405020304" pitchFamily="18" charset="0"/>
              </a:rPr>
              <a:t>According to Scott (2004), the keyword list</a:t>
            </a:r>
            <a:r>
              <a:rPr lang="en-US" dirty="0">
                <a:latin typeface="Times New Roman" panose="02020603050405020304" pitchFamily="18" charset="0"/>
              </a:rPr>
              <a:t> </a:t>
            </a:r>
            <a:r>
              <a:rPr lang="en-US" sz="1800" b="0" i="0" u="none" strike="noStrike" baseline="0" dirty="0">
                <a:latin typeface="Times New Roman" panose="02020603050405020304" pitchFamily="18" charset="0"/>
              </a:rPr>
              <a:t>identifies </a:t>
            </a:r>
            <a:r>
              <a:rPr lang="en-US" sz="1800" b="0" i="0" u="none" strike="noStrike" baseline="0" dirty="0">
                <a:solidFill>
                  <a:srgbClr val="FF0000"/>
                </a:solidFill>
                <a:latin typeface="Times New Roman" panose="02020603050405020304" pitchFamily="18" charset="0"/>
              </a:rPr>
              <a:t>three kinds </a:t>
            </a:r>
            <a:r>
              <a:rPr lang="en-US" sz="1800" b="0" i="0" u="none" strike="noStrike" baseline="0" dirty="0">
                <a:latin typeface="Times New Roman" panose="02020603050405020304" pitchFamily="18" charset="0"/>
              </a:rPr>
              <a:t>of words as key: </a:t>
            </a:r>
            <a:r>
              <a:rPr lang="en-US" sz="1800" b="0" i="0" u="none" strike="noStrike" baseline="0" dirty="0">
                <a:solidFill>
                  <a:srgbClr val="FF0000"/>
                </a:solidFill>
                <a:latin typeface="Times New Roman" panose="02020603050405020304" pitchFamily="18" charset="0"/>
              </a:rPr>
              <a:t>proper nouns, lexical words</a:t>
            </a:r>
            <a:r>
              <a:rPr lang="en-US" sz="1800" b="0" i="0" u="none" strike="noStrike" baseline="0" dirty="0">
                <a:latin typeface="Times New Roman" panose="02020603050405020304" pitchFamily="18" charset="0"/>
              </a:rPr>
              <a:t> that human beings would </a:t>
            </a:r>
            <a:r>
              <a:rPr lang="en-US" sz="1800" b="0" i="0" u="none" strike="noStrike" baseline="0" dirty="0" err="1">
                <a:latin typeface="Times New Roman" panose="02020603050405020304" pitchFamily="18" charset="0"/>
              </a:rPr>
              <a:t>recognise</a:t>
            </a:r>
            <a:r>
              <a:rPr lang="en-US" sz="1800" b="0" i="0" u="none" strike="noStrike" baseline="0" dirty="0">
                <a:latin typeface="Times New Roman" panose="02020603050405020304" pitchFamily="18" charset="0"/>
              </a:rPr>
              <a:t> including nouns, verbs, adjectives and adverbs, and </a:t>
            </a:r>
            <a:r>
              <a:rPr lang="en-US" sz="1800" b="0" i="0" u="none" strike="noStrike" baseline="0" dirty="0">
                <a:solidFill>
                  <a:srgbClr val="FF0000"/>
                </a:solidFill>
                <a:latin typeface="Times New Roman" panose="02020603050405020304" pitchFamily="18" charset="0"/>
              </a:rPr>
              <a:t>grammatical words </a:t>
            </a:r>
            <a:r>
              <a:rPr lang="en-US" sz="1800" b="0" i="0" u="none" strike="noStrike" baseline="0" dirty="0">
                <a:latin typeface="Times New Roman" panose="02020603050405020304" pitchFamily="18" charset="0"/>
              </a:rPr>
              <a:t>which indicate text style.</a:t>
            </a:r>
          </a:p>
          <a:p>
            <a:pPr marL="285750" indent="-285750" algn="l">
              <a:buFontTx/>
              <a:buChar char="-"/>
            </a:pPr>
            <a:r>
              <a:rPr lang="en-US" dirty="0">
                <a:latin typeface="Times New Roman" panose="02020603050405020304" pitchFamily="18" charset="0"/>
              </a:rPr>
              <a:t>It is worth noting that </a:t>
            </a:r>
            <a:r>
              <a:rPr lang="en-US" sz="1800" b="0" i="0" u="none" strike="noStrike" baseline="0" dirty="0">
                <a:solidFill>
                  <a:srgbClr val="FF0000"/>
                </a:solidFill>
                <a:latin typeface="Times New Roman" panose="02020603050405020304" pitchFamily="18" charset="0"/>
              </a:rPr>
              <a:t>corpus keyword analysis </a:t>
            </a:r>
            <a:r>
              <a:rPr lang="en-US" sz="1800" b="0" i="0" u="none" strike="noStrike" baseline="0" dirty="0">
                <a:latin typeface="Times New Roman" panose="02020603050405020304" pitchFamily="18" charset="0"/>
              </a:rPr>
              <a:t>has become a popular analytical technique in both literary studies (Culpeper, 2002, 2009; Mahlberg &amp; McIntyre, 2011; Scott &amp; Tribble, 2006; Tribble, 2000; Walker, 2010) and non-literary studies (Baker, 2006, 2010a; </a:t>
            </a:r>
            <a:r>
              <a:rPr lang="en-US" sz="1800" b="0" i="0" u="none" strike="noStrike" baseline="0" dirty="0" err="1">
                <a:latin typeface="Times New Roman" panose="02020603050405020304" pitchFamily="18" charset="0"/>
              </a:rPr>
              <a:t>Gabrielatos</a:t>
            </a:r>
            <a:r>
              <a:rPr lang="en-US" sz="1800" b="0" i="0" u="none" strike="noStrike" baseline="0" dirty="0">
                <a:latin typeface="Times New Roman" panose="02020603050405020304" pitchFamily="18" charset="0"/>
              </a:rPr>
              <a:t> &amp; Baker, 2008; Jeffries &amp; Walker, 2012). </a:t>
            </a:r>
          </a:p>
          <a:p>
            <a:pPr marL="285750" indent="-285750" algn="l">
              <a:buFontTx/>
              <a:buChar char="-"/>
            </a:pPr>
            <a:r>
              <a:rPr lang="en-US" sz="1800" b="0" i="0" u="none" strike="noStrike" baseline="0" dirty="0">
                <a:latin typeface="TimesNewRomanPSMT"/>
              </a:rPr>
              <a:t>Keywords can ‘direct the researcher to important concepts in a text that may help to highlight the existence of types of (embedded) discourse or ideology’.</a:t>
            </a:r>
          </a:p>
          <a:p>
            <a:pPr marL="285750" indent="-285750" algn="l">
              <a:buFontTx/>
              <a:buChar char="-"/>
            </a:pPr>
            <a:r>
              <a:rPr lang="en-US" sz="1800" b="0" i="0" u="none" strike="noStrike" baseline="0" dirty="0">
                <a:latin typeface="Times New Roman" panose="02020603050405020304" pitchFamily="18" charset="0"/>
              </a:rPr>
              <a:t>It i</a:t>
            </a:r>
            <a:r>
              <a:rPr lang="en-US" sz="1800" b="0" i="0" u="none" strike="noStrike" baseline="0" dirty="0">
                <a:latin typeface="TimesNewRomanPSMT"/>
              </a:rPr>
              <a:t>s also used as a way to reduce the researcher’s bias, ‘paving the way for more complex analyses of linguistic phenomenon’. </a:t>
            </a:r>
          </a:p>
          <a:p>
            <a:pPr marL="285750" indent="-285750" algn="l">
              <a:buFontTx/>
              <a:buChar char="-"/>
            </a:pPr>
            <a:endParaRPr lang="en-US" sz="1800" b="0" i="0" u="none" strike="noStrike" baseline="0" dirty="0">
              <a:latin typeface="Times New Roman" panose="02020603050405020304" pitchFamily="18" charset="0"/>
            </a:endParaRPr>
          </a:p>
          <a:p>
            <a:pPr marL="285750" indent="-285750" algn="l">
              <a:buFontTx/>
              <a:buChar char="-"/>
            </a:pPr>
            <a:endParaRPr lang="en-US" sz="1800" b="0" i="0" u="none" strike="noStrike" baseline="0" dirty="0">
              <a:latin typeface="Times New Roman" panose="02020603050405020304" pitchFamily="18" charset="0"/>
            </a:endParaRPr>
          </a:p>
          <a:p>
            <a:pPr marL="285750" indent="-285750" algn="l">
              <a:buFontTx/>
              <a:buChar char="-"/>
            </a:pPr>
            <a:endParaRPr lang="en-US" sz="1800" b="0" i="0" u="none" strike="noStrike" baseline="0" dirty="0">
              <a:latin typeface="Times New Roman" panose="02020603050405020304" pitchFamily="18" charset="0"/>
            </a:endParaRPr>
          </a:p>
          <a:p>
            <a:pPr algn="l"/>
            <a:endParaRPr lang="en-US" dirty="0"/>
          </a:p>
        </p:txBody>
      </p:sp>
    </p:spTree>
    <p:extLst>
      <p:ext uri="{BB962C8B-B14F-4D97-AF65-F5344CB8AC3E}">
        <p14:creationId xmlns:p14="http://schemas.microsoft.com/office/powerpoint/2010/main" val="2014788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Why integration? </a:t>
            </a:r>
          </a:p>
        </p:txBody>
      </p:sp>
      <p:sp>
        <p:nvSpPr>
          <p:cNvPr id="5" name="Content Placeholder 4"/>
          <p:cNvSpPr>
            <a:spLocks noGrp="1"/>
          </p:cNvSpPr>
          <p:nvPr>
            <p:ph idx="1"/>
          </p:nvPr>
        </p:nvSpPr>
        <p:spPr>
          <a:xfrm>
            <a:off x="1908652" y="1902786"/>
            <a:ext cx="6843252" cy="2124854"/>
          </a:xfrm>
        </p:spPr>
        <p:txBody>
          <a:bodyPr/>
          <a:lstStyle/>
          <a:p>
            <a:pPr marL="0" indent="0" algn="ctr">
              <a:buNone/>
            </a:pPr>
            <a:r>
              <a:rPr lang="en-US" sz="3200" b="0" i="0" u="none" strike="noStrike" baseline="0" dirty="0">
                <a:latin typeface="Times New Roman" panose="02020603050405020304" pitchFamily="18" charset="0"/>
              </a:rPr>
              <a:t>In an effort to face the frequent CDA criticisms regarding the inadequacy of data analyzed</a:t>
            </a:r>
            <a:r>
              <a:rPr lang="en-US" sz="3200" dirty="0">
                <a:latin typeface="Times New Roman" panose="02020603050405020304" pitchFamily="18" charset="0"/>
              </a:rPr>
              <a:t> </a:t>
            </a:r>
            <a:r>
              <a:rPr lang="en-US" sz="3200" b="0" i="0" u="none" strike="noStrike" baseline="0" dirty="0">
                <a:latin typeface="Times New Roman" panose="02020603050405020304" pitchFamily="18" charset="0"/>
              </a:rPr>
              <a:t>and the way it is interpreted.</a:t>
            </a:r>
          </a:p>
          <a:p>
            <a:pPr algn="l"/>
            <a:endParaRPr lang="en-US" sz="1800" b="0" i="0" u="none" strike="noStrike" baseline="0" dirty="0">
              <a:latin typeface="Times New Roman" panose="02020603050405020304" pitchFamily="18" charset="0"/>
            </a:endParaRPr>
          </a:p>
        </p:txBody>
      </p:sp>
    </p:spTree>
    <p:extLst>
      <p:ext uri="{BB962C8B-B14F-4D97-AF65-F5344CB8AC3E}">
        <p14:creationId xmlns:p14="http://schemas.microsoft.com/office/powerpoint/2010/main" val="1101633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tep-by-step guide to WordSmith">
            <a:extLst>
              <a:ext uri="{FF2B5EF4-FFF2-40B4-BE49-F238E27FC236}">
                <a16:creationId xmlns:a16="http://schemas.microsoft.com/office/drawing/2014/main" id="{CF89B018-C80D-4671-9896-5C0D516D5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0" y="0"/>
            <a:ext cx="4762500" cy="3686175"/>
          </a:xfrm>
          <a:prstGeom prst="rect">
            <a:avLst/>
          </a:prstGeom>
          <a:noFill/>
          <a:extLst>
            <a:ext uri="{909E8E84-426E-40DD-AFC4-6F175D3DCCD1}">
              <a14:hiddenFill xmlns:a14="http://schemas.microsoft.com/office/drawing/2010/main">
                <a:solidFill>
                  <a:srgbClr val="FFFFFF"/>
                </a:solidFill>
              </a14:hiddenFill>
            </a:ext>
          </a:extLst>
        </p:spPr>
      </p:pic>
      <p:sp>
        <p:nvSpPr>
          <p:cNvPr id="7" name="مربع نص 6">
            <a:extLst>
              <a:ext uri="{FF2B5EF4-FFF2-40B4-BE49-F238E27FC236}">
                <a16:creationId xmlns:a16="http://schemas.microsoft.com/office/drawing/2014/main" id="{EB5A10C0-36D8-4635-A0FF-58A760E9383E}"/>
              </a:ext>
            </a:extLst>
          </p:cNvPr>
          <p:cNvSpPr txBox="1"/>
          <p:nvPr/>
        </p:nvSpPr>
        <p:spPr>
          <a:xfrm>
            <a:off x="-52253" y="1105520"/>
            <a:ext cx="4572001" cy="2554545"/>
          </a:xfrm>
          <a:prstGeom prst="rect">
            <a:avLst/>
          </a:prstGeom>
          <a:noFill/>
        </p:spPr>
        <p:txBody>
          <a:bodyPr wrap="square">
            <a:spAutoFit/>
          </a:bodyPr>
          <a:lstStyle/>
          <a:p>
            <a:r>
              <a:rPr lang="en-US" sz="1600" dirty="0">
                <a:latin typeface="Times New Roman" panose="02020603050405020304" pitchFamily="18" charset="0"/>
                <a:cs typeface="Times New Roman" panose="02020603050405020304" pitchFamily="18" charset="0"/>
              </a:rPr>
              <a:t>There are three issues regarding this technique as tested by Baker.</a:t>
            </a:r>
          </a:p>
          <a:p>
            <a:pPr marL="342900" indent="-342900" algn="l">
              <a:buAutoNum type="arabicPeriod"/>
            </a:pPr>
            <a:r>
              <a:rPr lang="en-US" sz="1600" b="0" i="0" u="none" strike="noStrike" baseline="0" dirty="0">
                <a:latin typeface="Times New Roman" panose="02020603050405020304" pitchFamily="18" charset="0"/>
                <a:cs typeface="Times New Roman" panose="02020603050405020304" pitchFamily="18" charset="0"/>
              </a:rPr>
              <a:t>Differences: keyword analysis focuses only on lexical differences and ignores lexical similarities. This issue can be solved by depending on the researcher’s interest. </a:t>
            </a:r>
          </a:p>
          <a:p>
            <a:pPr marL="342900" indent="-342900" algn="l">
              <a:buAutoNum type="arabicPeriod"/>
            </a:pPr>
            <a:r>
              <a:rPr lang="en-US" sz="1600" b="0" i="0" u="none" strike="noStrike" baseline="0" dirty="0">
                <a:latin typeface="Times New Roman" panose="02020603050405020304" pitchFamily="18" charset="0"/>
                <a:cs typeface="Times New Roman" panose="02020603050405020304" pitchFamily="18" charset="0"/>
              </a:rPr>
              <a:t>The sense of the keywords: the keyword analysis focuses on lexical differences rather than on semantic, grammatical and functional differences. </a:t>
            </a:r>
          </a:p>
        </p:txBody>
      </p:sp>
      <p:sp>
        <p:nvSpPr>
          <p:cNvPr id="8" name="مربع نص 7">
            <a:extLst>
              <a:ext uri="{FF2B5EF4-FFF2-40B4-BE49-F238E27FC236}">
                <a16:creationId xmlns:a16="http://schemas.microsoft.com/office/drawing/2014/main" id="{E7AFEF60-E6A0-4A4D-8B66-D4DF86A08A16}"/>
              </a:ext>
            </a:extLst>
          </p:cNvPr>
          <p:cNvSpPr txBox="1"/>
          <p:nvPr/>
        </p:nvSpPr>
        <p:spPr>
          <a:xfrm>
            <a:off x="316120" y="3560281"/>
            <a:ext cx="8407256" cy="1323439"/>
          </a:xfrm>
          <a:prstGeom prst="rect">
            <a:avLst/>
          </a:prstGeom>
          <a:noFill/>
        </p:spPr>
        <p:txBody>
          <a:bodyPr wrap="square">
            <a:spAutoFit/>
          </a:bodyPr>
          <a:lstStyle/>
          <a:p>
            <a:pPr algn="just"/>
            <a:r>
              <a:rPr lang="en-US" sz="1600" b="0" i="0" u="none" strike="noStrike" baseline="0" dirty="0">
                <a:latin typeface="Times New Roman" panose="02020603050405020304" pitchFamily="18" charset="0"/>
              </a:rPr>
              <a:t>Baker points out that a word might be a key because of its occurrence within a restricted set of meanings, and the other word is not identified as a key because of including all its meanings together, ignoring the fact that one of these meanings is a key when considered separately. In order to overcome this limitation, Baker suggests that the corpus should be lemmatized or annotated before generating keyword lists.</a:t>
            </a:r>
          </a:p>
        </p:txBody>
      </p:sp>
    </p:spTree>
    <p:extLst>
      <p:ext uri="{BB962C8B-B14F-4D97-AF65-F5344CB8AC3E}">
        <p14:creationId xmlns:p14="http://schemas.microsoft.com/office/powerpoint/2010/main" val="1967454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808B43D3-8275-4B7C-8030-84A151E5EA89}"/>
              </a:ext>
            </a:extLst>
          </p:cNvPr>
          <p:cNvSpPr txBox="1"/>
          <p:nvPr/>
        </p:nvSpPr>
        <p:spPr>
          <a:xfrm>
            <a:off x="0" y="1178765"/>
            <a:ext cx="9039497" cy="3139321"/>
          </a:xfrm>
          <a:prstGeom prst="rect">
            <a:avLst/>
          </a:prstGeom>
          <a:noFill/>
        </p:spPr>
        <p:txBody>
          <a:bodyPr wrap="square">
            <a:spAutoFit/>
          </a:bodyPr>
          <a:lstStyle/>
          <a:p>
            <a:pPr algn="just"/>
            <a:r>
              <a:rPr lang="en-US" sz="1800" b="0" i="0" u="none" strike="noStrike" baseline="0" dirty="0">
                <a:latin typeface="Times New Roman" panose="02020603050405020304" pitchFamily="18" charset="0"/>
              </a:rPr>
              <a:t>3. </a:t>
            </a:r>
            <a:r>
              <a:rPr lang="en-US" dirty="0">
                <a:latin typeface="Times New Roman" panose="02020603050405020304" pitchFamily="18" charset="0"/>
              </a:rPr>
              <a:t>F</a:t>
            </a:r>
            <a:r>
              <a:rPr lang="en-US" sz="1800" b="0" i="0" u="none" strike="noStrike" baseline="0" dirty="0">
                <a:latin typeface="Times New Roman" panose="02020603050405020304" pitchFamily="18" charset="0"/>
              </a:rPr>
              <a:t>requency: Baker points out that a word that is identified as key may only occur in limited sections of the corpus when the corpus consists of multiple files. </a:t>
            </a:r>
          </a:p>
          <a:p>
            <a:pPr algn="just"/>
            <a:endParaRPr lang="en-US" dirty="0">
              <a:latin typeface="Times New Roman" panose="02020603050405020304" pitchFamily="18" charset="0"/>
            </a:endParaRPr>
          </a:p>
          <a:p>
            <a:pPr algn="just"/>
            <a:r>
              <a:rPr lang="en-US" sz="1800" b="0" i="0" u="none" strike="noStrike" baseline="0" dirty="0">
                <a:latin typeface="Times New Roman" panose="02020603050405020304" pitchFamily="18" charset="0"/>
              </a:rPr>
              <a:t>For this particular problem, Baker suggests the researchers take into account the dispersion of the word in order to be sure of how many files of the corpus the keyword occurs in so as to be considered as a representative word in the corpus under consideration.</a:t>
            </a:r>
          </a:p>
          <a:p>
            <a:pPr algn="just"/>
            <a:r>
              <a:rPr lang="en-US" sz="1800" b="0" i="0" u="none" strike="noStrike" baseline="0" dirty="0">
                <a:latin typeface="Times New Roman" panose="02020603050405020304" pitchFamily="18" charset="0"/>
              </a:rPr>
              <a:t>To measure the dispersion of the linguistic items, the researcher could use a visual </a:t>
            </a:r>
            <a:r>
              <a:rPr lang="en-US" sz="1800" b="0" i="1" u="none" strike="noStrike" baseline="0" dirty="0">
                <a:latin typeface="Times New Roman" panose="02020603050405020304" pitchFamily="18" charset="0"/>
              </a:rPr>
              <a:t>dispersion plot </a:t>
            </a:r>
            <a:r>
              <a:rPr lang="en-US" sz="1800" b="0" i="0" u="none" strike="noStrike" baseline="0" dirty="0">
                <a:latin typeface="Times New Roman" panose="02020603050405020304" pitchFamily="18" charset="0"/>
              </a:rPr>
              <a:t>that can show where each word in a corpus occurs in relation to the separate files. </a:t>
            </a:r>
          </a:p>
          <a:p>
            <a:pPr algn="just"/>
            <a:r>
              <a:rPr lang="en-US" sz="1800" b="0" i="0" u="none" strike="noStrike" baseline="0" dirty="0">
                <a:latin typeface="Times New Roman" panose="02020603050405020304" pitchFamily="18" charset="0"/>
              </a:rPr>
              <a:t>The </a:t>
            </a:r>
            <a:r>
              <a:rPr lang="en-US" sz="1800" b="0" i="1" u="none" strike="noStrike" baseline="0" dirty="0">
                <a:latin typeface="Times New Roman" panose="02020603050405020304" pitchFamily="18" charset="0"/>
              </a:rPr>
              <a:t>dispersion plot </a:t>
            </a:r>
            <a:r>
              <a:rPr lang="en-US" sz="1800" b="0" i="0" u="none" strike="noStrike" baseline="0" dirty="0">
                <a:latin typeface="Times New Roman" panose="02020603050405020304" pitchFamily="18" charset="0"/>
              </a:rPr>
              <a:t>in </a:t>
            </a:r>
            <a:r>
              <a:rPr lang="en-US" sz="1800" b="0" i="1" u="none" strike="noStrike" baseline="0" dirty="0">
                <a:latin typeface="Times New Roman" panose="02020603050405020304" pitchFamily="18" charset="0"/>
              </a:rPr>
              <a:t>WordSmith </a:t>
            </a:r>
            <a:r>
              <a:rPr lang="en-US" sz="1800" b="0" i="0" u="none" strike="noStrike" baseline="0" dirty="0">
                <a:latin typeface="Times New Roman" panose="02020603050405020304" pitchFamily="18" charset="0"/>
              </a:rPr>
              <a:t>is one of the functions in concord tools that can </a:t>
            </a:r>
            <a:r>
              <a:rPr lang="en-US" sz="1800" b="0" i="0" u="none" strike="noStrike" baseline="0" dirty="0">
                <a:latin typeface="TimesNewRomanPSMT"/>
              </a:rPr>
              <a:t>be used to check whether a word is ‘globally spread’ across the entire corpus or ‘locally concentrated in bursts’ within certain sections of the corpu</a:t>
            </a:r>
            <a:r>
              <a:rPr lang="en-US" sz="1800" b="0" i="0" u="none" strike="noStrike" baseline="0" dirty="0">
                <a:latin typeface="Times New Roman" panose="02020603050405020304" pitchFamily="18" charset="0"/>
              </a:rPr>
              <a:t>s</a:t>
            </a:r>
            <a:endParaRPr lang="en-US" dirty="0"/>
          </a:p>
        </p:txBody>
      </p:sp>
    </p:spTree>
    <p:extLst>
      <p:ext uri="{BB962C8B-B14F-4D97-AF65-F5344CB8AC3E}">
        <p14:creationId xmlns:p14="http://schemas.microsoft.com/office/powerpoint/2010/main" val="570490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FA7938D3-E753-4088-8BF4-CEA7D8F21DDD}"/>
              </a:ext>
            </a:extLst>
          </p:cNvPr>
          <p:cNvPicPr>
            <a:picLocks noChangeAspect="1"/>
          </p:cNvPicPr>
          <p:nvPr/>
        </p:nvPicPr>
        <p:blipFill>
          <a:blip r:embed="rId2"/>
          <a:stretch>
            <a:fillRect/>
          </a:stretch>
        </p:blipFill>
        <p:spPr>
          <a:xfrm>
            <a:off x="4138313" y="465038"/>
            <a:ext cx="5005688" cy="4535424"/>
          </a:xfrm>
          <a:prstGeom prst="rect">
            <a:avLst/>
          </a:prstGeom>
        </p:spPr>
      </p:pic>
      <p:sp>
        <p:nvSpPr>
          <p:cNvPr id="5" name="مربع نص 4">
            <a:extLst>
              <a:ext uri="{FF2B5EF4-FFF2-40B4-BE49-F238E27FC236}">
                <a16:creationId xmlns:a16="http://schemas.microsoft.com/office/drawing/2014/main" id="{DA105285-FF75-4D5D-8422-25C2C250BE9C}"/>
              </a:ext>
            </a:extLst>
          </p:cNvPr>
          <p:cNvSpPr txBox="1"/>
          <p:nvPr/>
        </p:nvSpPr>
        <p:spPr>
          <a:xfrm>
            <a:off x="77072" y="1356420"/>
            <a:ext cx="4097817" cy="3416320"/>
          </a:xfrm>
          <a:prstGeom prst="rect">
            <a:avLst/>
          </a:prstGeom>
          <a:noFill/>
        </p:spPr>
        <p:txBody>
          <a:bodyPr wrap="square">
            <a:spAutoFit/>
          </a:bodyPr>
          <a:lstStyle/>
          <a:p>
            <a:pPr algn="just"/>
            <a:r>
              <a:rPr lang="en-US" sz="1800" b="0" i="0" u="none" strike="noStrike" baseline="0" dirty="0">
                <a:latin typeface="Times New Roman" panose="02020603050405020304" pitchFamily="18" charset="0"/>
              </a:rPr>
              <a:t>This figure shows only the first twenty files of the corpus, each of which is represented by </a:t>
            </a:r>
            <a:r>
              <a:rPr lang="en-US" sz="1800" b="0" i="0" u="none" strike="noStrike" baseline="0" dirty="0">
                <a:latin typeface="TimesNewRomanPSMT"/>
              </a:rPr>
              <a:t>a single row. Each file ‘.txt’ contains one newspaper article. The hits column represent</a:t>
            </a:r>
            <a:r>
              <a:rPr lang="en-US" sz="1800" b="0" i="0" u="none" strike="noStrike" baseline="0" dirty="0">
                <a:latin typeface="Times New Roman" panose="02020603050405020304" pitchFamily="18" charset="0"/>
              </a:rPr>
              <a:t>s the number of occurrence of the word in each single file. Then, each single occurrence of the word is represented visually by the vertical green line in the plot column. This visual representation shows where each occurrence of the word </a:t>
            </a:r>
            <a:r>
              <a:rPr lang="en-US" sz="1800" b="0" i="1" u="none" strike="noStrike" baseline="0" dirty="0">
                <a:latin typeface="Times New Roman" panose="02020603050405020304" pitchFamily="18" charset="0"/>
              </a:rPr>
              <a:t>rebels </a:t>
            </a:r>
            <a:r>
              <a:rPr lang="en-US" sz="1800" b="0" i="0" u="none" strike="noStrike" baseline="0" dirty="0">
                <a:latin typeface="Times New Roman" panose="02020603050405020304" pitchFamily="18" charset="0"/>
              </a:rPr>
              <a:t>occurs in the corpus.</a:t>
            </a:r>
            <a:endParaRPr lang="en-US" dirty="0"/>
          </a:p>
        </p:txBody>
      </p:sp>
    </p:spTree>
    <p:extLst>
      <p:ext uri="{BB962C8B-B14F-4D97-AF65-F5344CB8AC3E}">
        <p14:creationId xmlns:p14="http://schemas.microsoft.com/office/powerpoint/2010/main" val="2311205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E6B63364-7B9D-44FB-A715-8E77ECDEA660}"/>
              </a:ext>
            </a:extLst>
          </p:cNvPr>
          <p:cNvSpPr txBox="1"/>
          <p:nvPr/>
        </p:nvSpPr>
        <p:spPr>
          <a:xfrm>
            <a:off x="67927" y="1417588"/>
            <a:ext cx="9008146" cy="1754326"/>
          </a:xfrm>
          <a:prstGeom prst="rect">
            <a:avLst/>
          </a:prstGeom>
          <a:noFill/>
        </p:spPr>
        <p:txBody>
          <a:bodyPr wrap="square">
            <a:spAutoFit/>
          </a:bodyPr>
          <a:lstStyle/>
          <a:p>
            <a:pPr marL="285750" indent="-285750" algn="l">
              <a:buFontTx/>
              <a:buChar char="-"/>
            </a:pPr>
            <a:r>
              <a:rPr lang="en-US" sz="1800" b="0" i="0" u="none" strike="noStrike" baseline="0" dirty="0">
                <a:latin typeface="Times New Roman" panose="02020603050405020304" pitchFamily="18" charset="0"/>
              </a:rPr>
              <a:t>The other option is the dispersion of the word which can be measured by using a procedure that Scott (1997) </a:t>
            </a:r>
            <a:r>
              <a:rPr lang="en-US" sz="1800" b="0" i="0" u="none" strike="noStrike" baseline="0" dirty="0">
                <a:latin typeface="TimesNewRomanPSMT"/>
              </a:rPr>
              <a:t>calls key keywords (KKWs). </a:t>
            </a:r>
            <a:endParaRPr lang="en-US" dirty="0">
              <a:latin typeface="TimesNewRomanPSMT"/>
            </a:endParaRPr>
          </a:p>
          <a:p>
            <a:pPr marL="285750" indent="-285750" algn="l">
              <a:buFontTx/>
              <a:buChar char="-"/>
            </a:pPr>
            <a:r>
              <a:rPr lang="en-US" sz="1800" b="0" i="0" u="none" strike="noStrike" baseline="0" dirty="0">
                <a:latin typeface="TimesNewRomanPSMT"/>
              </a:rPr>
              <a:t>Scott has defined key keywords as ‘words which are key in a large number of texts of a given type’ . </a:t>
            </a:r>
            <a:r>
              <a:rPr lang="en-US" sz="1800" b="0" i="0" u="none" strike="noStrike" baseline="0" dirty="0">
                <a:latin typeface="Times New Roman" panose="02020603050405020304" pitchFamily="18" charset="0"/>
              </a:rPr>
              <a:t>This procedure can be used when calculating keywords by specifying that a word can be classified as key only if it occurs in a percentage of texts in our corpus. </a:t>
            </a:r>
          </a:p>
          <a:p>
            <a:pPr marL="285750" indent="-285750" algn="l">
              <a:buFontTx/>
              <a:buChar char="-"/>
            </a:pPr>
            <a:r>
              <a:rPr lang="en-US" sz="1800" b="0" i="0" u="none" strike="noStrike" baseline="0" dirty="0">
                <a:latin typeface="Times New Roman" panose="02020603050405020304" pitchFamily="18" charset="0"/>
              </a:rPr>
              <a:t>Generating a key keywords list will reveal in how many texts a keyword appears as key. </a:t>
            </a:r>
            <a:endParaRPr lang="en-US" dirty="0"/>
          </a:p>
        </p:txBody>
      </p:sp>
    </p:spTree>
    <p:extLst>
      <p:ext uri="{BB962C8B-B14F-4D97-AF65-F5344CB8AC3E}">
        <p14:creationId xmlns:p14="http://schemas.microsoft.com/office/powerpoint/2010/main" val="3324131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E83618A8-1C0A-439D-A68B-144C4267803B}"/>
              </a:ext>
            </a:extLst>
          </p:cNvPr>
          <p:cNvSpPr txBox="1"/>
          <p:nvPr/>
        </p:nvSpPr>
        <p:spPr>
          <a:xfrm>
            <a:off x="2257262" y="387454"/>
            <a:ext cx="4829338" cy="369332"/>
          </a:xfrm>
          <a:prstGeom prst="rect">
            <a:avLst/>
          </a:prstGeom>
          <a:noFill/>
        </p:spPr>
        <p:txBody>
          <a:bodyPr wrap="square">
            <a:spAutoFit/>
          </a:bodyPr>
          <a:lstStyle/>
          <a:p>
            <a:r>
              <a:rPr lang="en-US" sz="1800" b="1" i="0" u="none" strike="noStrike" baseline="0" dirty="0">
                <a:solidFill>
                  <a:srgbClr val="FF0000"/>
                </a:solidFill>
                <a:latin typeface="Times New Roman" panose="02020603050405020304" pitchFamily="18" charset="0"/>
              </a:rPr>
              <a:t>Considerations in Generating a Keyword List</a:t>
            </a:r>
            <a:endParaRPr lang="en-US" dirty="0">
              <a:solidFill>
                <a:srgbClr val="FF0000"/>
              </a:solidFill>
            </a:endParaRPr>
          </a:p>
        </p:txBody>
      </p:sp>
      <p:sp>
        <p:nvSpPr>
          <p:cNvPr id="5" name="مربع نص 4">
            <a:extLst>
              <a:ext uri="{FF2B5EF4-FFF2-40B4-BE49-F238E27FC236}">
                <a16:creationId xmlns:a16="http://schemas.microsoft.com/office/drawing/2014/main" id="{167BC048-46C2-4C81-BC6D-B8D0E60D6332}"/>
              </a:ext>
            </a:extLst>
          </p:cNvPr>
          <p:cNvSpPr txBox="1"/>
          <p:nvPr/>
        </p:nvSpPr>
        <p:spPr>
          <a:xfrm>
            <a:off x="0" y="1371421"/>
            <a:ext cx="8867068" cy="1754326"/>
          </a:xfrm>
          <a:prstGeom prst="rect">
            <a:avLst/>
          </a:prstGeom>
          <a:noFill/>
        </p:spPr>
        <p:txBody>
          <a:bodyPr wrap="square">
            <a:spAutoFit/>
          </a:bodyPr>
          <a:lstStyle/>
          <a:p>
            <a:pPr marL="285750" indent="-285750" algn="l">
              <a:buFontTx/>
              <a:buChar char="-"/>
            </a:pPr>
            <a:r>
              <a:rPr lang="en-US" sz="1800" b="0" i="0" u="none" strike="noStrike" baseline="0" dirty="0">
                <a:latin typeface="Times New Roman" panose="02020603050405020304" pitchFamily="18" charset="0"/>
              </a:rPr>
              <a:t>In order to compute the </a:t>
            </a:r>
            <a:r>
              <a:rPr lang="en-US" sz="1800" b="0" i="0" u="none" strike="noStrike" baseline="0" dirty="0" err="1">
                <a:latin typeface="Times New Roman" panose="02020603050405020304" pitchFamily="18" charset="0"/>
              </a:rPr>
              <a:t>keyness</a:t>
            </a:r>
            <a:r>
              <a:rPr lang="en-US" sz="1800" b="0" i="0" u="none" strike="noStrike" baseline="0" dirty="0">
                <a:latin typeface="Times New Roman" panose="02020603050405020304" pitchFamily="18" charset="0"/>
              </a:rPr>
              <a:t> of keywords the analyst should first determine the following parameters as they are crucial for keyword extraction:</a:t>
            </a:r>
          </a:p>
          <a:p>
            <a:pPr marL="285750" indent="-285750" algn="l">
              <a:buFontTx/>
              <a:buChar char="-"/>
            </a:pPr>
            <a:r>
              <a:rPr lang="en-US" sz="1800" b="0" i="0" u="none" strike="noStrike" baseline="0" dirty="0">
                <a:latin typeface="Times New Roman" panose="02020603050405020304" pitchFamily="18" charset="0"/>
              </a:rPr>
              <a:t>(1) level of significance </a:t>
            </a:r>
          </a:p>
          <a:p>
            <a:pPr marL="285750" indent="-285750" algn="l">
              <a:buFontTx/>
              <a:buChar char="-"/>
            </a:pPr>
            <a:r>
              <a:rPr lang="en-US" sz="1800" b="0" i="0" u="none" strike="noStrike" baseline="0" dirty="0">
                <a:latin typeface="Times New Roman" panose="02020603050405020304" pitchFamily="18" charset="0"/>
              </a:rPr>
              <a:t>(2) type of statistical test </a:t>
            </a:r>
          </a:p>
          <a:p>
            <a:pPr marL="285750" indent="-285750" algn="l">
              <a:buFontTx/>
              <a:buChar char="-"/>
            </a:pPr>
            <a:r>
              <a:rPr lang="en-US" sz="1800" b="0" i="0" u="none" strike="noStrike" baseline="0" dirty="0">
                <a:latin typeface="Times New Roman" panose="02020603050405020304" pitchFamily="18" charset="0"/>
              </a:rPr>
              <a:t>(3) minimum frequency of words in order to consider key </a:t>
            </a:r>
          </a:p>
          <a:p>
            <a:pPr marL="285750" indent="-285750" algn="l">
              <a:buFontTx/>
              <a:buChar char="-"/>
            </a:pPr>
            <a:r>
              <a:rPr lang="en-US" sz="1800" b="0" i="0" u="none" strike="noStrike" baseline="0" dirty="0">
                <a:latin typeface="Times New Roman" panose="02020603050405020304" pitchFamily="18" charset="0"/>
              </a:rPr>
              <a:t>(4) c</a:t>
            </a:r>
            <a:r>
              <a:rPr lang="en-US" sz="1800" b="0" i="0" u="none" strike="noStrike" baseline="0" dirty="0">
                <a:latin typeface="TimesNewRomanPSMT"/>
              </a:rPr>
              <a:t>omparative corpus “norm”.</a:t>
            </a:r>
            <a:endParaRPr lang="en-US" dirty="0"/>
          </a:p>
        </p:txBody>
      </p:sp>
      <p:sp>
        <p:nvSpPr>
          <p:cNvPr id="6" name="مربع نص 5">
            <a:extLst>
              <a:ext uri="{FF2B5EF4-FFF2-40B4-BE49-F238E27FC236}">
                <a16:creationId xmlns:a16="http://schemas.microsoft.com/office/drawing/2014/main" id="{1AB22D82-D484-4C17-BE46-CB87C863CEC6}"/>
              </a:ext>
            </a:extLst>
          </p:cNvPr>
          <p:cNvSpPr txBox="1"/>
          <p:nvPr/>
        </p:nvSpPr>
        <p:spPr>
          <a:xfrm>
            <a:off x="138466" y="3163645"/>
            <a:ext cx="8867068" cy="1200329"/>
          </a:xfrm>
          <a:prstGeom prst="rect">
            <a:avLst/>
          </a:prstGeom>
          <a:noFill/>
        </p:spPr>
        <p:txBody>
          <a:bodyPr wrap="square">
            <a:spAutoFit/>
          </a:bodyPr>
          <a:lstStyle/>
          <a:p>
            <a:pPr algn="l"/>
            <a:r>
              <a:rPr lang="en-US" sz="1800" b="1" i="0" u="none" strike="noStrike" baseline="0" dirty="0">
                <a:latin typeface="Times New Roman" panose="02020603050405020304" pitchFamily="18" charset="0"/>
              </a:rPr>
              <a:t>1. Level of Significance (P Value)</a:t>
            </a:r>
          </a:p>
          <a:p>
            <a:pPr algn="just"/>
            <a:r>
              <a:rPr lang="en-US" sz="1800" b="0" i="0" u="none" strike="noStrike" baseline="0" dirty="0">
                <a:latin typeface="TimesNewRomanPSMT"/>
              </a:rPr>
              <a:t>- In generating keywords using </a:t>
            </a:r>
            <a:r>
              <a:rPr lang="en-US" sz="1800" b="0" i="0" u="none" strike="noStrike" baseline="0" dirty="0" err="1">
                <a:latin typeface="TimesNewRomanPSMT"/>
              </a:rPr>
              <a:t>WordSmith’s</a:t>
            </a:r>
            <a:r>
              <a:rPr lang="en-US" sz="1800" b="0" i="0" u="none" strike="noStrike" baseline="0" dirty="0">
                <a:latin typeface="TimesNewRomanPSMT"/>
              </a:rPr>
              <a:t> Keyword function, the analyst has to impose </a:t>
            </a:r>
            <a:r>
              <a:rPr lang="en-US" sz="1800" b="0" i="0" u="none" strike="noStrike" baseline="0" dirty="0">
                <a:latin typeface="Times New Roman" panose="02020603050405020304" pitchFamily="18" charset="0"/>
              </a:rPr>
              <a:t>a level of significance (probability value: p value). The p value determines the robustness of keyword results and the cut-off point at which the results can be trusted. </a:t>
            </a:r>
            <a:endParaRPr lang="en-US" dirty="0"/>
          </a:p>
        </p:txBody>
      </p:sp>
      <p:sp>
        <p:nvSpPr>
          <p:cNvPr id="8" name="مربع نص 7">
            <a:extLst>
              <a:ext uri="{FF2B5EF4-FFF2-40B4-BE49-F238E27FC236}">
                <a16:creationId xmlns:a16="http://schemas.microsoft.com/office/drawing/2014/main" id="{B1DB10B9-BEE5-4421-B52D-4F9C6252ED80}"/>
              </a:ext>
            </a:extLst>
          </p:cNvPr>
          <p:cNvSpPr txBox="1"/>
          <p:nvPr/>
        </p:nvSpPr>
        <p:spPr>
          <a:xfrm>
            <a:off x="4071692" y="4319768"/>
            <a:ext cx="5072308" cy="738664"/>
          </a:xfrm>
          <a:prstGeom prst="rect">
            <a:avLst/>
          </a:prstGeom>
          <a:noFill/>
        </p:spPr>
        <p:txBody>
          <a:bodyPr wrap="square">
            <a:spAutoFit/>
          </a:bodyPr>
          <a:lstStyle/>
          <a:p>
            <a:pPr algn="l"/>
            <a:r>
              <a:rPr lang="en-US" sz="1050" b="1" i="0" u="none" strike="noStrike" baseline="0" dirty="0">
                <a:latin typeface="Times New Roman" panose="02020603050405020304" pitchFamily="18" charset="0"/>
              </a:rPr>
              <a:t>P value is that used in standard chi-square and other statistical tests. This value ranges from 0 to 1. A value of 0.01 suggests a 1% danger of being wrong in claiming a relationship, 0.05 would give a 5% danger of error. In the social sciences a 5% risk is usually considered acceptable. (Scott, 2004, help menu).</a:t>
            </a:r>
            <a:endParaRPr lang="en-US" sz="2000" b="1" dirty="0"/>
          </a:p>
        </p:txBody>
      </p:sp>
    </p:spTree>
    <p:extLst>
      <p:ext uri="{BB962C8B-B14F-4D97-AF65-F5344CB8AC3E}">
        <p14:creationId xmlns:p14="http://schemas.microsoft.com/office/powerpoint/2010/main" val="76894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9FF57DBB-4BC4-41B7-A6DB-1A1EDD716D3E}"/>
              </a:ext>
            </a:extLst>
          </p:cNvPr>
          <p:cNvSpPr txBox="1"/>
          <p:nvPr/>
        </p:nvSpPr>
        <p:spPr>
          <a:xfrm>
            <a:off x="165898" y="1408936"/>
            <a:ext cx="8711619" cy="2585323"/>
          </a:xfrm>
          <a:prstGeom prst="rect">
            <a:avLst/>
          </a:prstGeom>
          <a:noFill/>
        </p:spPr>
        <p:txBody>
          <a:bodyPr wrap="square">
            <a:spAutoFit/>
          </a:bodyPr>
          <a:lstStyle/>
          <a:p>
            <a:pPr algn="l"/>
            <a:r>
              <a:rPr lang="en-US" dirty="0">
                <a:latin typeface="Times New Roman" panose="02020603050405020304" pitchFamily="18" charset="0"/>
              </a:rPr>
              <a:t>T</a:t>
            </a:r>
            <a:r>
              <a:rPr lang="en-US" sz="1800" b="0" i="0" u="none" strike="noStrike" baseline="0" dirty="0">
                <a:latin typeface="Times New Roman" panose="02020603050405020304" pitchFamily="18" charset="0"/>
              </a:rPr>
              <a:t>he p value plays two main roles regarding keyword calculation:</a:t>
            </a:r>
          </a:p>
          <a:p>
            <a:pPr marL="342900" indent="-342900" algn="l">
              <a:buAutoNum type="arabicPeriod"/>
            </a:pPr>
            <a:r>
              <a:rPr lang="en-US" sz="1800" b="0" i="0" u="none" strike="noStrike" baseline="0" dirty="0">
                <a:latin typeface="Times New Roman" panose="02020603050405020304" pitchFamily="18" charset="0"/>
              </a:rPr>
              <a:t>The number of keywords produced</a:t>
            </a:r>
            <a:endParaRPr lang="en-US" dirty="0">
              <a:latin typeface="Times New Roman" panose="02020603050405020304" pitchFamily="18" charset="0"/>
            </a:endParaRPr>
          </a:p>
          <a:p>
            <a:pPr algn="l"/>
            <a:r>
              <a:rPr lang="en-US" sz="1800" b="0" i="0" u="none" strike="noStrike" baseline="0" dirty="0">
                <a:latin typeface="Times New Roman" panose="02020603050405020304" pitchFamily="18" charset="0"/>
              </a:rPr>
              <a:t>2. The statistical significance level: robustness of the keyword (p value used as a</a:t>
            </a:r>
          </a:p>
          <a:p>
            <a:pPr algn="l"/>
            <a:r>
              <a:rPr lang="en-US" sz="1800" b="0" i="0" u="none" strike="noStrike" baseline="0" dirty="0">
                <a:latin typeface="Times New Roman" panose="02020603050405020304" pitchFamily="18" charset="0"/>
              </a:rPr>
              <a:t>benchmark of </a:t>
            </a:r>
            <a:r>
              <a:rPr lang="en-US" sz="1800" b="0" i="0" u="none" strike="noStrike" baseline="0" dirty="0" err="1">
                <a:latin typeface="Times New Roman" panose="02020603050405020304" pitchFamily="18" charset="0"/>
              </a:rPr>
              <a:t>keyness</a:t>
            </a:r>
            <a:r>
              <a:rPr lang="en-US" sz="1800" b="0" i="0" u="none" strike="noStrike" baseline="0" dirty="0">
                <a:latin typeface="Times New Roman" panose="02020603050405020304" pitchFamily="18" charset="0"/>
              </a:rPr>
              <a:t> score).</a:t>
            </a:r>
          </a:p>
          <a:p>
            <a:pPr marL="285750" indent="-285750" algn="l">
              <a:buFontTx/>
              <a:buChar char="-"/>
            </a:pPr>
            <a:r>
              <a:rPr lang="en-US" sz="1800" b="0" i="0" u="none" strike="noStrike" baseline="0" dirty="0">
                <a:latin typeface="Times New Roman" panose="02020603050405020304" pitchFamily="18" charset="0"/>
              </a:rPr>
              <a:t>Within the literature of Corpus Linguistics, there is no standard cut-off point of statistical significance</a:t>
            </a:r>
            <a:r>
              <a:rPr lang="en-US" dirty="0">
                <a:latin typeface="Times New Roman" panose="02020603050405020304" pitchFamily="18" charset="0"/>
              </a:rPr>
              <a:t> (Baker, 2004b)</a:t>
            </a:r>
          </a:p>
          <a:p>
            <a:pPr marL="285750" indent="-285750" algn="l">
              <a:buFontTx/>
              <a:buChar char="-"/>
            </a:pPr>
            <a:r>
              <a:rPr lang="en-US" dirty="0">
                <a:latin typeface="TimesNewRomanPSMT"/>
              </a:rPr>
              <a:t>T</a:t>
            </a:r>
            <a:r>
              <a:rPr lang="en-US" sz="1800" b="0" i="0" u="none" strike="noStrike" baseline="0" dirty="0">
                <a:latin typeface="TimesNewRomanPSMT"/>
              </a:rPr>
              <a:t>he p value of ≤ 0.05 is very popular in linguistics and social science </a:t>
            </a:r>
            <a:r>
              <a:rPr lang="en-US" sz="1800" b="0" i="0" u="none" strike="noStrike" baseline="0" dirty="0">
                <a:latin typeface="Times New Roman" panose="02020603050405020304" pitchFamily="18" charset="0"/>
              </a:rPr>
              <a:t>studies.</a:t>
            </a:r>
          </a:p>
          <a:p>
            <a:pPr marL="285750" indent="-285750" algn="l">
              <a:buFontTx/>
              <a:buChar char="-"/>
            </a:pPr>
            <a:r>
              <a:rPr lang="en-US" sz="1800" b="0" i="0" u="none" strike="noStrike" baseline="0" dirty="0">
                <a:latin typeface="Times New Roman" panose="02020603050405020304" pitchFamily="18" charset="0"/>
              </a:rPr>
              <a:t>Working with large </a:t>
            </a:r>
            <a:r>
              <a:rPr lang="en-US" sz="1800" b="0" i="0" u="none" strike="noStrike" baseline="0" dirty="0">
                <a:latin typeface="TimesNewRomanPSMT"/>
              </a:rPr>
              <a:t>corpora using p ≤ 0.05, however, will give such a huge number of keywords that it would </a:t>
            </a:r>
            <a:r>
              <a:rPr lang="en-US" sz="1800" b="0" i="0" u="none" strike="noStrike" baseline="0" dirty="0">
                <a:latin typeface="Times New Roman" panose="02020603050405020304" pitchFamily="18" charset="0"/>
              </a:rPr>
              <a:t>be not feasible for the analyst to investigate all of them in detail.</a:t>
            </a:r>
            <a:endParaRPr lang="en-US" dirty="0"/>
          </a:p>
        </p:txBody>
      </p:sp>
    </p:spTree>
    <p:extLst>
      <p:ext uri="{BB962C8B-B14F-4D97-AF65-F5344CB8AC3E}">
        <p14:creationId xmlns:p14="http://schemas.microsoft.com/office/powerpoint/2010/main" val="1780287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E74BE71B-C328-41B4-986B-277D9D0A60B5}"/>
              </a:ext>
            </a:extLst>
          </p:cNvPr>
          <p:cNvSpPr txBox="1"/>
          <p:nvPr/>
        </p:nvSpPr>
        <p:spPr>
          <a:xfrm>
            <a:off x="99278" y="1753597"/>
            <a:ext cx="8851392" cy="1754326"/>
          </a:xfrm>
          <a:prstGeom prst="rect">
            <a:avLst/>
          </a:prstGeom>
          <a:noFill/>
        </p:spPr>
        <p:txBody>
          <a:bodyPr wrap="square">
            <a:spAutoFit/>
          </a:bodyPr>
          <a:lstStyle/>
          <a:p>
            <a:pPr algn="just"/>
            <a:r>
              <a:rPr lang="en-US" sz="1800" b="0" i="0" u="none" strike="noStrike" baseline="0" dirty="0">
                <a:latin typeface="Times New Roman" panose="02020603050405020304" pitchFamily="18" charset="0"/>
              </a:rPr>
              <a:t>- Scott (2004), on the other hand, proposes a different view in determining the level of significance as he </a:t>
            </a:r>
            <a:r>
              <a:rPr lang="en-US" sz="1800" b="0" i="0" u="none" strike="noStrike" baseline="0" dirty="0">
                <a:latin typeface="TimesNewRomanPSMT"/>
              </a:rPr>
              <a:t>points out that ‘with keywords where the notion of risk is less important</a:t>
            </a:r>
          </a:p>
          <a:p>
            <a:pPr algn="just"/>
            <a:r>
              <a:rPr lang="en-US" sz="1800" b="0" i="0" u="none" strike="noStrike" baseline="0" dirty="0">
                <a:latin typeface="Times New Roman" panose="02020603050405020304" pitchFamily="18" charset="0"/>
              </a:rPr>
              <a:t>than that of selectivity, you may wish to set a comparatively low p value threshold such as</a:t>
            </a:r>
          </a:p>
          <a:p>
            <a:pPr algn="just"/>
            <a:r>
              <a:rPr lang="en-US" sz="1800" b="0" i="0" u="none" strike="noStrike" baseline="0" dirty="0">
                <a:latin typeface="TimesNewRomanPSMT"/>
              </a:rPr>
              <a:t>0.000001 (1 in 1 million) so as to obtain fewer keywords’ </a:t>
            </a:r>
            <a:r>
              <a:rPr lang="en-US" sz="1800" b="0" i="0" u="none" strike="noStrike" baseline="0" dirty="0">
                <a:latin typeface="Times New Roman" panose="02020603050405020304" pitchFamily="18" charset="0"/>
              </a:rPr>
              <a:t>(help menu). He used this method as a way to manage the keyword size.</a:t>
            </a:r>
          </a:p>
          <a:p>
            <a:pPr algn="just"/>
            <a:endParaRPr lang="en-US" sz="1800" b="0" i="0" u="none" strike="noStrike" baseline="0" dirty="0">
              <a:latin typeface="Times New Roman" panose="02020603050405020304" pitchFamily="18" charset="0"/>
            </a:endParaRPr>
          </a:p>
        </p:txBody>
      </p:sp>
    </p:spTree>
    <p:extLst>
      <p:ext uri="{BB962C8B-B14F-4D97-AF65-F5344CB8AC3E}">
        <p14:creationId xmlns:p14="http://schemas.microsoft.com/office/powerpoint/2010/main" val="3691495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05FBD006-36AB-420F-904C-FE0BDE5C6C4B}"/>
              </a:ext>
            </a:extLst>
          </p:cNvPr>
          <p:cNvSpPr txBox="1"/>
          <p:nvPr/>
        </p:nvSpPr>
        <p:spPr>
          <a:xfrm>
            <a:off x="3206932" y="426675"/>
            <a:ext cx="2561625" cy="369332"/>
          </a:xfrm>
          <a:prstGeom prst="rect">
            <a:avLst/>
          </a:prstGeom>
          <a:noFill/>
        </p:spPr>
        <p:txBody>
          <a:bodyPr wrap="square">
            <a:spAutoFit/>
          </a:bodyPr>
          <a:lstStyle/>
          <a:p>
            <a:r>
              <a:rPr lang="en-US" sz="1800" b="1" i="0" u="none" strike="noStrike" baseline="0" dirty="0">
                <a:solidFill>
                  <a:srgbClr val="FF0000"/>
                </a:solidFill>
                <a:latin typeface="Times New Roman" panose="02020603050405020304" pitchFamily="18" charset="0"/>
              </a:rPr>
              <a:t>Types of Statistical Test</a:t>
            </a:r>
            <a:endParaRPr lang="en-US" dirty="0">
              <a:solidFill>
                <a:srgbClr val="FF0000"/>
              </a:solidFill>
            </a:endParaRPr>
          </a:p>
        </p:txBody>
      </p:sp>
      <p:sp>
        <p:nvSpPr>
          <p:cNvPr id="5" name="مربع نص 4">
            <a:extLst>
              <a:ext uri="{FF2B5EF4-FFF2-40B4-BE49-F238E27FC236}">
                <a16:creationId xmlns:a16="http://schemas.microsoft.com/office/drawing/2014/main" id="{246C1CBA-821A-444D-B3C1-54C80C8C5A1E}"/>
              </a:ext>
            </a:extLst>
          </p:cNvPr>
          <p:cNvSpPr txBox="1"/>
          <p:nvPr/>
        </p:nvSpPr>
        <p:spPr>
          <a:xfrm>
            <a:off x="151529" y="1727538"/>
            <a:ext cx="8992471" cy="2585323"/>
          </a:xfrm>
          <a:prstGeom prst="rect">
            <a:avLst/>
          </a:prstGeom>
          <a:noFill/>
        </p:spPr>
        <p:txBody>
          <a:bodyPr wrap="square">
            <a:spAutoFit/>
          </a:bodyPr>
          <a:lstStyle/>
          <a:p>
            <a:pPr algn="l"/>
            <a:r>
              <a:rPr lang="en-US" sz="1800" b="0" i="0" u="none" strike="noStrike" baseline="0" dirty="0">
                <a:latin typeface="Times New Roman" panose="02020603050405020304" pitchFamily="18" charset="0"/>
              </a:rPr>
              <a:t>- In the </a:t>
            </a:r>
            <a:r>
              <a:rPr lang="en-US" sz="1800" b="0" i="1" u="none" strike="noStrike" baseline="0" dirty="0">
                <a:latin typeface="Times New Roman" panose="02020603050405020304" pitchFamily="18" charset="0"/>
              </a:rPr>
              <a:t>WordSmith </a:t>
            </a:r>
            <a:r>
              <a:rPr lang="en-US" sz="1800" b="0" i="0" u="none" strike="noStrike" baseline="0" dirty="0">
                <a:latin typeface="Times New Roman" panose="02020603050405020304" pitchFamily="18" charset="0"/>
              </a:rPr>
              <a:t>software there are two statistic test options: the Log-Likelihood: LL</a:t>
            </a:r>
            <a:r>
              <a:rPr lang="en-US" sz="1050" dirty="0">
                <a:latin typeface="Times New Roman" panose="02020603050405020304" pitchFamily="18" charset="0"/>
              </a:rPr>
              <a:t> </a:t>
            </a:r>
            <a:r>
              <a:rPr lang="en-US" sz="1800" b="0" i="0" u="none" strike="noStrike" baseline="0" dirty="0">
                <a:latin typeface="Times New Roman" panose="02020603050405020304" pitchFamily="18" charset="0"/>
              </a:rPr>
              <a:t>test</a:t>
            </a:r>
            <a:r>
              <a:rPr lang="en-US" dirty="0">
                <a:latin typeface="Times New Roman" panose="02020603050405020304" pitchFamily="18" charset="0"/>
              </a:rPr>
              <a:t> </a:t>
            </a:r>
            <a:r>
              <a:rPr lang="en-US" sz="1800" b="0" i="0" u="none" strike="noStrike" baseline="0" dirty="0">
                <a:latin typeface="TimesNewRomanPSMT"/>
              </a:rPr>
              <a:t>and Pearson’s chi</a:t>
            </a:r>
            <a:r>
              <a:rPr lang="en-US" sz="1800" b="0" i="0" u="none" strike="noStrike" baseline="0" dirty="0">
                <a:latin typeface="Times New Roman" panose="02020603050405020304" pitchFamily="18" charset="0"/>
              </a:rPr>
              <a:t>-square X</a:t>
            </a:r>
            <a:r>
              <a:rPr lang="en-US" sz="1050" b="0" i="0" u="none" strike="noStrike" baseline="0" dirty="0">
                <a:latin typeface="Times New Roman" panose="02020603050405020304" pitchFamily="18" charset="0"/>
              </a:rPr>
              <a:t>2</a:t>
            </a:r>
            <a:r>
              <a:rPr lang="en-US" sz="1800" b="0" i="0" u="none" strike="noStrike" baseline="0" dirty="0">
                <a:latin typeface="Times New Roman" panose="02020603050405020304" pitchFamily="18" charset="0"/>
              </a:rPr>
              <a:t>, which have been already implemented within the software in order to calculate the unusual significance of keyword. </a:t>
            </a:r>
          </a:p>
          <a:p>
            <a:pPr marL="285750" indent="-285750" algn="l">
              <a:buFontTx/>
              <a:buChar char="-"/>
            </a:pPr>
            <a:r>
              <a:rPr lang="en-US" sz="1800" b="0" i="0" u="none" strike="noStrike" baseline="0" dirty="0">
                <a:latin typeface="Times New Roman" panose="02020603050405020304" pitchFamily="18" charset="0"/>
              </a:rPr>
              <a:t>The analysts should first determine which test they want to use in keyword calculation.</a:t>
            </a:r>
          </a:p>
          <a:p>
            <a:pPr marL="285750" indent="-285750" algn="l">
              <a:buFontTx/>
              <a:buChar char="-"/>
            </a:pPr>
            <a:r>
              <a:rPr lang="en-US" dirty="0">
                <a:latin typeface="Times New Roman" panose="02020603050405020304" pitchFamily="18" charset="0"/>
              </a:rPr>
              <a:t>T</a:t>
            </a:r>
            <a:r>
              <a:rPr lang="en-US" sz="1800" b="0" i="0" u="none" strike="noStrike" baseline="0" dirty="0">
                <a:latin typeface="Times New Roman" panose="02020603050405020304" pitchFamily="18" charset="0"/>
              </a:rPr>
              <a:t>he log-likelihood (LL) statistical test is more reliable and valid than the chi-square in generating keywords. </a:t>
            </a:r>
          </a:p>
          <a:p>
            <a:pPr marL="285750" indent="-285750" algn="l">
              <a:buFontTx/>
              <a:buChar char="-"/>
            </a:pPr>
            <a:r>
              <a:rPr lang="en-US" dirty="0">
                <a:latin typeface="Times New Roman" panose="02020603050405020304" pitchFamily="18" charset="0"/>
              </a:rPr>
              <a:t>An example of this method is </a:t>
            </a:r>
            <a:r>
              <a:rPr lang="en-US" sz="1800" b="0" i="0" u="none" strike="noStrike" baseline="0" dirty="0">
                <a:latin typeface="Times New Roman" panose="02020603050405020304" pitchFamily="18" charset="0"/>
              </a:rPr>
              <a:t>Leech, </a:t>
            </a:r>
            <a:r>
              <a:rPr lang="en-US" sz="1800" b="0" i="0" u="none" strike="noStrike" baseline="0" dirty="0" err="1">
                <a:latin typeface="Times New Roman" panose="02020603050405020304" pitchFamily="18" charset="0"/>
              </a:rPr>
              <a:t>Rayson</a:t>
            </a:r>
            <a:r>
              <a:rPr lang="en-US" sz="1800" b="0" i="0" u="none" strike="noStrike" baseline="0" dirty="0">
                <a:latin typeface="Times New Roman" panose="02020603050405020304" pitchFamily="18" charset="0"/>
              </a:rPr>
              <a:t>, and Wilson (2001), in their study of </a:t>
            </a:r>
            <a:r>
              <a:rPr lang="en-US" sz="1800" b="0" i="1" u="none" strike="noStrike" baseline="0" dirty="0">
                <a:latin typeface="Times New Roman" panose="02020603050405020304" pitchFamily="18" charset="0"/>
              </a:rPr>
              <a:t>Word Frequencies in Written and Spoken English: based on the British National Corpus</a:t>
            </a:r>
            <a:endParaRPr lang="en-US" sz="1800" b="0" i="0" u="none" strike="noStrike" baseline="0" dirty="0">
              <a:latin typeface="Times New Roman" panose="02020603050405020304" pitchFamily="18" charset="0"/>
            </a:endParaRPr>
          </a:p>
          <a:p>
            <a:pPr marL="285750" indent="-285750" algn="l">
              <a:buFontTx/>
              <a:buChar char="-"/>
            </a:pPr>
            <a:endParaRPr lang="en-US" dirty="0"/>
          </a:p>
        </p:txBody>
      </p:sp>
    </p:spTree>
    <p:extLst>
      <p:ext uri="{BB962C8B-B14F-4D97-AF65-F5344CB8AC3E}">
        <p14:creationId xmlns:p14="http://schemas.microsoft.com/office/powerpoint/2010/main" val="1048454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D43A4B8D-3874-4515-BABE-9F021A59E20A}"/>
              </a:ext>
            </a:extLst>
          </p:cNvPr>
          <p:cNvSpPr txBox="1"/>
          <p:nvPr/>
        </p:nvSpPr>
        <p:spPr>
          <a:xfrm>
            <a:off x="3440757" y="384875"/>
            <a:ext cx="4585062" cy="369332"/>
          </a:xfrm>
          <a:prstGeom prst="rect">
            <a:avLst/>
          </a:prstGeom>
          <a:noFill/>
        </p:spPr>
        <p:txBody>
          <a:bodyPr wrap="square">
            <a:spAutoFit/>
          </a:bodyPr>
          <a:lstStyle/>
          <a:p>
            <a:r>
              <a:rPr lang="en-US" sz="1800" b="1" i="0" u="none" strike="noStrike" baseline="0" dirty="0">
                <a:solidFill>
                  <a:srgbClr val="FF0000"/>
                </a:solidFill>
                <a:latin typeface="Times New Roman" panose="02020603050405020304" pitchFamily="18" charset="0"/>
              </a:rPr>
              <a:t>Minimum Frequency</a:t>
            </a:r>
            <a:endParaRPr lang="en-US" dirty="0">
              <a:solidFill>
                <a:srgbClr val="FF0000"/>
              </a:solidFill>
            </a:endParaRPr>
          </a:p>
        </p:txBody>
      </p:sp>
      <p:sp>
        <p:nvSpPr>
          <p:cNvPr id="5" name="مربع نص 4">
            <a:extLst>
              <a:ext uri="{FF2B5EF4-FFF2-40B4-BE49-F238E27FC236}">
                <a16:creationId xmlns:a16="http://schemas.microsoft.com/office/drawing/2014/main" id="{7B2A821E-0405-4178-A28C-FF34DCD30CEC}"/>
              </a:ext>
            </a:extLst>
          </p:cNvPr>
          <p:cNvSpPr txBox="1"/>
          <p:nvPr/>
        </p:nvSpPr>
        <p:spPr>
          <a:xfrm>
            <a:off x="52251" y="2034367"/>
            <a:ext cx="8945445" cy="1477328"/>
          </a:xfrm>
          <a:prstGeom prst="rect">
            <a:avLst/>
          </a:prstGeom>
          <a:noFill/>
        </p:spPr>
        <p:txBody>
          <a:bodyPr wrap="square">
            <a:spAutoFit/>
          </a:bodyPr>
          <a:lstStyle/>
          <a:p>
            <a:pPr marL="285750" indent="-285750" algn="l">
              <a:buFontTx/>
              <a:buChar char="-"/>
            </a:pPr>
            <a:r>
              <a:rPr lang="en-US" sz="1800" b="0" i="0" u="none" strike="noStrike" baseline="0" dirty="0">
                <a:latin typeface="Times New Roman" panose="02020603050405020304" pitchFamily="18" charset="0"/>
              </a:rPr>
              <a:t>Baker (2004a) </a:t>
            </a:r>
            <a:r>
              <a:rPr lang="en-US" sz="1800" b="0" i="0" u="none" strike="noStrike" baseline="0" dirty="0">
                <a:latin typeface="TimesNewRomanPSMT"/>
              </a:rPr>
              <a:t>states that for a word to be a key it has to ‘occur[s] in a text at least as many times as a user has specified as a minimum frequency’.</a:t>
            </a:r>
          </a:p>
          <a:p>
            <a:pPr marL="285750" indent="-285750" algn="l">
              <a:buFontTx/>
              <a:buChar char="-"/>
            </a:pPr>
            <a:r>
              <a:rPr lang="en-US" sz="1800" b="0" i="0" u="none" strike="noStrike" baseline="0" dirty="0">
                <a:latin typeface="Times New Roman" panose="02020603050405020304" pitchFamily="18" charset="0"/>
              </a:rPr>
              <a:t>This is to say that minimum frequency is of high importance, like other criteria in keyword extraction. Like the p value, there is no standard number within previous literature to use as a minimum frequency as each study needs different requirements. </a:t>
            </a:r>
            <a:endParaRPr lang="en-US" dirty="0"/>
          </a:p>
        </p:txBody>
      </p:sp>
    </p:spTree>
    <p:extLst>
      <p:ext uri="{BB962C8B-B14F-4D97-AF65-F5344CB8AC3E}">
        <p14:creationId xmlns:p14="http://schemas.microsoft.com/office/powerpoint/2010/main" val="2267037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5B29D692-91EA-4B59-AC16-C2CA23E410F2}"/>
              </a:ext>
            </a:extLst>
          </p:cNvPr>
          <p:cNvSpPr txBox="1"/>
          <p:nvPr/>
        </p:nvSpPr>
        <p:spPr>
          <a:xfrm>
            <a:off x="3206932" y="426675"/>
            <a:ext cx="4585062" cy="369332"/>
          </a:xfrm>
          <a:prstGeom prst="rect">
            <a:avLst/>
          </a:prstGeom>
          <a:noFill/>
        </p:spPr>
        <p:txBody>
          <a:bodyPr wrap="square">
            <a:spAutoFit/>
          </a:bodyPr>
          <a:lstStyle/>
          <a:p>
            <a:r>
              <a:rPr lang="en-US" sz="1800" b="1" i="0" u="none" strike="noStrike" baseline="0" dirty="0">
                <a:solidFill>
                  <a:srgbClr val="FF0000"/>
                </a:solidFill>
                <a:latin typeface="Times New Roman" panose="02020603050405020304" pitchFamily="18" charset="0"/>
              </a:rPr>
              <a:t>Reference Corpus (RC)</a:t>
            </a:r>
            <a:endParaRPr lang="en-US" dirty="0">
              <a:solidFill>
                <a:srgbClr val="FF0000"/>
              </a:solidFill>
            </a:endParaRPr>
          </a:p>
        </p:txBody>
      </p:sp>
      <p:sp>
        <p:nvSpPr>
          <p:cNvPr id="5" name="مربع نص 4">
            <a:extLst>
              <a:ext uri="{FF2B5EF4-FFF2-40B4-BE49-F238E27FC236}">
                <a16:creationId xmlns:a16="http://schemas.microsoft.com/office/drawing/2014/main" id="{0F28F08F-BA32-4ADF-8CD0-4D9E6A328E86}"/>
              </a:ext>
            </a:extLst>
          </p:cNvPr>
          <p:cNvSpPr txBox="1"/>
          <p:nvPr/>
        </p:nvSpPr>
        <p:spPr>
          <a:xfrm>
            <a:off x="57476" y="1508147"/>
            <a:ext cx="8773015" cy="2308324"/>
          </a:xfrm>
          <a:prstGeom prst="rect">
            <a:avLst/>
          </a:prstGeom>
          <a:noFill/>
        </p:spPr>
        <p:txBody>
          <a:bodyPr wrap="square">
            <a:spAutoFit/>
          </a:bodyPr>
          <a:lstStyle/>
          <a:p>
            <a:pPr marL="285750" indent="-285750" algn="just">
              <a:buFontTx/>
              <a:buChar char="-"/>
            </a:pPr>
            <a:r>
              <a:rPr lang="en-US" sz="1800" b="0" i="0" u="none" strike="noStrike" baseline="0" dirty="0">
                <a:latin typeface="Times New Roman" panose="02020603050405020304" pitchFamily="18" charset="0"/>
              </a:rPr>
              <a:t>The last and the most important parameter in generating keywords is the choice of the reference corpus (RC), which has received much attention from many researchers in the field.</a:t>
            </a:r>
          </a:p>
          <a:p>
            <a:pPr marL="285750" indent="-285750" algn="just">
              <a:buFontTx/>
              <a:buChar char="-"/>
            </a:pPr>
            <a:r>
              <a:rPr lang="en-US" sz="1800" b="0" i="0" u="none" strike="noStrike" baseline="0" dirty="0">
                <a:latin typeface="Times New Roman" panose="02020603050405020304" pitchFamily="18" charset="0"/>
              </a:rPr>
              <a:t>The reason for paying great attention to the RC is that the keyword list is computed on this basis, where each word of the study corpus (SC) is compared statistically to its equivalent in the RC. </a:t>
            </a:r>
          </a:p>
          <a:p>
            <a:pPr marL="285750" indent="-285750" algn="just">
              <a:buFontTx/>
              <a:buChar char="-"/>
            </a:pPr>
            <a:r>
              <a:rPr lang="en-US" sz="1800" b="0" i="0" u="none" strike="noStrike" baseline="0" dirty="0">
                <a:latin typeface="Times New Roman" panose="02020603050405020304" pitchFamily="18" charset="0"/>
              </a:rPr>
              <a:t>According to previous studies, four main factors of the RC are likely to affect keyword results, including size, genre, historical period and varietal differences.</a:t>
            </a:r>
            <a:endParaRPr lang="en-US" dirty="0"/>
          </a:p>
        </p:txBody>
      </p:sp>
    </p:spTree>
    <p:extLst>
      <p:ext uri="{BB962C8B-B14F-4D97-AF65-F5344CB8AC3E}">
        <p14:creationId xmlns:p14="http://schemas.microsoft.com/office/powerpoint/2010/main" val="963320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3CA06ED-AFC6-4C14-9300-196A357B754D}"/>
              </a:ext>
            </a:extLst>
          </p:cNvPr>
          <p:cNvSpPr>
            <a:spLocks noGrp="1"/>
          </p:cNvSpPr>
          <p:nvPr>
            <p:ph type="title"/>
          </p:nvPr>
        </p:nvSpPr>
        <p:spPr/>
        <p:txBody>
          <a:bodyPr/>
          <a:lstStyle/>
          <a:p>
            <a:r>
              <a:rPr lang="en-US" dirty="0"/>
              <a:t>Aim of the representation </a:t>
            </a:r>
          </a:p>
        </p:txBody>
      </p:sp>
      <p:sp>
        <p:nvSpPr>
          <p:cNvPr id="3" name="عنصر نائب للمحتوى 2">
            <a:extLst>
              <a:ext uri="{FF2B5EF4-FFF2-40B4-BE49-F238E27FC236}">
                <a16:creationId xmlns:a16="http://schemas.microsoft.com/office/drawing/2014/main" id="{D40F694C-66D6-49F4-AE4C-8CD1679D8CC1}"/>
              </a:ext>
            </a:extLst>
          </p:cNvPr>
          <p:cNvSpPr>
            <a:spLocks noGrp="1"/>
          </p:cNvSpPr>
          <p:nvPr>
            <p:ph idx="1"/>
          </p:nvPr>
        </p:nvSpPr>
        <p:spPr>
          <a:xfrm>
            <a:off x="51855" y="1243458"/>
            <a:ext cx="8246070" cy="3571838"/>
          </a:xfrm>
        </p:spPr>
        <p:txBody>
          <a:bodyPr/>
          <a:lstStyle/>
          <a:p>
            <a:pPr algn="l"/>
            <a:r>
              <a:rPr lang="en-US" sz="1800" dirty="0">
                <a:latin typeface="Times New Roman" panose="02020603050405020304" pitchFamily="18" charset="0"/>
              </a:rPr>
              <a:t>T</a:t>
            </a:r>
            <a:r>
              <a:rPr lang="en-US" sz="1800" b="0" i="0" u="none" strike="noStrike" baseline="0" dirty="0">
                <a:latin typeface="Times New Roman" panose="02020603050405020304" pitchFamily="18" charset="0"/>
              </a:rPr>
              <a:t>o gain a better understanding of the integration of CL and CDA.</a:t>
            </a:r>
          </a:p>
          <a:p>
            <a:pPr algn="l"/>
            <a:r>
              <a:rPr lang="en-US" sz="1800" dirty="0">
                <a:latin typeface="Times New Roman" panose="02020603050405020304" pitchFamily="18" charset="0"/>
              </a:rPr>
              <a:t>I</a:t>
            </a:r>
            <a:r>
              <a:rPr lang="en-US" sz="1800" b="0" i="0" u="none" strike="noStrike" baseline="0" dirty="0">
                <a:latin typeface="Times New Roman" panose="02020603050405020304" pitchFamily="18" charset="0"/>
              </a:rPr>
              <a:t>ntroducing the background to CL. </a:t>
            </a:r>
          </a:p>
          <a:p>
            <a:pPr algn="l"/>
            <a:r>
              <a:rPr lang="en-US" sz="1800" b="0" i="1" u="none" strike="noStrike" baseline="0" dirty="0">
                <a:latin typeface="Times New Roman" panose="02020603050405020304" pitchFamily="18" charset="0"/>
              </a:rPr>
              <a:t>WordSmith Tools</a:t>
            </a:r>
            <a:endParaRPr lang="en-US" sz="1800" dirty="0">
              <a:latin typeface="Times New Roman" panose="02020603050405020304" pitchFamily="18" charset="0"/>
            </a:endParaRPr>
          </a:p>
          <a:p>
            <a:pPr algn="l"/>
            <a:r>
              <a:rPr lang="en-US" sz="1800" b="0" i="1" u="none" strike="noStrike" baseline="0" dirty="0" err="1">
                <a:latin typeface="Times New Roman" panose="02020603050405020304" pitchFamily="18" charset="0"/>
              </a:rPr>
              <a:t>Wmatrix</a:t>
            </a:r>
            <a:r>
              <a:rPr lang="en-US" sz="1800" b="0" i="1"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software</a:t>
            </a:r>
            <a:endParaRPr lang="en-US" dirty="0"/>
          </a:p>
        </p:txBody>
      </p:sp>
    </p:spTree>
    <p:extLst>
      <p:ext uri="{BB962C8B-B14F-4D97-AF65-F5344CB8AC3E}">
        <p14:creationId xmlns:p14="http://schemas.microsoft.com/office/powerpoint/2010/main" val="3368311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FC38C9AC-222C-4EFB-94CF-C716FA1ADA6A}"/>
              </a:ext>
            </a:extLst>
          </p:cNvPr>
          <p:cNvSpPr txBox="1"/>
          <p:nvPr/>
        </p:nvSpPr>
        <p:spPr>
          <a:xfrm>
            <a:off x="94053" y="1335717"/>
            <a:ext cx="8982020" cy="1754326"/>
          </a:xfrm>
          <a:prstGeom prst="rect">
            <a:avLst/>
          </a:prstGeom>
          <a:noFill/>
        </p:spPr>
        <p:txBody>
          <a:bodyPr wrap="square">
            <a:spAutoFit/>
          </a:bodyPr>
          <a:lstStyle/>
          <a:p>
            <a:pPr marL="285750" indent="-285750" algn="l">
              <a:buFontTx/>
              <a:buChar char="-"/>
            </a:pPr>
            <a:r>
              <a:rPr lang="en-US" sz="1800" b="0" i="0" u="none" strike="noStrike" baseline="0" dirty="0">
                <a:latin typeface="Times New Roman" panose="02020603050405020304" pitchFamily="18" charset="0"/>
              </a:rPr>
              <a:t>Although each factor is of high importance, greater attention was given to size. This justifies why most of the previous studies take this factor into consideration in choosing the RC while ignoring the others.</a:t>
            </a:r>
          </a:p>
          <a:p>
            <a:pPr marL="285750" indent="-285750" algn="l">
              <a:buFontTx/>
              <a:buChar char="-"/>
            </a:pPr>
            <a:r>
              <a:rPr lang="en-US" dirty="0">
                <a:latin typeface="Times New Roman" panose="02020603050405020304" pitchFamily="18" charset="0"/>
              </a:rPr>
              <a:t>I</a:t>
            </a:r>
            <a:r>
              <a:rPr lang="en-US" sz="1800" b="0" i="0" u="none" strike="noStrike" baseline="0" dirty="0">
                <a:latin typeface="Times New Roman" panose="02020603050405020304" pitchFamily="18" charset="0"/>
              </a:rPr>
              <a:t>n order for the results to be reliable and acceptable, the data should be large enough to generalize</a:t>
            </a:r>
            <a:r>
              <a:rPr lang="en-US" dirty="0">
                <a:latin typeface="Times New Roman" panose="02020603050405020304" pitchFamily="18" charset="0"/>
              </a:rPr>
              <a:t> </a:t>
            </a:r>
            <a:r>
              <a:rPr lang="en-US" sz="1800" b="0" i="0" u="none" strike="noStrike" baseline="0" dirty="0">
                <a:latin typeface="Times New Roman" panose="02020603050405020304" pitchFamily="18" charset="0"/>
              </a:rPr>
              <a:t>a certain claim. Secondly, the previous studies pay greater attention to the size of the RC than the other factors.</a:t>
            </a:r>
            <a:endParaRPr lang="en-US" dirty="0"/>
          </a:p>
        </p:txBody>
      </p:sp>
    </p:spTree>
    <p:extLst>
      <p:ext uri="{BB962C8B-B14F-4D97-AF65-F5344CB8AC3E}">
        <p14:creationId xmlns:p14="http://schemas.microsoft.com/office/powerpoint/2010/main" val="3512639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E133581A-C76F-4097-8122-2E4B5C5F2A5D}"/>
              </a:ext>
            </a:extLst>
          </p:cNvPr>
          <p:cNvSpPr txBox="1"/>
          <p:nvPr/>
        </p:nvSpPr>
        <p:spPr>
          <a:xfrm>
            <a:off x="3494314" y="468477"/>
            <a:ext cx="4585062" cy="369332"/>
          </a:xfrm>
          <a:prstGeom prst="rect">
            <a:avLst/>
          </a:prstGeom>
          <a:noFill/>
        </p:spPr>
        <p:txBody>
          <a:bodyPr wrap="square">
            <a:spAutoFit/>
          </a:bodyPr>
          <a:lstStyle/>
          <a:p>
            <a:r>
              <a:rPr lang="en-US" sz="1800" b="1" i="0" u="none" strike="noStrike" baseline="0" dirty="0" err="1">
                <a:solidFill>
                  <a:srgbClr val="FF0000"/>
                </a:solidFill>
                <a:latin typeface="Times New Roman" panose="02020603050405020304" pitchFamily="18" charset="0"/>
              </a:rPr>
              <a:t>Wmatrix</a:t>
            </a:r>
            <a:r>
              <a:rPr lang="en-US" sz="1800" b="1" i="0" u="none" strike="noStrike" baseline="0" dirty="0">
                <a:solidFill>
                  <a:srgbClr val="FF0000"/>
                </a:solidFill>
                <a:latin typeface="Times New Roman" panose="02020603050405020304" pitchFamily="18" charset="0"/>
              </a:rPr>
              <a:t> Software</a:t>
            </a:r>
            <a:endParaRPr lang="en-US" dirty="0">
              <a:solidFill>
                <a:srgbClr val="FF0000"/>
              </a:solidFill>
            </a:endParaRPr>
          </a:p>
        </p:txBody>
      </p:sp>
      <p:sp>
        <p:nvSpPr>
          <p:cNvPr id="5" name="مربع نص 4">
            <a:extLst>
              <a:ext uri="{FF2B5EF4-FFF2-40B4-BE49-F238E27FC236}">
                <a16:creationId xmlns:a16="http://schemas.microsoft.com/office/drawing/2014/main" id="{089A384C-CA87-47B9-8110-0CE8B1FBD57D}"/>
              </a:ext>
            </a:extLst>
          </p:cNvPr>
          <p:cNvSpPr txBox="1"/>
          <p:nvPr/>
        </p:nvSpPr>
        <p:spPr>
          <a:xfrm>
            <a:off x="83601" y="1468793"/>
            <a:ext cx="8966345" cy="3139321"/>
          </a:xfrm>
          <a:prstGeom prst="rect">
            <a:avLst/>
          </a:prstGeom>
          <a:noFill/>
        </p:spPr>
        <p:txBody>
          <a:bodyPr wrap="square">
            <a:spAutoFit/>
          </a:bodyPr>
          <a:lstStyle/>
          <a:p>
            <a:pPr marL="285750" indent="-285750" algn="l">
              <a:buFontTx/>
              <a:buChar char="-"/>
            </a:pPr>
            <a:r>
              <a:rPr lang="en-US" sz="1800" b="0" i="1" u="none" strike="noStrike" baseline="0" dirty="0" err="1">
                <a:latin typeface="Times New Roman" panose="02020603050405020304" pitchFamily="18" charset="0"/>
              </a:rPr>
              <a:t>Wmatrix</a:t>
            </a:r>
            <a:r>
              <a:rPr lang="en-US" sz="1800" b="0" i="1"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is web-based corpus software tool developed by Paul </a:t>
            </a:r>
            <a:r>
              <a:rPr lang="en-US" sz="1800" b="0" i="0" u="none" strike="noStrike" baseline="0" dirty="0" err="1">
                <a:latin typeface="Times New Roman" panose="02020603050405020304" pitchFamily="18" charset="0"/>
              </a:rPr>
              <a:t>Rayson</a:t>
            </a:r>
            <a:r>
              <a:rPr lang="en-US" sz="1800" b="0" i="0" u="none" strike="noStrike" baseline="0" dirty="0">
                <a:latin typeface="Times New Roman" panose="02020603050405020304" pitchFamily="18" charset="0"/>
              </a:rPr>
              <a:t> at Lancaster University. </a:t>
            </a:r>
          </a:p>
          <a:p>
            <a:pPr marL="285750" indent="-285750" algn="l">
              <a:buFontTx/>
              <a:buChar char="-"/>
            </a:pPr>
            <a:r>
              <a:rPr lang="en-US" sz="1800" b="0" i="0" u="none" strike="noStrike" baseline="0" dirty="0">
                <a:latin typeface="Times New Roman" panose="02020603050405020304" pitchFamily="18" charset="0"/>
              </a:rPr>
              <a:t>Its first version was released in 2003 and it has been developed and updated over time (2008, 2009 and 2012). </a:t>
            </a:r>
          </a:p>
          <a:p>
            <a:pPr marL="285750" indent="-285750" algn="l">
              <a:buFontTx/>
              <a:buChar char="-"/>
            </a:pPr>
            <a:r>
              <a:rPr lang="en-US" sz="1800" b="0" i="0" u="none" strike="noStrike" baseline="0" dirty="0">
                <a:latin typeface="Times New Roman" panose="02020603050405020304" pitchFamily="18" charset="0"/>
              </a:rPr>
              <a:t>The latest version (</a:t>
            </a:r>
            <a:r>
              <a:rPr lang="en-US" sz="1800" b="0" i="0" u="none" strike="noStrike" baseline="0" dirty="0" err="1">
                <a:latin typeface="Times New Roman" panose="02020603050405020304" pitchFamily="18" charset="0"/>
              </a:rPr>
              <a:t>Rayson</a:t>
            </a:r>
            <a:r>
              <a:rPr lang="en-US" sz="1800" b="0" i="0" u="none" strike="noStrike" baseline="0" dirty="0">
                <a:latin typeface="Times New Roman" panose="02020603050405020304" pitchFamily="18" charset="0"/>
              </a:rPr>
              <a:t>, 2012) includes new features that help to discern and expose various aspects of language. </a:t>
            </a:r>
          </a:p>
          <a:p>
            <a:pPr marL="285750" indent="-285750" algn="l">
              <a:buFontTx/>
              <a:buChar char="-"/>
            </a:pPr>
            <a:r>
              <a:rPr lang="en-US" sz="1800" b="0" i="0" u="none" strike="noStrike" baseline="0" dirty="0">
                <a:latin typeface="Times New Roman" panose="02020603050405020304" pitchFamily="18" charset="0"/>
              </a:rPr>
              <a:t>Like </a:t>
            </a:r>
            <a:r>
              <a:rPr lang="en-US" sz="1800" b="0" i="1" u="none" strike="noStrike" baseline="0" dirty="0">
                <a:latin typeface="Times New Roman" panose="02020603050405020304" pitchFamily="18" charset="0"/>
              </a:rPr>
              <a:t>WordSmith Tools</a:t>
            </a:r>
            <a:r>
              <a:rPr lang="en-US" sz="1800" b="0" i="0" u="none" strike="noStrike" baseline="0" dirty="0">
                <a:latin typeface="Times New Roman" panose="02020603050405020304" pitchFamily="18" charset="0"/>
              </a:rPr>
              <a:t>, </a:t>
            </a:r>
            <a:r>
              <a:rPr lang="en-US" sz="1800" b="0" i="1" u="none" strike="noStrike" baseline="0" dirty="0" err="1">
                <a:latin typeface="Times New Roman" panose="02020603050405020304" pitchFamily="18" charset="0"/>
              </a:rPr>
              <a:t>Wmatrix</a:t>
            </a:r>
            <a:r>
              <a:rPr lang="en-US" sz="1800" b="0" i="1"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has the same main features including frequency lists, keyword and concordances.</a:t>
            </a:r>
          </a:p>
          <a:p>
            <a:pPr marL="285750" indent="-285750" algn="l">
              <a:buFontTx/>
              <a:buChar char="-"/>
            </a:pPr>
            <a:r>
              <a:rPr lang="en-US" dirty="0">
                <a:latin typeface="Times New Roman" panose="02020603050405020304" pitchFamily="18" charset="0"/>
              </a:rPr>
              <a:t>T</a:t>
            </a:r>
            <a:r>
              <a:rPr lang="en-US" sz="1800" b="0" i="0" u="none" strike="noStrike" baseline="0" dirty="0">
                <a:latin typeface="Times New Roman" panose="02020603050405020304" pitchFamily="18" charset="0"/>
              </a:rPr>
              <a:t>he distinctive function of this software is that it enables the users to annotate their corpus with its grammatical and semantic categories automatically as it has the CLAWS (part-of-speech tagger) and the USAS tagger.</a:t>
            </a:r>
            <a:endParaRPr lang="en-US" dirty="0"/>
          </a:p>
        </p:txBody>
      </p:sp>
    </p:spTree>
    <p:extLst>
      <p:ext uri="{BB962C8B-B14F-4D97-AF65-F5344CB8AC3E}">
        <p14:creationId xmlns:p14="http://schemas.microsoft.com/office/powerpoint/2010/main" val="427349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8F29CD20-251C-4A92-BA7A-B45227D8188B}"/>
              </a:ext>
            </a:extLst>
          </p:cNvPr>
          <p:cNvSpPr txBox="1"/>
          <p:nvPr/>
        </p:nvSpPr>
        <p:spPr>
          <a:xfrm>
            <a:off x="130628" y="1636197"/>
            <a:ext cx="8856617" cy="1754326"/>
          </a:xfrm>
          <a:prstGeom prst="rect">
            <a:avLst/>
          </a:prstGeom>
          <a:noFill/>
        </p:spPr>
        <p:txBody>
          <a:bodyPr wrap="square">
            <a:spAutoFit/>
          </a:bodyPr>
          <a:lstStyle/>
          <a:p>
            <a:pPr algn="l"/>
            <a:r>
              <a:rPr lang="en-US" sz="1800" b="0" i="1" u="none" strike="noStrike" baseline="0" dirty="0" err="1">
                <a:latin typeface="Times New Roman" panose="02020603050405020304" pitchFamily="18" charset="0"/>
              </a:rPr>
              <a:t>Wmatrix</a:t>
            </a:r>
            <a:r>
              <a:rPr lang="en-US" sz="1800" b="0" i="1"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is used to extract the key semantic domains to check whether the key domains</a:t>
            </a:r>
          </a:p>
          <a:p>
            <a:pPr algn="l"/>
            <a:r>
              <a:rPr lang="en-US" sz="1800" b="0" i="0" u="none" strike="noStrike" baseline="0" dirty="0">
                <a:latin typeface="Times New Roman" panose="02020603050405020304" pitchFamily="18" charset="0"/>
              </a:rPr>
              <a:t>provided by the USAS tagger are different from the </a:t>
            </a:r>
            <a:r>
              <a:rPr lang="en-US" sz="1800" b="0" i="1" u="none" strike="noStrike" baseline="0" dirty="0">
                <a:latin typeface="Times New Roman" panose="02020603050405020304" pitchFamily="18" charset="0"/>
              </a:rPr>
              <a:t>ad-hoc </a:t>
            </a:r>
            <a:r>
              <a:rPr lang="en-US" sz="1800" b="0" i="0" u="none" strike="noStrike" baseline="0" dirty="0">
                <a:latin typeface="Times New Roman" panose="02020603050405020304" pitchFamily="18" charset="0"/>
              </a:rPr>
              <a:t>categories that are created from the context usage of keywords.</a:t>
            </a:r>
          </a:p>
          <a:p>
            <a:pPr algn="l"/>
            <a:endParaRPr lang="en-US" dirty="0">
              <a:latin typeface="Times New Roman" panose="02020603050405020304" pitchFamily="18" charset="0"/>
            </a:endParaRPr>
          </a:p>
          <a:p>
            <a:pPr algn="l"/>
            <a:r>
              <a:rPr lang="en-US" sz="1800" b="0" i="0" u="none" strike="noStrike" baseline="0" dirty="0">
                <a:latin typeface="Times New Roman" panose="02020603050405020304" pitchFamily="18" charset="0"/>
              </a:rPr>
              <a:t>(CLAWS) Constituent Likelihood Automatic Word-tagging System.</a:t>
            </a:r>
          </a:p>
          <a:p>
            <a:pPr algn="l"/>
            <a:r>
              <a:rPr lang="en-US" sz="1800" b="0" i="0" u="none" strike="noStrike" baseline="0" dirty="0">
                <a:latin typeface="Times New Roman" panose="02020603050405020304" pitchFamily="18" charset="0"/>
              </a:rPr>
              <a:t>(UCREL )Semantic Analysis System.</a:t>
            </a:r>
            <a:endParaRPr lang="en-US" dirty="0"/>
          </a:p>
        </p:txBody>
      </p:sp>
    </p:spTree>
    <p:extLst>
      <p:ext uri="{BB962C8B-B14F-4D97-AF65-F5344CB8AC3E}">
        <p14:creationId xmlns:p14="http://schemas.microsoft.com/office/powerpoint/2010/main" val="1724092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BE4CA5EB-E2E4-4825-B91C-4758D99B67AA}"/>
              </a:ext>
            </a:extLst>
          </p:cNvPr>
          <p:cNvSpPr txBox="1"/>
          <p:nvPr/>
        </p:nvSpPr>
        <p:spPr>
          <a:xfrm>
            <a:off x="167204" y="1489826"/>
            <a:ext cx="8867068" cy="2308324"/>
          </a:xfrm>
          <a:prstGeom prst="rect">
            <a:avLst/>
          </a:prstGeom>
          <a:noFill/>
        </p:spPr>
        <p:txBody>
          <a:bodyPr wrap="square">
            <a:spAutoFit/>
          </a:bodyPr>
          <a:lstStyle/>
          <a:p>
            <a:br>
              <a:rPr lang="en-US" dirty="0"/>
            </a:br>
            <a:r>
              <a:rPr lang="en-US" dirty="0"/>
              <a:t>Any study will try to look at how critical discourse analysis might be beneficial in the investigation of ideological and discursive issues in translation and also to illustrate how ideologies lead to significant and maybe effective mediation in translated texts. For the sake of the study we should choose a specific data, for example a novel as well as two translations of it. Each of them are translated by different translators as TT1, and the other as TT2. </a:t>
            </a:r>
          </a:p>
          <a:p>
            <a:r>
              <a:rPr lang="en-US" dirty="0"/>
              <a:t>As a result for example, the Chi-Square test indicated, there were no significant differences between the two translation’s adopted strategies in order to render syntactic structures. </a:t>
            </a:r>
          </a:p>
        </p:txBody>
      </p:sp>
      <p:sp>
        <p:nvSpPr>
          <p:cNvPr id="4" name="مربع نص 3">
            <a:extLst>
              <a:ext uri="{FF2B5EF4-FFF2-40B4-BE49-F238E27FC236}">
                <a16:creationId xmlns:a16="http://schemas.microsoft.com/office/drawing/2014/main" id="{F65BD7EE-558F-4647-A0D8-386C998C2E48}"/>
              </a:ext>
            </a:extLst>
          </p:cNvPr>
          <p:cNvSpPr txBox="1"/>
          <p:nvPr/>
        </p:nvSpPr>
        <p:spPr>
          <a:xfrm>
            <a:off x="2698785" y="460473"/>
            <a:ext cx="8867068" cy="369332"/>
          </a:xfrm>
          <a:prstGeom prst="rect">
            <a:avLst/>
          </a:prstGeom>
          <a:noFill/>
        </p:spPr>
        <p:txBody>
          <a:bodyPr wrap="square">
            <a:spAutoFit/>
          </a:bodyPr>
          <a:lstStyle/>
          <a:p>
            <a:r>
              <a:rPr lang="en-US" dirty="0">
                <a:solidFill>
                  <a:srgbClr val="FF0000"/>
                </a:solidFill>
              </a:rPr>
              <a:t>How to integrate CL with Translation and CDA</a:t>
            </a:r>
          </a:p>
        </p:txBody>
      </p:sp>
    </p:spTree>
    <p:extLst>
      <p:ext uri="{BB962C8B-B14F-4D97-AF65-F5344CB8AC3E}">
        <p14:creationId xmlns:p14="http://schemas.microsoft.com/office/powerpoint/2010/main" val="25305766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40B542E0-E7E7-473D-9F90-84FD43680A4F}"/>
              </a:ext>
            </a:extLst>
          </p:cNvPr>
          <p:cNvSpPr txBox="1"/>
          <p:nvPr/>
        </p:nvSpPr>
        <p:spPr>
          <a:xfrm>
            <a:off x="36576" y="1499946"/>
            <a:ext cx="8976796" cy="3139321"/>
          </a:xfrm>
          <a:prstGeom prst="rect">
            <a:avLst/>
          </a:prstGeom>
          <a:noFill/>
        </p:spPr>
        <p:txBody>
          <a:bodyPr wrap="square">
            <a:spAutoFit/>
          </a:bodyPr>
          <a:lstStyle/>
          <a:p>
            <a:pPr marL="285750" indent="-285750">
              <a:buFontTx/>
              <a:buChar char="-"/>
            </a:pPr>
            <a:r>
              <a:rPr lang="en-US" dirty="0"/>
              <a:t>To indicate the exact nature of discursive strategies utilized by the writer and the translators, and to compare the discursive characteristics and underlying ideologies of the intended text.</a:t>
            </a:r>
          </a:p>
          <a:p>
            <a:pPr marL="285750" indent="-285750">
              <a:buFontTx/>
              <a:buChar char="-"/>
            </a:pPr>
            <a:r>
              <a:rPr lang="en-US" dirty="0"/>
              <a:t> The researcher should study the whole source book and extracted some instances with their translations and analyzed them according to the parameters defined by the selected framework. </a:t>
            </a:r>
          </a:p>
          <a:p>
            <a:pPr marL="285750" indent="-285750">
              <a:buFontTx/>
              <a:buChar char="-"/>
            </a:pPr>
            <a:r>
              <a:rPr lang="en-US" dirty="0"/>
              <a:t>It should be noted that among different grammatical elements, the researcher should investigate for example:  </a:t>
            </a:r>
          </a:p>
          <a:p>
            <a:pPr marL="285750" indent="-285750">
              <a:buFontTx/>
              <a:buChar char="-"/>
            </a:pPr>
            <a:r>
              <a:rPr lang="en-US" dirty="0"/>
              <a:t>the passive structure, </a:t>
            </a:r>
          </a:p>
          <a:p>
            <a:pPr marL="285750" indent="-285750">
              <a:buFontTx/>
              <a:buChar char="-"/>
            </a:pPr>
            <a:r>
              <a:rPr lang="en-US" dirty="0"/>
              <a:t>cleft &amp; pseudo-cleft and preposed structures. Following grammatical structures and analysis like:  Active and passive voices  Preposing  Cleft and pseudo cleft structures </a:t>
            </a:r>
          </a:p>
        </p:txBody>
      </p:sp>
    </p:spTree>
    <p:extLst>
      <p:ext uri="{BB962C8B-B14F-4D97-AF65-F5344CB8AC3E}">
        <p14:creationId xmlns:p14="http://schemas.microsoft.com/office/powerpoint/2010/main" val="25008812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42D3ECE3-3C07-4B85-905D-1056CE7F5049}"/>
              </a:ext>
            </a:extLst>
          </p:cNvPr>
          <p:cNvSpPr txBox="1"/>
          <p:nvPr/>
        </p:nvSpPr>
        <p:spPr>
          <a:xfrm>
            <a:off x="0" y="1542514"/>
            <a:ext cx="9018597" cy="3600986"/>
          </a:xfrm>
          <a:prstGeom prst="rect">
            <a:avLst/>
          </a:prstGeom>
          <a:noFill/>
        </p:spPr>
        <p:txBody>
          <a:bodyPr wrap="square">
            <a:spAutoFit/>
          </a:bodyPr>
          <a:lstStyle/>
          <a:p>
            <a:pPr marL="285750" indent="-285750">
              <a:buFontTx/>
              <a:buChar char="-"/>
            </a:pPr>
            <a:r>
              <a:rPr lang="en-US" sz="1400" dirty="0"/>
              <a:t>The researcher extracted about 119 sentences with passive voice from “Coming Up for Air” written by Georg Orwell (the source book) and the corresponding translations, one by </a:t>
            </a:r>
            <a:r>
              <a:rPr lang="en-US" sz="1400" dirty="0" err="1"/>
              <a:t>Roshanfekr</a:t>
            </a:r>
            <a:r>
              <a:rPr lang="en-US" sz="1400" dirty="0"/>
              <a:t> (TT1) and the other by </a:t>
            </a:r>
            <a:r>
              <a:rPr lang="en-US" sz="1400" dirty="0" err="1"/>
              <a:t>Saeednia</a:t>
            </a:r>
            <a:r>
              <a:rPr lang="en-US" sz="1400" dirty="0"/>
              <a:t> (TT2) were found and compared. </a:t>
            </a:r>
          </a:p>
          <a:p>
            <a:pPr marL="285750" indent="-285750">
              <a:buFontTx/>
              <a:buChar char="-"/>
            </a:pPr>
            <a:r>
              <a:rPr lang="en-US" sz="1400" dirty="0"/>
              <a:t>Considering Fairclough (2003) suggestions, first structural analysis of the context, and secondly interactional analysis, which focuses on linguistic features such as: agents, time, tense, modality, and syntax. a. Passive: Considering Fairclough (2001) suggestions first of all structural analysis of the context, and secondly interactional analysis, which focuses on linguistic features such as: agents, time, tense, modality, and syntax. </a:t>
            </a:r>
          </a:p>
          <a:p>
            <a:pPr marL="285750" indent="-285750">
              <a:buFontTx/>
              <a:buChar char="-"/>
            </a:pPr>
            <a:r>
              <a:rPr lang="en-US" sz="1400" dirty="0"/>
              <a:t>To this end the researcher categorized the passive element in five categories and tried to analyze them by a. taking Systemic Functional Theory into account. b. Preposing: In this study along with two other focused elements, preposing structures were extracted from the source book, corresponding translations in TT1 and TT2 were examined and later compared in charts and tables in order to find out, what the dominant strategies are. c. Cleft and Pseudo-cleft structures: In this research, the aim of the researcher was to compare the translated versions according to specific grammatical structures by taking Halliday Systemic functional linguistics into account. In order to analyze this structure the aforementioned procedures were done. the researcher extracted several sample sentences from the source book. </a:t>
            </a:r>
          </a:p>
          <a:p>
            <a:pPr marL="285750" indent="-285750">
              <a:buFontTx/>
              <a:buChar char="-"/>
            </a:pPr>
            <a:endParaRPr lang="en-US" sz="1600" dirty="0"/>
          </a:p>
          <a:p>
            <a:pPr marL="285750" indent="-285750">
              <a:buFontTx/>
              <a:buChar char="-"/>
            </a:pPr>
            <a:endParaRPr lang="en-US" sz="1600" dirty="0"/>
          </a:p>
        </p:txBody>
      </p:sp>
    </p:spTree>
    <p:extLst>
      <p:ext uri="{BB962C8B-B14F-4D97-AF65-F5344CB8AC3E}">
        <p14:creationId xmlns:p14="http://schemas.microsoft.com/office/powerpoint/2010/main" val="19206130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BD6D6C99-9135-4EC5-9F27-2CD8AA6E0C33}"/>
              </a:ext>
            </a:extLst>
          </p:cNvPr>
          <p:cNvSpPr txBox="1"/>
          <p:nvPr/>
        </p:nvSpPr>
        <p:spPr>
          <a:xfrm>
            <a:off x="-41801" y="1659054"/>
            <a:ext cx="9029047" cy="3046988"/>
          </a:xfrm>
          <a:prstGeom prst="rect">
            <a:avLst/>
          </a:prstGeom>
          <a:noFill/>
        </p:spPr>
        <p:txBody>
          <a:bodyPr wrap="square">
            <a:spAutoFit/>
          </a:bodyPr>
          <a:lstStyle/>
          <a:p>
            <a:pPr marL="285750" indent="-285750">
              <a:buFontTx/>
              <a:buChar char="-"/>
            </a:pPr>
            <a:r>
              <a:rPr lang="en-US" sz="1600" dirty="0"/>
              <a:t>The comparison was done between TT1, TT2 and ST. In order to answer the research question, the following procedures were followed:  Studying the theoretical background of Critical discourse analysis and relevant review of literature.  Studying the source book “Coming up for air” and its two translated versions in order to find appropriate examples regarding the research questions.</a:t>
            </a:r>
          </a:p>
          <a:p>
            <a:pPr marL="285750" indent="-285750">
              <a:buFontTx/>
              <a:buChar char="-"/>
            </a:pPr>
            <a:r>
              <a:rPr lang="en-US" sz="1600" dirty="0"/>
              <a:t>After the data were collected from the source and target books, data analysis which was the categorizing the samples according to the applied strategies was performed by the researcher. To this end, particular statistical procedures were followed. First as it was mentioned, in order to investigate the differences between the source text and their translations, classification schemes, ideological contested structures and meaning relations of the book as well as their grammatical differences must be analyzed. To analyze the data, descriptive and inferential statistical procedure were used. For the descriptive part, the researcher utilized percentage and to find out whether there were any significant differences, Chi-square test was used.</a:t>
            </a:r>
          </a:p>
        </p:txBody>
      </p:sp>
    </p:spTree>
    <p:extLst>
      <p:ext uri="{BB962C8B-B14F-4D97-AF65-F5344CB8AC3E}">
        <p14:creationId xmlns:p14="http://schemas.microsoft.com/office/powerpoint/2010/main" val="2369844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Corpus Linguistics</a:t>
            </a:r>
          </a:p>
        </p:txBody>
      </p:sp>
      <p:sp>
        <p:nvSpPr>
          <p:cNvPr id="12" name="عنصر نائب للمحتوى 11">
            <a:extLst>
              <a:ext uri="{FF2B5EF4-FFF2-40B4-BE49-F238E27FC236}">
                <a16:creationId xmlns:a16="http://schemas.microsoft.com/office/drawing/2014/main" id="{177ADAA7-6418-418E-B58B-8BCB48F13EF8}"/>
              </a:ext>
            </a:extLst>
          </p:cNvPr>
          <p:cNvSpPr>
            <a:spLocks noGrp="1"/>
          </p:cNvSpPr>
          <p:nvPr>
            <p:ph sz="half" idx="2"/>
          </p:nvPr>
        </p:nvSpPr>
        <p:spPr>
          <a:xfrm>
            <a:off x="118867" y="1306385"/>
            <a:ext cx="8711624" cy="3307415"/>
          </a:xfrm>
        </p:spPr>
        <p:txBody>
          <a:bodyPr>
            <a:normAutofit/>
          </a:bodyPr>
          <a:lstStyle/>
          <a:p>
            <a:pPr algn="l"/>
            <a:r>
              <a:rPr lang="en-US" b="0" i="0" u="none" strike="noStrike" baseline="0" dirty="0">
                <a:latin typeface="TimesNewRomanPSMT"/>
              </a:rPr>
              <a:t>In contemporary linguistics, the term corpus refers to ‘a collection of </a:t>
            </a:r>
            <a:r>
              <a:rPr lang="en-US" b="0" i="1" u="none" strike="noStrike" baseline="0" dirty="0">
                <a:latin typeface="Times New Roman" panose="02020603050405020304" pitchFamily="18" charset="0"/>
              </a:rPr>
              <a:t>machine-readable</a:t>
            </a:r>
            <a:r>
              <a:rPr lang="en-US" b="0" i="0" u="none" strike="noStrike" baseline="0" dirty="0">
                <a:latin typeface="Times New Roman" panose="02020603050405020304" pitchFamily="18" charset="0"/>
              </a:rPr>
              <a:t>, </a:t>
            </a:r>
            <a:r>
              <a:rPr lang="en-US" b="0" i="1" u="none" strike="noStrike" baseline="0" dirty="0">
                <a:latin typeface="Times New Roman" panose="02020603050405020304" pitchFamily="18" charset="0"/>
              </a:rPr>
              <a:t>authentic </a:t>
            </a:r>
            <a:r>
              <a:rPr lang="en-US" b="0" i="0" u="none" strike="noStrike" baseline="0" dirty="0">
                <a:latin typeface="TimesNewRomanPSMT"/>
              </a:rPr>
              <a:t>texts […] which is </a:t>
            </a:r>
            <a:r>
              <a:rPr lang="en-US" b="0" i="1" u="none" strike="noStrike" baseline="0" dirty="0">
                <a:latin typeface="Times New Roman" panose="02020603050405020304" pitchFamily="18" charset="0"/>
              </a:rPr>
              <a:t>sampled </a:t>
            </a:r>
            <a:r>
              <a:rPr lang="en-US" b="0" i="0" u="none" strike="noStrike" baseline="0" dirty="0">
                <a:latin typeface="Times New Roman" panose="02020603050405020304" pitchFamily="18" charset="0"/>
              </a:rPr>
              <a:t>to be </a:t>
            </a:r>
            <a:r>
              <a:rPr lang="en-US" b="0" i="1" u="none" strike="noStrike" baseline="0" dirty="0">
                <a:latin typeface="Times New Roman" panose="02020603050405020304" pitchFamily="18" charset="0"/>
              </a:rPr>
              <a:t>representative </a:t>
            </a:r>
            <a:r>
              <a:rPr lang="en-US" b="0" i="0" u="none" strike="noStrike" baseline="0" dirty="0">
                <a:latin typeface="Times New Roman" panose="02020603050405020304" pitchFamily="18" charset="0"/>
              </a:rPr>
              <a:t>of a particular language or language </a:t>
            </a:r>
            <a:r>
              <a:rPr lang="en-US" b="0" i="0" u="none" strike="noStrike" baseline="0" dirty="0">
                <a:latin typeface="TimesNewRomanPSMT"/>
              </a:rPr>
              <a:t>variety’.</a:t>
            </a:r>
          </a:p>
          <a:p>
            <a:pPr algn="l"/>
            <a:r>
              <a:rPr lang="en-US" sz="1800" b="0" i="0" u="none" strike="noStrike" baseline="0" dirty="0">
                <a:latin typeface="Times New Roman" panose="02020603050405020304" pitchFamily="18" charset="0"/>
              </a:rPr>
              <a:t>This means that the essence of corpus linguistics is about </a:t>
            </a:r>
            <a:r>
              <a:rPr lang="en-US" sz="1800" b="0" i="0" u="none" strike="noStrike" baseline="0" dirty="0">
                <a:solidFill>
                  <a:srgbClr val="FF0000"/>
                </a:solidFill>
                <a:latin typeface="Times New Roman" panose="02020603050405020304" pitchFamily="18" charset="0"/>
              </a:rPr>
              <a:t>analyzing through using computer linguistic software packages</a:t>
            </a:r>
            <a:r>
              <a:rPr lang="en-US" sz="1800" b="0" i="0" u="none" strike="noStrike" baseline="0" dirty="0">
                <a:latin typeface="Times New Roman" panose="02020603050405020304" pitchFamily="18" charset="0"/>
              </a:rPr>
              <a:t> that can be considered as a methodology for carrying out linguistic research</a:t>
            </a:r>
            <a:r>
              <a:rPr lang="en-US" b="0" i="0" u="none" strike="noStrike" baseline="0" dirty="0">
                <a:latin typeface="TimesNewRomanPSMT"/>
              </a:rPr>
              <a:t> </a:t>
            </a:r>
            <a:r>
              <a:rPr lang="en-US" sz="1800" b="0" i="0" u="none" strike="noStrike" baseline="0" dirty="0">
                <a:latin typeface="Times New Roman" panose="02020603050405020304" pitchFamily="18" charset="0"/>
              </a:rPr>
              <a:t>rather than a recognized branch of linguistics. </a:t>
            </a:r>
            <a:endParaRPr lang="en-US" dirty="0"/>
          </a:p>
        </p:txBody>
      </p:sp>
    </p:spTree>
    <p:extLst>
      <p:ext uri="{BB962C8B-B14F-4D97-AF65-F5344CB8AC3E}">
        <p14:creationId xmlns:p14="http://schemas.microsoft.com/office/powerpoint/2010/main" val="4170783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1B74897-9CEC-49B7-BEC3-712A304EDD2C}"/>
              </a:ext>
            </a:extLst>
          </p:cNvPr>
          <p:cNvSpPr>
            <a:spLocks noGrp="1"/>
          </p:cNvSpPr>
          <p:nvPr>
            <p:ph type="title"/>
          </p:nvPr>
        </p:nvSpPr>
        <p:spPr>
          <a:xfrm>
            <a:off x="525317" y="285511"/>
            <a:ext cx="8093365" cy="763525"/>
          </a:xfrm>
        </p:spPr>
        <p:txBody>
          <a:bodyPr/>
          <a:lstStyle/>
          <a:p>
            <a:r>
              <a:rPr lang="en-US" dirty="0"/>
              <a:t>History </a:t>
            </a:r>
          </a:p>
        </p:txBody>
      </p:sp>
      <p:sp>
        <p:nvSpPr>
          <p:cNvPr id="8" name="مربع نص 7">
            <a:extLst>
              <a:ext uri="{FF2B5EF4-FFF2-40B4-BE49-F238E27FC236}">
                <a16:creationId xmlns:a16="http://schemas.microsoft.com/office/drawing/2014/main" id="{DBBD3CBA-CABB-4666-9488-961660F040D8}"/>
              </a:ext>
            </a:extLst>
          </p:cNvPr>
          <p:cNvSpPr txBox="1"/>
          <p:nvPr/>
        </p:nvSpPr>
        <p:spPr>
          <a:xfrm>
            <a:off x="0" y="1290674"/>
            <a:ext cx="8992469" cy="1477328"/>
          </a:xfrm>
          <a:prstGeom prst="rect">
            <a:avLst/>
          </a:prstGeom>
          <a:noFill/>
        </p:spPr>
        <p:txBody>
          <a:bodyPr wrap="square">
            <a:spAutoFit/>
          </a:bodyPr>
          <a:lstStyle/>
          <a:p>
            <a:pPr marL="285750" indent="-285750" algn="l">
              <a:buFontTx/>
              <a:buChar char="-"/>
            </a:pPr>
            <a:r>
              <a:rPr lang="en-US" sz="1800" b="0" i="0" u="none" strike="noStrike" baseline="0" dirty="0">
                <a:latin typeface="BookmanOldStyle"/>
              </a:rPr>
              <a:t>The study of language on the basis of text corpora can be traced back to around 1960 with the launch of the Survey of English Usage (SEU) at London University and the advent of computers which made it possible to store large amounts of material. </a:t>
            </a:r>
          </a:p>
          <a:p>
            <a:pPr marL="285750" indent="-285750" algn="l">
              <a:buFontTx/>
              <a:buChar char="-"/>
            </a:pPr>
            <a:r>
              <a:rPr lang="en-US" sz="1800" b="0" i="0" u="none" strike="noStrike" baseline="0" dirty="0">
                <a:latin typeface="BookmanOldStyle"/>
              </a:rPr>
              <a:t>The first machine-readable corpus compiled at Brown University in the early 1960s was soon followed by others such as the London-Oslo/Bergen (LOB) Corpus. </a:t>
            </a:r>
          </a:p>
        </p:txBody>
      </p:sp>
    </p:spTree>
    <p:extLst>
      <p:ext uri="{BB962C8B-B14F-4D97-AF65-F5344CB8AC3E}">
        <p14:creationId xmlns:p14="http://schemas.microsoft.com/office/powerpoint/2010/main" val="1482231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ربع نص 7">
            <a:extLst>
              <a:ext uri="{FF2B5EF4-FFF2-40B4-BE49-F238E27FC236}">
                <a16:creationId xmlns:a16="http://schemas.microsoft.com/office/drawing/2014/main" id="{07BAFDAF-F1BD-4EA5-8B62-FE438A4D9D60}"/>
              </a:ext>
            </a:extLst>
          </p:cNvPr>
          <p:cNvSpPr txBox="1"/>
          <p:nvPr/>
        </p:nvSpPr>
        <p:spPr>
          <a:xfrm>
            <a:off x="0" y="2108707"/>
            <a:ext cx="9002921" cy="2031325"/>
          </a:xfrm>
          <a:prstGeom prst="rect">
            <a:avLst/>
          </a:prstGeom>
          <a:noFill/>
        </p:spPr>
        <p:txBody>
          <a:bodyPr wrap="square">
            <a:spAutoFit/>
          </a:bodyPr>
          <a:lstStyle/>
          <a:p>
            <a:pPr marL="285750" indent="-285750" algn="l">
              <a:buFontTx/>
              <a:buChar char="-"/>
            </a:pPr>
            <a:r>
              <a:rPr lang="en-US" sz="1800" b="0" i="0" u="none" strike="noStrike" baseline="0" dirty="0">
                <a:latin typeface="BookmanOldStyle"/>
              </a:rPr>
              <a:t>Capitalising on the combined strengths of the Brown and SEU corpora, starting in 1975, Jan </a:t>
            </a:r>
            <a:r>
              <a:rPr lang="en-US" sz="1800" b="0" i="0" u="none" strike="noStrike" baseline="0" dirty="0" err="1">
                <a:latin typeface="BookmanOldStyle"/>
              </a:rPr>
              <a:t>Svartvik</a:t>
            </a:r>
            <a:r>
              <a:rPr lang="en-US" sz="1800" b="0" i="0" u="none" strike="noStrike" baseline="0" dirty="0">
                <a:latin typeface="BookmanOldStyle"/>
              </a:rPr>
              <a:t> and his colleagues at Lund University in Sweden, rendered the unscripted spoken texts of the SEU corpus machine-readable. </a:t>
            </a:r>
          </a:p>
          <a:p>
            <a:pPr marL="285750" indent="-285750" algn="l">
              <a:buFontTx/>
              <a:buChar char="-"/>
            </a:pPr>
            <a:r>
              <a:rPr lang="en-US" sz="1800" b="0" i="0" u="none" strike="noStrike" baseline="0" dirty="0">
                <a:latin typeface="BookmanOldStyle"/>
              </a:rPr>
              <a:t>This resulted in the London–Lund Corpus (LLC), an unmatched resource for the study of spoken English. While the Brown Corpus and the LOB Corpus may have seemed vast at the time, their size has been easily surpassed as massive amounts of machine-readable texts have become available as a by-product of modern electronic communication systems.</a:t>
            </a:r>
            <a:endParaRPr lang="en-US" dirty="0"/>
          </a:p>
        </p:txBody>
      </p:sp>
    </p:spTree>
    <p:extLst>
      <p:ext uri="{BB962C8B-B14F-4D97-AF65-F5344CB8AC3E}">
        <p14:creationId xmlns:p14="http://schemas.microsoft.com/office/powerpoint/2010/main" val="986842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05CAFCE6-7B12-4F0E-B0B0-3E124A9EF911}"/>
              </a:ext>
            </a:extLst>
          </p:cNvPr>
          <p:cNvSpPr txBox="1"/>
          <p:nvPr/>
        </p:nvSpPr>
        <p:spPr>
          <a:xfrm>
            <a:off x="88827" y="1230928"/>
            <a:ext cx="9055173" cy="646331"/>
          </a:xfrm>
          <a:prstGeom prst="rect">
            <a:avLst/>
          </a:prstGeom>
          <a:noFill/>
        </p:spPr>
        <p:txBody>
          <a:bodyPr wrap="square">
            <a:spAutoFit/>
          </a:bodyPr>
          <a:lstStyle/>
          <a:p>
            <a:pPr algn="l"/>
            <a:r>
              <a:rPr lang="en-US" sz="1800" b="0" i="0" u="none" strike="noStrike" baseline="0" dirty="0">
                <a:latin typeface="Times New Roman" panose="02020603050405020304" pitchFamily="18" charset="0"/>
              </a:rPr>
              <a:t>Within the scope of discourse analysis, corpora have been classified into three types based on the purpose they were collected for. </a:t>
            </a:r>
            <a:r>
              <a:rPr lang="en-US" dirty="0">
                <a:latin typeface="Times New Roman" panose="02020603050405020304" pitchFamily="18" charset="0"/>
              </a:rPr>
              <a:t>They can be classified as follow: </a:t>
            </a:r>
            <a:endParaRPr lang="en-US" dirty="0"/>
          </a:p>
        </p:txBody>
      </p:sp>
      <p:sp>
        <p:nvSpPr>
          <p:cNvPr id="5" name="عنصر نائب للمحتوى 11">
            <a:extLst>
              <a:ext uri="{FF2B5EF4-FFF2-40B4-BE49-F238E27FC236}">
                <a16:creationId xmlns:a16="http://schemas.microsoft.com/office/drawing/2014/main" id="{4D53ED86-E222-44A1-A8AD-FBBFB1B4AC36}"/>
              </a:ext>
            </a:extLst>
          </p:cNvPr>
          <p:cNvSpPr txBox="1">
            <a:spLocks/>
          </p:cNvSpPr>
          <p:nvPr/>
        </p:nvSpPr>
        <p:spPr>
          <a:xfrm>
            <a:off x="109728" y="1980430"/>
            <a:ext cx="8867067" cy="284760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1800" b="1" u="sng" dirty="0">
                <a:latin typeface="Times New Roman" panose="02020603050405020304" pitchFamily="18" charset="0"/>
              </a:rPr>
              <a:t>Specialized</a:t>
            </a:r>
            <a:r>
              <a:rPr lang="en-US" sz="1800" b="1" i="0" u="sng" strike="noStrike" baseline="0" dirty="0">
                <a:latin typeface="Times New Roman" panose="02020603050405020304" pitchFamily="18" charset="0"/>
              </a:rPr>
              <a:t> corpus</a:t>
            </a:r>
            <a:r>
              <a:rPr lang="en-US" sz="1800" b="0" i="0" u="none" strike="noStrike" baseline="0" dirty="0">
                <a:latin typeface="Times New Roman" panose="02020603050405020304" pitchFamily="18" charset="0"/>
              </a:rPr>
              <a:t>: also known as </a:t>
            </a:r>
            <a:r>
              <a:rPr lang="en-US" sz="1800" b="0" i="1" u="none" strike="noStrike" baseline="0" dirty="0">
                <a:latin typeface="Times New Roman" panose="02020603050405020304" pitchFamily="18" charset="0"/>
              </a:rPr>
              <a:t>study </a:t>
            </a:r>
            <a:r>
              <a:rPr lang="en-US" sz="1800" b="0" i="0" u="none" strike="noStrike" baseline="0" dirty="0">
                <a:latin typeface="Times New Roman" panose="02020603050405020304" pitchFamily="18" charset="0"/>
              </a:rPr>
              <a:t>or </a:t>
            </a:r>
            <a:r>
              <a:rPr lang="en-US" sz="1800" b="0" i="1" u="none" strike="noStrike" baseline="0" dirty="0">
                <a:latin typeface="Times New Roman" panose="02020603050405020304" pitchFamily="18" charset="0"/>
              </a:rPr>
              <a:t>target </a:t>
            </a:r>
            <a:r>
              <a:rPr lang="en-US" sz="1800" b="0" i="0" u="none" strike="noStrike" baseline="0" dirty="0">
                <a:latin typeface="Times New Roman" panose="02020603050405020304" pitchFamily="18" charset="0"/>
              </a:rPr>
              <a:t>corpus. </a:t>
            </a:r>
          </a:p>
          <a:p>
            <a:pPr marL="0" indent="0" algn="l">
              <a:buNone/>
            </a:pPr>
            <a:r>
              <a:rPr lang="en-US" sz="1800" b="0" i="0" u="none" strike="noStrike" baseline="0" dirty="0">
                <a:latin typeface="Times New Roman" panose="02020603050405020304" pitchFamily="18" charset="0"/>
              </a:rPr>
              <a:t>It can be considered as the most important type in discourse analysis in that it is built for the investigation of a specific issue or topic, such as refugees and asylum seekers (Baker, et al., 2008; Baker &amp; McEnery, 2005) or Islam and Muslim (Baker, 2010a; Baker, et al., 2013) in newspaper articles. </a:t>
            </a:r>
          </a:p>
          <a:p>
            <a:pPr algn="l"/>
            <a:r>
              <a:rPr lang="en-US" sz="1800" b="0" i="0" u="none" strike="noStrike" baseline="0" dirty="0">
                <a:latin typeface="Times New Roman" panose="02020603050405020304" pitchFamily="18" charset="0"/>
              </a:rPr>
              <a:t>Corpus of British broadsheet newspapers reporting on the Libyan Revolution can be considered as an example of this type, it was built in order to investigate the representation of the Libyan Revolution in British newspaper articles.</a:t>
            </a:r>
          </a:p>
        </p:txBody>
      </p:sp>
      <p:sp>
        <p:nvSpPr>
          <p:cNvPr id="12" name="مربع نص 11">
            <a:extLst>
              <a:ext uri="{FF2B5EF4-FFF2-40B4-BE49-F238E27FC236}">
                <a16:creationId xmlns:a16="http://schemas.microsoft.com/office/drawing/2014/main" id="{7E6C4BD6-3B77-4FAA-91D4-4622C381C6BC}"/>
              </a:ext>
            </a:extLst>
          </p:cNvPr>
          <p:cNvSpPr txBox="1"/>
          <p:nvPr/>
        </p:nvSpPr>
        <p:spPr>
          <a:xfrm>
            <a:off x="88827" y="442087"/>
            <a:ext cx="9055173" cy="523220"/>
          </a:xfrm>
          <a:prstGeom prst="rect">
            <a:avLst/>
          </a:prstGeom>
          <a:noFill/>
        </p:spPr>
        <p:txBody>
          <a:bodyPr wrap="square">
            <a:spAutoFit/>
          </a:bodyPr>
          <a:lstStyle/>
          <a:p>
            <a:pPr algn="l"/>
            <a:r>
              <a:rPr lang="en-US" sz="2800" b="1" i="0" u="none" strike="noStrike" baseline="0" dirty="0">
                <a:solidFill>
                  <a:srgbClr val="FF0000"/>
                </a:solidFill>
                <a:latin typeface="Times New Roman" panose="02020603050405020304" pitchFamily="18" charset="0"/>
              </a:rPr>
              <a:t>Corpus Linguistics</a:t>
            </a:r>
            <a:endParaRPr lang="en-US" sz="2800" dirty="0">
              <a:solidFill>
                <a:srgbClr val="FF0000"/>
              </a:solidFill>
            </a:endParaRPr>
          </a:p>
        </p:txBody>
      </p:sp>
    </p:spTree>
    <p:extLst>
      <p:ext uri="{BB962C8B-B14F-4D97-AF65-F5344CB8AC3E}">
        <p14:creationId xmlns:p14="http://schemas.microsoft.com/office/powerpoint/2010/main" val="109100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99FC7628-D5B6-4DB6-A424-398FEE124C27}"/>
              </a:ext>
            </a:extLst>
          </p:cNvPr>
          <p:cNvSpPr txBox="1"/>
          <p:nvPr/>
        </p:nvSpPr>
        <p:spPr>
          <a:xfrm>
            <a:off x="88828" y="1332411"/>
            <a:ext cx="8877517" cy="2246769"/>
          </a:xfrm>
          <a:prstGeom prst="rect">
            <a:avLst/>
          </a:prstGeom>
          <a:noFill/>
        </p:spPr>
        <p:txBody>
          <a:bodyPr wrap="square">
            <a:spAutoFit/>
          </a:bodyPr>
          <a:lstStyle/>
          <a:p>
            <a:pPr algn="l"/>
            <a:r>
              <a:rPr lang="en-US" sz="2800" b="0" i="0" u="none" strike="noStrike" baseline="0" dirty="0">
                <a:latin typeface="Times New Roman" panose="02020603050405020304" pitchFamily="18" charset="0"/>
              </a:rPr>
              <a:t>The focus is on the representative aspect of the corpus being collected to investigate a particular topic rather than its size. More precis</a:t>
            </a:r>
            <a:r>
              <a:rPr lang="en-US" sz="2800" b="0" i="0" u="none" strike="noStrike" baseline="0" dirty="0">
                <a:latin typeface="TimesNewRomanPSMT"/>
              </a:rPr>
              <a:t>ely, </a:t>
            </a:r>
            <a:r>
              <a:rPr lang="en-US" sz="2800" dirty="0">
                <a:latin typeface="TimesNewRomanPSMT"/>
              </a:rPr>
              <a:t>Baker</a:t>
            </a:r>
            <a:r>
              <a:rPr lang="en-US" sz="2800" b="0" i="0" u="none" strike="noStrike" baseline="0" dirty="0">
                <a:latin typeface="TimesNewRomanPSMT"/>
              </a:rPr>
              <a:t> argues that ‘the quality or content of the data takes equal or more precedence over issues of quantity’ (</a:t>
            </a:r>
            <a:r>
              <a:rPr lang="en-US" sz="2400" b="0" i="0" u="none" strike="noStrike" baseline="0" dirty="0">
                <a:latin typeface="Times New Roman" panose="02020603050405020304" pitchFamily="18" charset="0"/>
              </a:rPr>
              <a:t>Baker, 2006, p. 29).</a:t>
            </a:r>
            <a:endParaRPr lang="en-US" sz="2800" dirty="0"/>
          </a:p>
        </p:txBody>
      </p:sp>
    </p:spTree>
    <p:extLst>
      <p:ext uri="{BB962C8B-B14F-4D97-AF65-F5344CB8AC3E}">
        <p14:creationId xmlns:p14="http://schemas.microsoft.com/office/powerpoint/2010/main" val="47563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479B1D11-B7B7-4DF2-A3AC-76BD95920DD2}"/>
              </a:ext>
            </a:extLst>
          </p:cNvPr>
          <p:cNvSpPr txBox="1"/>
          <p:nvPr/>
        </p:nvSpPr>
        <p:spPr>
          <a:xfrm>
            <a:off x="240357" y="1301854"/>
            <a:ext cx="8773014" cy="2862322"/>
          </a:xfrm>
          <a:prstGeom prst="rect">
            <a:avLst/>
          </a:prstGeom>
          <a:noFill/>
        </p:spPr>
        <p:txBody>
          <a:bodyPr wrap="square">
            <a:spAutoFit/>
          </a:bodyPr>
          <a:lstStyle/>
          <a:p>
            <a:pPr algn="just"/>
            <a:r>
              <a:rPr lang="en-US" b="1" u="sng" dirty="0">
                <a:latin typeface="Times New Roman" panose="02020603050405020304" pitchFamily="18" charset="0"/>
                <a:cs typeface="Times New Roman" panose="02020603050405020304" pitchFamily="18" charset="0"/>
              </a:rPr>
              <a:t>Diachronic corpus</a:t>
            </a:r>
            <a:r>
              <a:rPr lang="en-US" dirty="0">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contains texts collected from different time periods. A corpus of this kind is collected to trace changes in language. Like the Helsinki corpus of English (</a:t>
            </a:r>
            <a:r>
              <a:rPr lang="en-US" b="0" i="0" dirty="0">
                <a:solidFill>
                  <a:srgbClr val="202124"/>
                </a:solidFill>
                <a:effectLst/>
                <a:latin typeface="Times New Roman" panose="02020603050405020304" pitchFamily="18" charset="0"/>
                <a:cs typeface="Times New Roman" panose="02020603050405020304" pitchFamily="18" charset="0"/>
              </a:rPr>
              <a:t> It includes periodically organized text samples from Old, Middle and Early Modern </a:t>
            </a:r>
            <a:r>
              <a:rPr lang="en-US" i="0" dirty="0">
                <a:solidFill>
                  <a:srgbClr val="202124"/>
                </a:solidFill>
                <a:effectLst/>
                <a:latin typeface="Times New Roman" panose="02020603050405020304" pitchFamily="18" charset="0"/>
                <a:cs typeface="Times New Roman" panose="02020603050405020304" pitchFamily="18" charset="0"/>
              </a:rPr>
              <a:t>English</a:t>
            </a:r>
            <a:r>
              <a:rPr lang="en-US" b="0" i="0" dirty="0">
                <a:solidFill>
                  <a:srgbClr val="202124"/>
                </a:solidFill>
                <a:effectLst/>
                <a:latin typeface="Times New Roman" panose="02020603050405020304" pitchFamily="18" charset="0"/>
                <a:cs typeface="Times New Roman" panose="02020603050405020304" pitchFamily="18" charset="0"/>
              </a:rPr>
              <a:t>. Each sample is preceded by a list of parameter codes giving information on the text and its author)</a:t>
            </a:r>
            <a:endParaRPr lang="en-US" dirty="0">
              <a:latin typeface="Times New Roman" panose="02020603050405020304" pitchFamily="18" charset="0"/>
              <a:cs typeface="Times New Roman" panose="02020603050405020304" pitchFamily="18" charset="0"/>
            </a:endParaRPr>
          </a:p>
          <a:p>
            <a:pPr algn="just"/>
            <a:r>
              <a:rPr lang="en-US" b="1" u="sng" dirty="0">
                <a:latin typeface="Times New Roman" panose="02020603050405020304" pitchFamily="18" charset="0"/>
                <a:cs typeface="Times New Roman" panose="02020603050405020304" pitchFamily="18" charset="0"/>
              </a:rPr>
              <a:t>Reference corpus (RC): </a:t>
            </a:r>
            <a:r>
              <a:rPr lang="en-US" dirty="0">
                <a:latin typeface="Times New Roman" panose="02020603050405020304" pitchFamily="18" charset="0"/>
                <a:cs typeface="Times New Roman" panose="02020603050405020304" pitchFamily="18" charset="0"/>
              </a:rPr>
              <a:t>it </a:t>
            </a:r>
            <a:r>
              <a:rPr lang="en-US" sz="1800" b="0" i="0" u="none" strike="noStrike" baseline="0" dirty="0">
                <a:latin typeface="Times New Roman" panose="02020603050405020304" pitchFamily="18" charset="0"/>
                <a:cs typeface="Times New Roman" panose="02020603050405020304" pitchFamily="18" charset="0"/>
              </a:rPr>
              <a:t>consists of a large amount of data that represents a particular language variety. is mainly used in Corpus Linguistics as a comparative corpus in order to ‘identify words that are unusually frequent or unusually infrequent or, in other words, keywords’. An example of this kind is the British National Corpus (BNC) and the Freiburg-LOB Corpus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10480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3769</Words>
  <Application>Microsoft Office PowerPoint</Application>
  <PresentationFormat>On-screen Show (16:9)</PresentationFormat>
  <Paragraphs>135</Paragraphs>
  <Slides>36</Slides>
  <Notes>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BookmanOldStyle</vt:lpstr>
      <vt:lpstr>Calibri</vt:lpstr>
      <vt:lpstr>Times New Roman</vt:lpstr>
      <vt:lpstr>TimesNewRomanPS-BoldMT</vt:lpstr>
      <vt:lpstr>TimesNewRomanPSMT</vt:lpstr>
      <vt:lpstr>Office Theme</vt:lpstr>
      <vt:lpstr>Integrating Corpus Linguistics (CL)  and Critical Discourse Analysis )CDA(</vt:lpstr>
      <vt:lpstr>Why integration? </vt:lpstr>
      <vt:lpstr>Aim of the representation </vt:lpstr>
      <vt:lpstr>Corpus Linguistics</vt:lpstr>
      <vt:lpstr>History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2021-02-05T17:19:37Z</dcterms:modified>
</cp:coreProperties>
</file>