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96" r:id="rId3"/>
    <p:sldId id="258" r:id="rId4"/>
    <p:sldId id="259" r:id="rId5"/>
    <p:sldId id="260" r:id="rId6"/>
    <p:sldId id="261" r:id="rId7"/>
    <p:sldId id="262" r:id="rId8"/>
    <p:sldId id="263" r:id="rId9"/>
    <p:sldId id="264" r:id="rId10"/>
    <p:sldId id="265" r:id="rId11"/>
    <p:sldId id="266"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69" r:id="rId4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23/06/1442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23/06/1442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23/06/1442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23/06/1442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36712"/>
            <a:ext cx="7772400" cy="2763739"/>
          </a:xfrm>
        </p:spPr>
        <p:txBody>
          <a:bodyPr>
            <a:normAutofit/>
          </a:bodyPr>
          <a:lstStyle/>
          <a:p>
            <a:r>
              <a:rPr lang="en-US" b="1" dirty="0">
                <a:solidFill>
                  <a:srgbClr val="000000"/>
                </a:solidFill>
                <a:latin typeface="Times New Roman"/>
              </a:rPr>
              <a:t>Qur’anic </a:t>
            </a:r>
            <a:r>
              <a:rPr lang="en-US" b="1">
                <a:solidFill>
                  <a:srgbClr val="000000"/>
                </a:solidFill>
                <a:latin typeface="Times New Roman"/>
              </a:rPr>
              <a:t>Macro Text </a:t>
            </a:r>
            <a:endParaRPr lang="en-US" dirty="0">
              <a:solidFill>
                <a:srgbClr val="000000"/>
              </a:solidFill>
              <a:latin typeface="Times New Roman"/>
            </a:endParaRPr>
          </a:p>
        </p:txBody>
      </p:sp>
      <p:sp>
        <p:nvSpPr>
          <p:cNvPr id="3" name="عنوان فرعي 2"/>
          <p:cNvSpPr>
            <a:spLocks noGrp="1"/>
          </p:cNvSpPr>
          <p:nvPr>
            <p:ph type="subTitle" idx="1"/>
          </p:nvPr>
        </p:nvSpPr>
        <p:spPr>
          <a:xfrm>
            <a:off x="1371600" y="3886200"/>
            <a:ext cx="6400800" cy="2423120"/>
          </a:xfrm>
        </p:spPr>
        <p:txBody>
          <a:bodyPr>
            <a:noAutofit/>
          </a:bodyPr>
          <a:lstStyle/>
          <a:p>
            <a:r>
              <a:rPr lang="en-US" sz="2800" b="1" dirty="0">
                <a:solidFill>
                  <a:schemeClr val="tx1"/>
                </a:solidFill>
                <a:cs typeface="+mj-cs"/>
              </a:rPr>
              <a:t>By</a:t>
            </a:r>
          </a:p>
          <a:p>
            <a:r>
              <a:rPr lang="en-US" sz="2800" b="1" dirty="0">
                <a:solidFill>
                  <a:schemeClr val="tx1"/>
                </a:solidFill>
                <a:cs typeface="+mj-cs"/>
              </a:rPr>
              <a:t>Ibrahim Talaat Ibrahim</a:t>
            </a:r>
          </a:p>
        </p:txBody>
      </p:sp>
    </p:spTree>
    <p:extLst>
      <p:ext uri="{BB962C8B-B14F-4D97-AF65-F5344CB8AC3E}">
        <p14:creationId xmlns:p14="http://schemas.microsoft.com/office/powerpoint/2010/main" val="357429863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4000" dirty="0">
                <a:solidFill>
                  <a:prstClr val="black"/>
                </a:solidFill>
              </a:rPr>
              <a:t>Examples about sentence Occurrence</a:t>
            </a:r>
            <a:endParaRPr lang="ar-IQ" dirty="0"/>
          </a:p>
        </p:txBody>
      </p:sp>
      <p:sp>
        <p:nvSpPr>
          <p:cNvPr id="3" name="عنصر نائب للمحتوى 2"/>
          <p:cNvSpPr>
            <a:spLocks noGrp="1"/>
          </p:cNvSpPr>
          <p:nvPr>
            <p:ph idx="1"/>
          </p:nvPr>
        </p:nvSpPr>
        <p:spPr/>
        <p:txBody>
          <a:bodyPr>
            <a:normAutofit fontScale="85000" lnSpcReduction="10000"/>
          </a:bodyPr>
          <a:lstStyle/>
          <a:p>
            <a:pPr algn="l" rtl="0">
              <a:lnSpc>
                <a:spcPct val="115000"/>
              </a:lnSpc>
              <a:spcAft>
                <a:spcPts val="1000"/>
              </a:spcAft>
              <a:tabLst>
                <a:tab pos="2639695" algn="l"/>
              </a:tabLst>
            </a:pPr>
            <a:r>
              <a:rPr lang="en-US" dirty="0">
                <a:latin typeface="Times New Roman"/>
                <a:ea typeface="Calibri"/>
                <a:cs typeface="Arial"/>
              </a:rPr>
              <a:t>2.5. Occurrence of Lexical Items or Sentences three times</a:t>
            </a:r>
            <a:endParaRPr lang="en-US" sz="2800" dirty="0">
              <a:ea typeface="Calibri"/>
              <a:cs typeface="Arial"/>
            </a:endParaRPr>
          </a:p>
          <a:p>
            <a:pPr algn="just" rtl="0">
              <a:lnSpc>
                <a:spcPct val="115000"/>
              </a:lnSpc>
              <a:spcAft>
                <a:spcPts val="1000"/>
              </a:spcAft>
              <a:tabLst>
                <a:tab pos="2639695" algn="l"/>
              </a:tabLst>
            </a:pPr>
            <a:r>
              <a:rPr lang="en-US" dirty="0">
                <a:latin typeface="Times New Roman"/>
                <a:ea typeface="Calibri"/>
                <a:cs typeface="Arial"/>
              </a:rPr>
              <a:t>The masculine plural  active participle noun (</a:t>
            </a:r>
            <a:r>
              <a:rPr lang="en-US" dirty="0" err="1">
                <a:latin typeface="Times New Roman"/>
                <a:ea typeface="Calibri"/>
                <a:cs typeface="Arial"/>
              </a:rPr>
              <a:t>sā’ilīn</a:t>
            </a:r>
            <a:r>
              <a:rPr lang="en-US" dirty="0">
                <a:latin typeface="Times New Roman"/>
                <a:ea typeface="Calibri"/>
                <a:cs typeface="Arial"/>
              </a:rPr>
              <a:t> – the needy petitioners) occurs only three  times in the Qur’an, as in (Surat AL-</a:t>
            </a:r>
            <a:r>
              <a:rPr lang="en-US" dirty="0" err="1">
                <a:latin typeface="Times New Roman"/>
                <a:ea typeface="Calibri"/>
                <a:cs typeface="Arial"/>
              </a:rPr>
              <a:t>Baqara</a:t>
            </a:r>
            <a:r>
              <a:rPr lang="en-US" dirty="0">
                <a:latin typeface="Times New Roman"/>
                <a:ea typeface="Calibri"/>
                <a:cs typeface="Arial"/>
              </a:rPr>
              <a:t>: 177), (Surat </a:t>
            </a:r>
            <a:r>
              <a:rPr lang="en-US" dirty="0" err="1">
                <a:latin typeface="Times New Roman"/>
                <a:ea typeface="Calibri"/>
                <a:cs typeface="Arial"/>
              </a:rPr>
              <a:t>Yusif</a:t>
            </a:r>
            <a:r>
              <a:rPr lang="en-US" dirty="0">
                <a:latin typeface="Times New Roman"/>
                <a:ea typeface="Calibri"/>
                <a:cs typeface="Arial"/>
              </a:rPr>
              <a:t>: 7), and (Surat </a:t>
            </a:r>
            <a:r>
              <a:rPr lang="en-US" dirty="0" err="1">
                <a:latin typeface="Times New Roman"/>
                <a:ea typeface="Calibri"/>
                <a:cs typeface="Arial"/>
              </a:rPr>
              <a:t>Fusilat</a:t>
            </a:r>
            <a:r>
              <a:rPr lang="en-US" dirty="0">
                <a:latin typeface="Times New Roman"/>
                <a:ea typeface="Calibri"/>
                <a:cs typeface="Arial"/>
              </a:rPr>
              <a:t>: 10). There are only  three sentences in the Qur’an which occur consecutively with the initial  vocative word (</a:t>
            </a:r>
            <a:r>
              <a:rPr lang="en-US" dirty="0" err="1">
                <a:latin typeface="Times New Roman"/>
                <a:ea typeface="Calibri"/>
                <a:cs typeface="Arial"/>
              </a:rPr>
              <a:t>rabbanā</a:t>
            </a:r>
            <a:r>
              <a:rPr lang="en-US" dirty="0">
                <a:latin typeface="Times New Roman"/>
                <a:ea typeface="Calibri"/>
                <a:cs typeface="Arial"/>
              </a:rPr>
              <a:t>  – our Lord): (Surat AL-Imran: 192-194). </a:t>
            </a:r>
            <a:endParaRPr lang="en-US" sz="2800" dirty="0">
              <a:ea typeface="Calibri"/>
              <a:cs typeface="Arial"/>
            </a:endParaRPr>
          </a:p>
          <a:p>
            <a:endParaRPr lang="ar-IQ" dirty="0"/>
          </a:p>
        </p:txBody>
      </p:sp>
    </p:spTree>
    <p:extLst>
      <p:ext uri="{BB962C8B-B14F-4D97-AF65-F5344CB8AC3E}">
        <p14:creationId xmlns:p14="http://schemas.microsoft.com/office/powerpoint/2010/main" val="314131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000" dirty="0">
                <a:solidFill>
                  <a:prstClr val="black"/>
                </a:solidFill>
              </a:rPr>
              <a:t>Examples about sentence Occurrence</a:t>
            </a:r>
            <a:endParaRPr lang="ar-IQ" dirty="0"/>
          </a:p>
        </p:txBody>
      </p:sp>
      <p:sp>
        <p:nvSpPr>
          <p:cNvPr id="3" name="عنصر نائب للمحتوى 2"/>
          <p:cNvSpPr>
            <a:spLocks noGrp="1"/>
          </p:cNvSpPr>
          <p:nvPr>
            <p:ph idx="1"/>
          </p:nvPr>
        </p:nvSpPr>
        <p:spPr/>
        <p:txBody>
          <a:bodyPr>
            <a:normAutofit fontScale="85000" lnSpcReduction="20000"/>
          </a:bodyPr>
          <a:lstStyle/>
          <a:p>
            <a:pPr algn="l" rtl="0">
              <a:lnSpc>
                <a:spcPct val="115000"/>
              </a:lnSpc>
              <a:spcAft>
                <a:spcPts val="1000"/>
              </a:spcAft>
              <a:tabLst>
                <a:tab pos="2639695" algn="l"/>
              </a:tabLst>
            </a:pPr>
            <a:r>
              <a:rPr lang="en-US" dirty="0">
                <a:latin typeface="Times New Roman"/>
                <a:ea typeface="Calibri"/>
                <a:cs typeface="Arial"/>
              </a:rPr>
              <a:t>2.6. Occurrence of Lexical Items or Sentences four times  </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The masculine singular  active participle noun (</a:t>
            </a:r>
            <a:r>
              <a:rPr lang="en-US" dirty="0" err="1">
                <a:latin typeface="Times New Roman"/>
                <a:ea typeface="Calibri"/>
                <a:cs typeface="Arial"/>
              </a:rPr>
              <a:t>sā</a:t>
            </a:r>
            <a:r>
              <a:rPr lang="en-US" dirty="0">
                <a:latin typeface="Times New Roman"/>
                <a:ea typeface="Calibri"/>
                <a:cs typeface="Arial"/>
              </a:rPr>
              <a:t> ’</a:t>
            </a:r>
            <a:r>
              <a:rPr lang="en-US" dirty="0" err="1">
                <a:latin typeface="Times New Roman"/>
                <a:ea typeface="Calibri"/>
                <a:cs typeface="Arial"/>
              </a:rPr>
              <a:t>il</a:t>
            </a:r>
            <a:r>
              <a:rPr lang="en-US" dirty="0">
                <a:latin typeface="Times New Roman"/>
                <a:ea typeface="Calibri"/>
                <a:cs typeface="Arial"/>
              </a:rPr>
              <a:t> – the needy petitioner) occurs only four times  in the Qur’an, as in (Surat </a:t>
            </a:r>
            <a:r>
              <a:rPr lang="en-US" dirty="0" err="1">
                <a:latin typeface="Times New Roman"/>
                <a:ea typeface="Calibri"/>
                <a:cs typeface="Arial"/>
              </a:rPr>
              <a:t>Adh-Dhaariyat</a:t>
            </a:r>
            <a:r>
              <a:rPr lang="en-US" dirty="0">
                <a:latin typeface="Times New Roman"/>
                <a:ea typeface="Calibri"/>
                <a:cs typeface="Arial"/>
              </a:rPr>
              <a:t>: 19), (Surat AL-</a:t>
            </a:r>
            <a:r>
              <a:rPr lang="en-US" dirty="0" err="1">
                <a:latin typeface="Times New Roman"/>
                <a:ea typeface="Calibri"/>
                <a:cs typeface="Arial"/>
              </a:rPr>
              <a:t>Ma'arij</a:t>
            </a:r>
            <a:r>
              <a:rPr lang="en-US" dirty="0">
                <a:latin typeface="Times New Roman"/>
                <a:ea typeface="Calibri"/>
                <a:cs typeface="Arial"/>
              </a:rPr>
              <a:t>: 1 and 25) and (Ad-Dhuhaa:10). There are only  four sentences in the Qur’an which occur with an initial third person mas- </a:t>
            </a:r>
            <a:r>
              <a:rPr lang="en-US" dirty="0" err="1">
                <a:latin typeface="Times New Roman"/>
                <a:ea typeface="Calibri"/>
                <a:cs typeface="Arial"/>
              </a:rPr>
              <a:t>culine</a:t>
            </a:r>
            <a:r>
              <a:rPr lang="en-US" dirty="0">
                <a:latin typeface="Times New Roman"/>
                <a:ea typeface="Calibri"/>
                <a:cs typeface="Arial"/>
              </a:rPr>
              <a:t> plural pronoun (hum – they): (Surat AL-Imran: 163), (Surat </a:t>
            </a:r>
            <a:r>
              <a:rPr lang="en-US" dirty="0" err="1">
                <a:latin typeface="Times New Roman"/>
                <a:ea typeface="Calibri"/>
                <a:cs typeface="Arial"/>
              </a:rPr>
              <a:t>Yaseen</a:t>
            </a:r>
            <a:r>
              <a:rPr lang="en-US" dirty="0">
                <a:latin typeface="Times New Roman"/>
                <a:ea typeface="Calibri"/>
                <a:cs typeface="Arial"/>
              </a:rPr>
              <a:t>: 56), (Surat AL-</a:t>
            </a:r>
            <a:r>
              <a:rPr lang="en-US" dirty="0" err="1">
                <a:latin typeface="Times New Roman"/>
                <a:ea typeface="Calibri"/>
                <a:cs typeface="Arial"/>
              </a:rPr>
              <a:t>Fath</a:t>
            </a:r>
            <a:r>
              <a:rPr lang="en-US" dirty="0">
                <a:latin typeface="Times New Roman"/>
                <a:ea typeface="Calibri"/>
                <a:cs typeface="Arial"/>
              </a:rPr>
              <a:t>: 25) and (Surat AL-</a:t>
            </a:r>
            <a:r>
              <a:rPr lang="en-US" dirty="0" err="1">
                <a:latin typeface="Times New Roman"/>
                <a:ea typeface="Calibri"/>
                <a:cs typeface="Arial"/>
              </a:rPr>
              <a:t>Munaafiqoon</a:t>
            </a:r>
            <a:r>
              <a:rPr lang="en-US" dirty="0">
                <a:latin typeface="Times New Roman"/>
                <a:ea typeface="Calibri"/>
                <a:cs typeface="Arial"/>
              </a:rPr>
              <a:t>: 7).</a:t>
            </a:r>
            <a:endParaRPr lang="en-US" sz="2800" dirty="0">
              <a:ea typeface="Calibri"/>
              <a:cs typeface="Arial"/>
            </a:endParaRPr>
          </a:p>
          <a:p>
            <a:endParaRPr lang="ar-IQ" dirty="0"/>
          </a:p>
        </p:txBody>
      </p:sp>
    </p:spTree>
    <p:extLst>
      <p:ext uri="{BB962C8B-B14F-4D97-AF65-F5344CB8AC3E}">
        <p14:creationId xmlns:p14="http://schemas.microsoft.com/office/powerpoint/2010/main" val="126890830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lnSpc>
                <a:spcPct val="115000"/>
              </a:lnSpc>
              <a:spcAft>
                <a:spcPts val="1000"/>
              </a:spcAft>
            </a:pPr>
            <a:r>
              <a:rPr lang="en-US" dirty="0">
                <a:latin typeface="Times New Roman"/>
                <a:ea typeface="Calibri"/>
                <a:cs typeface="Arial"/>
              </a:rPr>
              <a:t>3. Macro Text Synonyms </a:t>
            </a:r>
            <a:endParaRPr lang="ar-IQ" dirty="0"/>
          </a:p>
        </p:txBody>
      </p:sp>
      <p:sp>
        <p:nvSpPr>
          <p:cNvPr id="3" name="عنصر نائب للمحتوى 2"/>
          <p:cNvSpPr>
            <a:spLocks noGrp="1"/>
          </p:cNvSpPr>
          <p:nvPr>
            <p:ph idx="1"/>
          </p:nvPr>
        </p:nvSpPr>
        <p:spPr/>
        <p:txBody>
          <a:bodyPr>
            <a:normAutofit fontScale="70000" lnSpcReduction="20000"/>
          </a:bodyPr>
          <a:lstStyle/>
          <a:p>
            <a:pPr algn="just" rtl="0">
              <a:lnSpc>
                <a:spcPct val="115000"/>
              </a:lnSpc>
              <a:spcAft>
                <a:spcPts val="1000"/>
              </a:spcAft>
            </a:pPr>
            <a:r>
              <a:rPr lang="en-US" dirty="0">
                <a:latin typeface="Times New Roman"/>
                <a:ea typeface="Calibri"/>
                <a:cs typeface="Arial"/>
              </a:rPr>
              <a:t>They are defined as semantic macro text feature of Qur'anic discourse. The following are many examples taken from the Glorious Qur'an</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 (</a:t>
            </a:r>
            <a:r>
              <a:rPr lang="en-US" dirty="0" err="1">
                <a:latin typeface="Times New Roman"/>
                <a:ea typeface="Calibri"/>
                <a:cs typeface="Arial"/>
              </a:rPr>
              <a:t>yawm</a:t>
            </a:r>
            <a:r>
              <a:rPr lang="en-US" dirty="0">
                <a:latin typeface="Times New Roman"/>
                <a:ea typeface="Calibri"/>
                <a:cs typeface="Arial"/>
              </a:rPr>
              <a:t> al-</a:t>
            </a:r>
            <a:r>
              <a:rPr lang="en-US" dirty="0" err="1">
                <a:latin typeface="Times New Roman"/>
                <a:ea typeface="Calibri"/>
                <a:cs typeface="Arial"/>
              </a:rPr>
              <a:t>dīn</a:t>
            </a:r>
            <a:r>
              <a:rPr lang="en-US" dirty="0">
                <a:latin typeface="Times New Roman"/>
                <a:ea typeface="Calibri"/>
                <a:cs typeface="Arial"/>
              </a:rPr>
              <a:t> – the day of recompense) (Surat AL-</a:t>
            </a:r>
            <a:r>
              <a:rPr lang="en-US" dirty="0" err="1">
                <a:latin typeface="Times New Roman"/>
                <a:ea typeface="Calibri"/>
                <a:cs typeface="Arial"/>
              </a:rPr>
              <a:t>Fatiha</a:t>
            </a:r>
            <a:r>
              <a:rPr lang="en-US" dirty="0">
                <a:latin typeface="Times New Roman"/>
                <a:ea typeface="Calibri"/>
                <a:cs typeface="Arial"/>
              </a:rPr>
              <a:t>: 4)  </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 (al-</a:t>
            </a:r>
            <a:r>
              <a:rPr lang="en-US" dirty="0" err="1">
                <a:latin typeface="Times New Roman"/>
                <a:ea typeface="Calibri"/>
                <a:cs typeface="Arial"/>
              </a:rPr>
              <a:t>yawm</a:t>
            </a:r>
            <a:r>
              <a:rPr lang="en-US" dirty="0">
                <a:latin typeface="Times New Roman"/>
                <a:ea typeface="Calibri"/>
                <a:cs typeface="Arial"/>
              </a:rPr>
              <a:t> al-ā </a:t>
            </a:r>
            <a:r>
              <a:rPr lang="en-US" dirty="0" err="1">
                <a:latin typeface="Times New Roman"/>
                <a:ea typeface="Calibri"/>
                <a:cs typeface="Arial"/>
              </a:rPr>
              <a:t>khir</a:t>
            </a:r>
            <a:r>
              <a:rPr lang="en-US" dirty="0">
                <a:latin typeface="Times New Roman"/>
                <a:ea typeface="Calibri"/>
                <a:cs typeface="Arial"/>
              </a:rPr>
              <a:t> – the last day) (Surat AL-</a:t>
            </a:r>
            <a:r>
              <a:rPr lang="en-US" dirty="0" err="1">
                <a:latin typeface="Times New Roman"/>
                <a:ea typeface="Calibri"/>
                <a:cs typeface="Arial"/>
              </a:rPr>
              <a:t>Baqara</a:t>
            </a:r>
            <a:r>
              <a:rPr lang="en-US" dirty="0">
                <a:latin typeface="Times New Roman"/>
                <a:ea typeface="Calibri"/>
                <a:cs typeface="Arial"/>
              </a:rPr>
              <a:t>: 177)</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 (</a:t>
            </a:r>
            <a:r>
              <a:rPr lang="en-US" dirty="0" err="1">
                <a:latin typeface="Times New Roman"/>
                <a:ea typeface="Calibri"/>
                <a:cs typeface="Arial"/>
              </a:rPr>
              <a:t>yawm</a:t>
            </a:r>
            <a:r>
              <a:rPr lang="en-US" dirty="0">
                <a:latin typeface="Times New Roman"/>
                <a:ea typeface="Calibri"/>
                <a:cs typeface="Arial"/>
              </a:rPr>
              <a:t> al-</a:t>
            </a:r>
            <a:r>
              <a:rPr lang="en-US" dirty="0" err="1">
                <a:latin typeface="Times New Roman"/>
                <a:ea typeface="Calibri"/>
                <a:cs typeface="Arial"/>
              </a:rPr>
              <a:t>bacth</a:t>
            </a:r>
            <a:r>
              <a:rPr lang="en-US" dirty="0">
                <a:latin typeface="Times New Roman"/>
                <a:ea typeface="Calibri"/>
                <a:cs typeface="Arial"/>
              </a:rPr>
              <a:t> – the day of resurrection) (Surat </a:t>
            </a:r>
            <a:r>
              <a:rPr lang="en-US" dirty="0" err="1">
                <a:latin typeface="Times New Roman"/>
                <a:ea typeface="Calibri"/>
                <a:cs typeface="Arial"/>
              </a:rPr>
              <a:t>Ar</a:t>
            </a:r>
            <a:r>
              <a:rPr lang="en-US" dirty="0">
                <a:latin typeface="Times New Roman"/>
                <a:ea typeface="Calibri"/>
                <a:cs typeface="Arial"/>
              </a:rPr>
              <a:t>-room)  </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a:t>
            </a:r>
            <a:r>
              <a:rPr lang="en-US" dirty="0" err="1">
                <a:latin typeface="Times New Roman"/>
                <a:ea typeface="Calibri"/>
                <a:cs typeface="Arial"/>
              </a:rPr>
              <a:t>yawm</a:t>
            </a:r>
            <a:r>
              <a:rPr lang="en-US" dirty="0">
                <a:latin typeface="Times New Roman"/>
                <a:ea typeface="Calibri"/>
                <a:cs typeface="Arial"/>
              </a:rPr>
              <a:t> al-</a:t>
            </a:r>
            <a:r>
              <a:rPr lang="en-US" dirty="0" err="1">
                <a:latin typeface="Times New Roman"/>
                <a:ea typeface="Calibri"/>
                <a:cs typeface="Arial"/>
              </a:rPr>
              <a:t>khulūd</a:t>
            </a:r>
            <a:r>
              <a:rPr lang="en-US" dirty="0">
                <a:latin typeface="Times New Roman"/>
                <a:ea typeface="Calibri"/>
                <a:cs typeface="Arial"/>
              </a:rPr>
              <a:t> – the day of eternity) (Surat </a:t>
            </a:r>
            <a:r>
              <a:rPr lang="en-US" dirty="0" err="1">
                <a:latin typeface="Times New Roman"/>
                <a:ea typeface="Calibri"/>
                <a:cs typeface="Arial"/>
              </a:rPr>
              <a:t>Qaaf</a:t>
            </a:r>
            <a:r>
              <a:rPr lang="en-US" dirty="0">
                <a:latin typeface="Times New Roman"/>
                <a:ea typeface="Calibri"/>
                <a:cs typeface="Arial"/>
              </a:rPr>
              <a:t>:</a:t>
            </a:r>
            <a:r>
              <a:rPr lang="en-US" sz="2800" dirty="0">
                <a:ea typeface="Calibri"/>
                <a:cs typeface="Arial"/>
              </a:rPr>
              <a:t> </a:t>
            </a:r>
            <a:r>
              <a:rPr lang="en-US" dirty="0">
                <a:latin typeface="Times New Roman"/>
                <a:ea typeface="Calibri"/>
                <a:cs typeface="Arial"/>
              </a:rPr>
              <a:t> 34) </a:t>
            </a:r>
            <a:endParaRPr lang="en-US" sz="2800" dirty="0">
              <a:ea typeface="Calibri"/>
              <a:cs typeface="Arial"/>
            </a:endParaRPr>
          </a:p>
          <a:p>
            <a:pPr algn="just" rtl="0">
              <a:lnSpc>
                <a:spcPct val="115000"/>
              </a:lnSpc>
              <a:spcAft>
                <a:spcPts val="1000"/>
              </a:spcAft>
            </a:pPr>
            <a:r>
              <a:rPr lang="en-US" dirty="0">
                <a:latin typeface="Times New Roman"/>
                <a:ea typeface="Calibri"/>
                <a:cs typeface="Arial"/>
              </a:rPr>
              <a:t>(al-</a:t>
            </a:r>
            <a:r>
              <a:rPr lang="en-US" dirty="0" err="1">
                <a:latin typeface="Times New Roman"/>
                <a:ea typeface="Calibri"/>
                <a:cs typeface="Arial"/>
              </a:rPr>
              <a:t>ghā</a:t>
            </a:r>
            <a:r>
              <a:rPr lang="en-US" dirty="0">
                <a:latin typeface="Times New Roman"/>
                <a:ea typeface="Calibri"/>
                <a:cs typeface="Arial"/>
              </a:rPr>
              <a:t> </a:t>
            </a:r>
            <a:r>
              <a:rPr lang="en-US" dirty="0" err="1">
                <a:latin typeface="Times New Roman"/>
                <a:ea typeface="Calibri"/>
                <a:cs typeface="Arial"/>
              </a:rPr>
              <a:t>shiyah</a:t>
            </a:r>
            <a:r>
              <a:rPr lang="en-US" dirty="0">
                <a:latin typeface="Times New Roman"/>
                <a:ea typeface="Calibri"/>
                <a:cs typeface="Arial"/>
              </a:rPr>
              <a:t> – the (day of) overwhelming event) (Surat AL-Ghaashiya:1)</a:t>
            </a:r>
            <a:endParaRPr lang="en-US" sz="2800" dirty="0">
              <a:ea typeface="Calibri"/>
              <a:cs typeface="Arial"/>
            </a:endParaRPr>
          </a:p>
          <a:p>
            <a:endParaRPr lang="ar-IQ" dirty="0"/>
          </a:p>
        </p:txBody>
      </p:sp>
    </p:spTree>
    <p:extLst>
      <p:ext uri="{BB962C8B-B14F-4D97-AF65-F5344CB8AC3E}">
        <p14:creationId xmlns:p14="http://schemas.microsoft.com/office/powerpoint/2010/main" val="8906262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4. Macro Text Repetition</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628800"/>
            <a:ext cx="7344816" cy="4752528"/>
          </a:xfrm>
        </p:spPr>
      </p:pic>
    </p:spTree>
    <p:extLst>
      <p:ext uri="{BB962C8B-B14F-4D97-AF65-F5344CB8AC3E}">
        <p14:creationId xmlns:p14="http://schemas.microsoft.com/office/powerpoint/2010/main" val="50187945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4.1. Repetition of Content Words</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556792"/>
            <a:ext cx="7128792" cy="4752528"/>
          </a:xfrm>
        </p:spPr>
      </p:pic>
    </p:spTree>
    <p:extLst>
      <p:ext uri="{BB962C8B-B14F-4D97-AF65-F5344CB8AC3E}">
        <p14:creationId xmlns:p14="http://schemas.microsoft.com/office/powerpoint/2010/main" val="114535333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4.1.1. Examples about Repetition of Content Words</a:t>
            </a:r>
            <a:endParaRPr lang="ar-IQ"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700808"/>
            <a:ext cx="777686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456227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4.2. Repetition of Function Words</a:t>
            </a:r>
            <a:endParaRPr lang="ar-IQ" dirty="0"/>
          </a:p>
        </p:txBody>
      </p:sp>
      <p:sp>
        <p:nvSpPr>
          <p:cNvPr id="3" name="عنصر نائب للمحتوى 2"/>
          <p:cNvSpPr>
            <a:spLocks noGrp="1"/>
          </p:cNvSpPr>
          <p:nvPr>
            <p:ph idx="1"/>
          </p:nvPr>
        </p:nvSpPr>
        <p:spPr/>
        <p:txBody>
          <a:bodyPr>
            <a:normAutofit lnSpcReduction="10000"/>
          </a:bodyPr>
          <a:lstStyle/>
          <a:p>
            <a:pPr algn="just" rtl="0"/>
            <a:r>
              <a:rPr lang="en-US" dirty="0"/>
              <a:t>The Arabic language also consists of certain elements called (function words). In other words, these words can function in the body of the text and can be of great importance in context but it cannot stand alone because they don't have concrete meaning and they have abstract one only. The diagram designed below explains types of function words found in Arabic in general and the Glorious Qur'an in particular. </a:t>
            </a:r>
            <a:endParaRPr lang="ar-IQ" dirty="0"/>
          </a:p>
        </p:txBody>
      </p:sp>
    </p:spTree>
    <p:extLst>
      <p:ext uri="{BB962C8B-B14F-4D97-AF65-F5344CB8AC3E}">
        <p14:creationId xmlns:p14="http://schemas.microsoft.com/office/powerpoint/2010/main" val="96132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4.2. Repetition of Function Words</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700808"/>
            <a:ext cx="6912768" cy="4078610"/>
          </a:xfrm>
        </p:spPr>
      </p:pic>
    </p:spTree>
    <p:extLst>
      <p:ext uri="{BB962C8B-B14F-4D97-AF65-F5344CB8AC3E}">
        <p14:creationId xmlns:p14="http://schemas.microsoft.com/office/powerpoint/2010/main" val="25510386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4.2.1. Examples about Repetition of Function Words</a:t>
            </a:r>
            <a:endParaRPr lang="ar-IQ"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700808"/>
            <a:ext cx="7488832" cy="4608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9144684"/>
      </p:ext>
    </p:extLst>
  </p:cSld>
  <p:clrMapOvr>
    <a:masterClrMapping/>
  </p:clrMapOvr>
  <p:transition spd="slow">
    <p:pull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5.Macro Text Formulas</a:t>
            </a:r>
            <a:endParaRPr lang="ar-IQ"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340768"/>
            <a:ext cx="741682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255411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Outline</a:t>
            </a:r>
            <a:endParaRPr lang="ar-IQ" dirty="0"/>
          </a:p>
        </p:txBody>
      </p:sp>
      <p:sp>
        <p:nvSpPr>
          <p:cNvPr id="3" name="عنصر نائب للمحتوى 2"/>
          <p:cNvSpPr>
            <a:spLocks noGrp="1"/>
          </p:cNvSpPr>
          <p:nvPr>
            <p:ph idx="1"/>
          </p:nvPr>
        </p:nvSpPr>
        <p:spPr>
          <a:xfrm>
            <a:off x="457200" y="1196752"/>
            <a:ext cx="8229600" cy="5400600"/>
          </a:xfrm>
        </p:spPr>
        <p:txBody>
          <a:bodyPr>
            <a:noAutofit/>
          </a:bodyPr>
          <a:lstStyle/>
          <a:p>
            <a:pPr algn="l" rtl="0"/>
            <a:r>
              <a:rPr lang="en-US" sz="900" dirty="0"/>
              <a:t>Introduction</a:t>
            </a:r>
          </a:p>
          <a:p>
            <a:pPr algn="l" rtl="0"/>
            <a:r>
              <a:rPr lang="en-US" sz="900" dirty="0"/>
              <a:t>1.Macro Text Features Occurrence</a:t>
            </a:r>
          </a:p>
          <a:p>
            <a:pPr algn="l" rtl="0"/>
            <a:r>
              <a:rPr lang="en-US" sz="900" dirty="0"/>
              <a:t>2. Types of Quranic Sentence Occurrence</a:t>
            </a:r>
          </a:p>
          <a:p>
            <a:pPr algn="l" rtl="0"/>
            <a:r>
              <a:rPr lang="en-US" sz="900" dirty="0"/>
              <a:t>Examples about sentence Occurrence</a:t>
            </a:r>
          </a:p>
          <a:p>
            <a:pPr algn="l" rtl="0"/>
            <a:r>
              <a:rPr lang="en-US" sz="900" dirty="0"/>
              <a:t>3. Macro Text Synonyms </a:t>
            </a:r>
          </a:p>
          <a:p>
            <a:pPr algn="l" rtl="0"/>
            <a:r>
              <a:rPr lang="en-US" sz="900" dirty="0"/>
              <a:t>4. Macro Text Repetition</a:t>
            </a:r>
          </a:p>
          <a:p>
            <a:pPr algn="l" rtl="0"/>
            <a:r>
              <a:rPr lang="en-US" sz="900" dirty="0"/>
              <a:t>4.1. Repetition of Content Words</a:t>
            </a:r>
          </a:p>
          <a:p>
            <a:pPr algn="l" rtl="0"/>
            <a:r>
              <a:rPr lang="en-US" sz="900" dirty="0"/>
              <a:t>4.2. Repetition of Function Words</a:t>
            </a:r>
          </a:p>
          <a:p>
            <a:pPr algn="l" rtl="0"/>
            <a:r>
              <a:rPr lang="en-US" sz="900" dirty="0"/>
              <a:t>4.1.1. Examples about Repetition of Content Words</a:t>
            </a:r>
          </a:p>
          <a:p>
            <a:pPr algn="l" rtl="0"/>
            <a:r>
              <a:rPr lang="en-US" sz="900" dirty="0"/>
              <a:t>4.2. Repetition of Function Words</a:t>
            </a:r>
          </a:p>
          <a:p>
            <a:pPr algn="l" rtl="0"/>
            <a:r>
              <a:rPr lang="en-US" sz="900" dirty="0"/>
              <a:t>4.2.1. Examples about Repetition of Function Words</a:t>
            </a:r>
          </a:p>
          <a:p>
            <a:pPr algn="l" rtl="0"/>
            <a:r>
              <a:rPr lang="en-US" sz="900" dirty="0"/>
              <a:t>5.Macro Text Formulas</a:t>
            </a:r>
          </a:p>
          <a:p>
            <a:pPr algn="l" rtl="0"/>
            <a:r>
              <a:rPr lang="en-US" sz="900" dirty="0"/>
              <a:t>6.Macro Text Epithets</a:t>
            </a:r>
          </a:p>
          <a:p>
            <a:pPr algn="l" rtl="0"/>
            <a:r>
              <a:rPr lang="en-US" sz="900" dirty="0"/>
              <a:t>7.Macro Text Leitmotifs</a:t>
            </a:r>
          </a:p>
          <a:p>
            <a:pPr algn="l" rtl="0"/>
            <a:r>
              <a:rPr lang="en-US" sz="900" dirty="0"/>
              <a:t>7.1. Examples about Macro Text Leitmotifs  </a:t>
            </a:r>
          </a:p>
          <a:p>
            <a:pPr algn="l" rtl="0"/>
            <a:r>
              <a:rPr lang="en-US" sz="900" dirty="0"/>
              <a:t>8.Macro Text Parables</a:t>
            </a:r>
          </a:p>
          <a:p>
            <a:pPr algn="l" rtl="0"/>
            <a:r>
              <a:rPr lang="en-US" sz="900" dirty="0"/>
              <a:t>8.1.Examples about Parables</a:t>
            </a:r>
          </a:p>
          <a:p>
            <a:pPr algn="l" rtl="0"/>
            <a:r>
              <a:rPr lang="en-US" sz="900" dirty="0"/>
              <a:t>9. Macro Text Premise and Rebuttal</a:t>
            </a:r>
          </a:p>
          <a:p>
            <a:pPr algn="l" rtl="0"/>
            <a:r>
              <a:rPr lang="en-US" sz="900" dirty="0"/>
              <a:t>9.1.Examples about Premises</a:t>
            </a:r>
          </a:p>
          <a:p>
            <a:pPr algn="l" rtl="0"/>
            <a:r>
              <a:rPr lang="en-US" sz="900" dirty="0"/>
              <a:t>10. Macro Text Deductive Argument  </a:t>
            </a:r>
          </a:p>
          <a:p>
            <a:pPr algn="l" rtl="0"/>
            <a:r>
              <a:rPr lang="en-US" sz="900" dirty="0"/>
              <a:t>10.1. Example about Macro Deductive Argument</a:t>
            </a:r>
          </a:p>
          <a:p>
            <a:pPr algn="l" rtl="0"/>
            <a:r>
              <a:rPr lang="en-US" sz="900" dirty="0"/>
              <a:t>11.Macro Text Shift in the Glorious Qur'an</a:t>
            </a:r>
          </a:p>
          <a:p>
            <a:pPr algn="l" rtl="0"/>
            <a:r>
              <a:rPr lang="en-US" sz="900" dirty="0"/>
              <a:t>12. Macro Text Noun-initial Sentences (Aya)</a:t>
            </a:r>
          </a:p>
          <a:p>
            <a:pPr algn="l" rtl="0"/>
            <a:r>
              <a:rPr lang="en-US" sz="900" dirty="0"/>
              <a:t>13. Macro Text Mutashabihat</a:t>
            </a:r>
          </a:p>
          <a:p>
            <a:pPr algn="l" rtl="0"/>
            <a:r>
              <a:rPr lang="en-US" sz="900" dirty="0"/>
              <a:t>13.1. Examples about Macro Text Mutashabihat</a:t>
            </a:r>
          </a:p>
          <a:p>
            <a:pPr algn="l" rtl="0"/>
            <a:r>
              <a:rPr lang="en-US" sz="900" dirty="0"/>
              <a:t>14. Macro Text Thematic Coherence</a:t>
            </a:r>
          </a:p>
          <a:p>
            <a:pPr algn="l" rtl="0"/>
            <a:r>
              <a:rPr lang="en-US" sz="900" dirty="0"/>
              <a:t>Surat AL-</a:t>
            </a:r>
            <a:r>
              <a:rPr lang="en-US" sz="900" dirty="0" err="1"/>
              <a:t>Ikhlas</a:t>
            </a:r>
            <a:r>
              <a:rPr lang="en-US" sz="900" dirty="0"/>
              <a:t> Textual Analysis</a:t>
            </a:r>
          </a:p>
          <a:p>
            <a:pPr algn="l" rtl="0"/>
            <a:r>
              <a:rPr lang="en-US" sz="900" dirty="0"/>
              <a:t>15. Macro Text Relevance-Based Lexical Item</a:t>
            </a:r>
          </a:p>
          <a:p>
            <a:pPr algn="l" rtl="0"/>
            <a:r>
              <a:rPr lang="en-US" sz="900" dirty="0"/>
              <a:t>15.1. Examples about Macro Text Relevance-Based Lexical Item</a:t>
            </a:r>
          </a:p>
          <a:p>
            <a:pPr algn="l" rtl="0"/>
            <a:r>
              <a:rPr lang="en-US" sz="900" dirty="0"/>
              <a:t>Conclusion</a:t>
            </a:r>
          </a:p>
          <a:p>
            <a:pPr algn="l" rtl="0"/>
            <a:r>
              <a:rPr lang="en-US" sz="900" dirty="0"/>
              <a:t>References  </a:t>
            </a:r>
            <a:endParaRPr lang="ar-IQ" sz="900" dirty="0"/>
          </a:p>
        </p:txBody>
      </p:sp>
    </p:spTree>
    <p:extLst>
      <p:ext uri="{BB962C8B-B14F-4D97-AF65-F5344CB8AC3E}">
        <p14:creationId xmlns:p14="http://schemas.microsoft.com/office/powerpoint/2010/main" val="3527554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6.Macro Text Epithets</a:t>
            </a:r>
            <a:endParaRPr lang="ar-IQ"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484784"/>
            <a:ext cx="7200800"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1025499"/>
      </p:ext>
    </p:extLst>
  </p:cSld>
  <p:clrMapOvr>
    <a:masterClrMapping/>
  </p:clrMapOvr>
  <p:transition spd="slow">
    <p:pull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7.Macro Text Leitmotifs </a:t>
            </a:r>
            <a:endParaRPr lang="ar-IQ" dirty="0"/>
          </a:p>
        </p:txBody>
      </p:sp>
      <p:sp>
        <p:nvSpPr>
          <p:cNvPr id="3" name="عنصر نائب للمحتوى 2"/>
          <p:cNvSpPr>
            <a:spLocks noGrp="1"/>
          </p:cNvSpPr>
          <p:nvPr>
            <p:ph idx="1"/>
          </p:nvPr>
        </p:nvSpPr>
        <p:spPr/>
        <p:txBody>
          <a:bodyPr/>
          <a:lstStyle/>
          <a:p>
            <a:pPr algn="just" rtl="0"/>
            <a:r>
              <a:rPr lang="en-US" dirty="0"/>
              <a:t>The Qur'anic macro text is also marked by particular sentences whose structural and stylistic features are different but their thematic and conceptual ones are similar . Yet, they are intertextually related to one another.</a:t>
            </a:r>
            <a:endParaRPr lang="ar-IQ" dirty="0"/>
          </a:p>
        </p:txBody>
      </p:sp>
    </p:spTree>
    <p:extLst>
      <p:ext uri="{BB962C8B-B14F-4D97-AF65-F5344CB8AC3E}">
        <p14:creationId xmlns:p14="http://schemas.microsoft.com/office/powerpoint/2010/main" val="22858579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7.1. Examples about Macro Text Leitmotifs </a:t>
            </a:r>
            <a:endParaRPr lang="ar-IQ"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628800"/>
            <a:ext cx="7272808"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5520056"/>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8.Macro Text Parables</a:t>
            </a:r>
            <a:endParaRPr lang="ar-IQ" dirty="0"/>
          </a:p>
        </p:txBody>
      </p:sp>
      <p:sp>
        <p:nvSpPr>
          <p:cNvPr id="3" name="عنصر نائب للمحتوى 2"/>
          <p:cNvSpPr>
            <a:spLocks noGrp="1"/>
          </p:cNvSpPr>
          <p:nvPr>
            <p:ph idx="1"/>
          </p:nvPr>
        </p:nvSpPr>
        <p:spPr/>
        <p:txBody>
          <a:bodyPr>
            <a:normAutofit lnSpcReduction="10000"/>
          </a:bodyPr>
          <a:lstStyle/>
          <a:p>
            <a:pPr algn="just" rtl="0"/>
            <a:r>
              <a:rPr lang="en-US" dirty="0"/>
              <a:t>The Qur'anic parables are featured by the followings: </a:t>
            </a:r>
          </a:p>
          <a:p>
            <a:pPr algn="just" rtl="0"/>
            <a:r>
              <a:rPr lang="en-US" dirty="0"/>
              <a:t>1-They are available in different </a:t>
            </a:r>
            <a:r>
              <a:rPr lang="en-US" dirty="0" err="1"/>
              <a:t>Suras</a:t>
            </a:r>
            <a:r>
              <a:rPr lang="en-US" dirty="0"/>
              <a:t> and Ayas  </a:t>
            </a:r>
          </a:p>
          <a:p>
            <a:pPr algn="just" rtl="0"/>
            <a:r>
              <a:rPr lang="en-US" dirty="0"/>
              <a:t>2- Their lengths are variable.</a:t>
            </a:r>
          </a:p>
          <a:p>
            <a:pPr algn="just" rtl="0"/>
            <a:r>
              <a:rPr lang="en-US" dirty="0"/>
              <a:t>3-Their styles are different and themes are similar.</a:t>
            </a:r>
          </a:p>
          <a:p>
            <a:pPr algn="just" rtl="0"/>
            <a:r>
              <a:rPr lang="en-US" dirty="0"/>
              <a:t>4-Their functions on the macro level: intertextuality and cohesion</a:t>
            </a:r>
          </a:p>
          <a:p>
            <a:pPr algn="just" rtl="0"/>
            <a:endParaRPr lang="ar-IQ" dirty="0"/>
          </a:p>
        </p:txBody>
      </p:sp>
    </p:spTree>
    <p:extLst>
      <p:ext uri="{BB962C8B-B14F-4D97-AF65-F5344CB8AC3E}">
        <p14:creationId xmlns:p14="http://schemas.microsoft.com/office/powerpoint/2010/main" val="27985160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8.1.Examples about Parables</a:t>
            </a:r>
            <a:endParaRPr lang="ar-IQ" dirty="0"/>
          </a:p>
        </p:txBody>
      </p:sp>
      <p:sp>
        <p:nvSpPr>
          <p:cNvPr id="3" name="عنصر نائب للمحتوى 2"/>
          <p:cNvSpPr>
            <a:spLocks noGrp="1"/>
          </p:cNvSpPr>
          <p:nvPr>
            <p:ph idx="1"/>
          </p:nvPr>
        </p:nvSpPr>
        <p:spPr/>
        <p:txBody>
          <a:bodyPr/>
          <a:lstStyle/>
          <a:p>
            <a:pPr algn="just" rtl="0"/>
            <a:r>
              <a:rPr lang="en-US" dirty="0"/>
              <a:t>There are many examples about parables in the Glorious Qur'an. Yet, (Surat </a:t>
            </a:r>
            <a:r>
              <a:rPr lang="en-US" dirty="0" err="1"/>
              <a:t>Yousif</a:t>
            </a:r>
            <a:r>
              <a:rPr lang="en-US" dirty="0"/>
              <a:t>) is the best example where the story of prophet </a:t>
            </a:r>
            <a:r>
              <a:rPr lang="en-US" dirty="0" err="1"/>
              <a:t>Yousif</a:t>
            </a:r>
            <a:r>
              <a:rPr lang="en-US" dirty="0"/>
              <a:t> is mentioned in different styles in the body of the </a:t>
            </a:r>
            <a:r>
              <a:rPr lang="en-US" dirty="0" err="1"/>
              <a:t>sura</a:t>
            </a:r>
            <a:r>
              <a:rPr lang="en-US" dirty="0"/>
              <a:t>. However, they contribute towards making the main theme of his character cohesive.</a:t>
            </a:r>
            <a:endParaRPr lang="ar-IQ" dirty="0"/>
          </a:p>
        </p:txBody>
      </p:sp>
    </p:spTree>
    <p:extLst>
      <p:ext uri="{BB962C8B-B14F-4D97-AF65-F5344CB8AC3E}">
        <p14:creationId xmlns:p14="http://schemas.microsoft.com/office/powerpoint/2010/main" val="3331831903"/>
      </p:ext>
    </p:extLst>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9. Macro Text Premise and Rebuttal</a:t>
            </a:r>
            <a:endParaRPr lang="ar-IQ" dirty="0"/>
          </a:p>
        </p:txBody>
      </p:sp>
      <p:sp>
        <p:nvSpPr>
          <p:cNvPr id="3" name="عنصر نائب للمحتوى 2"/>
          <p:cNvSpPr>
            <a:spLocks noGrp="1"/>
          </p:cNvSpPr>
          <p:nvPr>
            <p:ph idx="1"/>
          </p:nvPr>
        </p:nvSpPr>
        <p:spPr/>
        <p:txBody>
          <a:bodyPr>
            <a:normAutofit fontScale="85000" lnSpcReduction="10000"/>
          </a:bodyPr>
          <a:lstStyle/>
          <a:p>
            <a:pPr algn="just" rtl="0"/>
            <a:r>
              <a:rPr lang="en-US" dirty="0"/>
              <a:t>The Qur'anic macro texts highlight two significant parts. They are Good (Protagonist: Almighty Allah ) and Evil (Devil). This is why, there are argument between AL-Mighty Allah and Evil and these argumentations are functioned by God Great Power. </a:t>
            </a:r>
          </a:p>
          <a:p>
            <a:pPr algn="just" rtl="0"/>
            <a:r>
              <a:rPr lang="en-US" dirty="0"/>
              <a:t>It is worth noting that there many premises in the Glorious Qur'an such as: monotheism and resurrection. Al-mighty Allah premises of the said points are highlighted but Evil oppose them. Therefore, Al-mighty Allah makes use of his great power to substantiate these matters. </a:t>
            </a:r>
            <a:endParaRPr lang="ar-IQ" dirty="0"/>
          </a:p>
        </p:txBody>
      </p:sp>
    </p:spTree>
    <p:extLst>
      <p:ext uri="{BB962C8B-B14F-4D97-AF65-F5344CB8AC3E}">
        <p14:creationId xmlns:p14="http://schemas.microsoft.com/office/powerpoint/2010/main" val="1481762812"/>
      </p:ext>
    </p:extLst>
  </p:cSld>
  <p:clrMapOvr>
    <a:masterClrMapping/>
  </p:clrMapOvr>
  <p:transition spd="slow">
    <p:pull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9.1.Examples about Premises </a:t>
            </a:r>
            <a:endParaRPr lang="ar-IQ"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340768"/>
            <a:ext cx="7200799"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93388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10. Macro Text Deductive Argument </a:t>
            </a:r>
            <a:endParaRPr lang="ar-IQ" dirty="0"/>
          </a:p>
        </p:txBody>
      </p:sp>
      <p:sp>
        <p:nvSpPr>
          <p:cNvPr id="3" name="عنصر نائب للمحتوى 2"/>
          <p:cNvSpPr>
            <a:spLocks noGrp="1"/>
          </p:cNvSpPr>
          <p:nvPr>
            <p:ph idx="1"/>
          </p:nvPr>
        </p:nvSpPr>
        <p:spPr/>
        <p:txBody>
          <a:bodyPr/>
          <a:lstStyle/>
          <a:p>
            <a:pPr algn="just" rtl="0"/>
            <a:r>
              <a:rPr lang="en-US" dirty="0"/>
              <a:t>The deductive argument (reasoning scheme) is a major Qur’anic macro text feature.  Throughout the Qur’an, we encounter God’s omnipotence details functioning as a  deductive argument through which the reader/listener is persuaded and enabled to  reach a conclusion that supports God’s premise, as in the following example:</a:t>
            </a:r>
            <a:endParaRPr lang="ar-IQ" dirty="0"/>
          </a:p>
        </p:txBody>
      </p:sp>
    </p:spTree>
    <p:extLst>
      <p:ext uri="{BB962C8B-B14F-4D97-AF65-F5344CB8AC3E}">
        <p14:creationId xmlns:p14="http://schemas.microsoft.com/office/powerpoint/2010/main" val="513914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10.1. Example about Macro Deductive Argument</a:t>
            </a:r>
            <a:endParaRPr lang="ar-IQ"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628800"/>
            <a:ext cx="7560839"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093210"/>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11.Macro Text Shift in the Glorious Qur'an</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700808"/>
            <a:ext cx="7920880" cy="4464496"/>
          </a:xfrm>
        </p:spPr>
      </p:pic>
    </p:spTree>
    <p:extLst>
      <p:ext uri="{BB962C8B-B14F-4D97-AF65-F5344CB8AC3E}">
        <p14:creationId xmlns:p14="http://schemas.microsoft.com/office/powerpoint/2010/main" val="3022307729"/>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Introduction</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844824"/>
            <a:ext cx="5256584" cy="396044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1916832"/>
            <a:ext cx="2952328" cy="3888432"/>
          </a:xfrm>
          <a:prstGeom prst="rect">
            <a:avLst/>
          </a:prstGeom>
        </p:spPr>
      </p:pic>
    </p:spTree>
    <p:extLst>
      <p:ext uri="{BB962C8B-B14F-4D97-AF65-F5344CB8AC3E}">
        <p14:creationId xmlns:p14="http://schemas.microsoft.com/office/powerpoint/2010/main" val="3476262558"/>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12. Macro Text Noun-initial Sentences (Aya)</a:t>
            </a:r>
            <a:endParaRPr lang="ar-IQ" dirty="0"/>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628800"/>
            <a:ext cx="756084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622927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13. Macro Text Mutashabihat</a:t>
            </a:r>
            <a:endParaRPr lang="ar-IQ" dirty="0"/>
          </a:p>
        </p:txBody>
      </p:sp>
      <p:sp>
        <p:nvSpPr>
          <p:cNvPr id="3" name="عنصر نائب للمحتوى 2"/>
          <p:cNvSpPr>
            <a:spLocks noGrp="1"/>
          </p:cNvSpPr>
          <p:nvPr>
            <p:ph idx="1"/>
          </p:nvPr>
        </p:nvSpPr>
        <p:spPr/>
        <p:txBody>
          <a:bodyPr/>
          <a:lstStyle/>
          <a:p>
            <a:pPr algn="just" rtl="0"/>
            <a:r>
              <a:rPr lang="en-US" dirty="0"/>
              <a:t>Al-</a:t>
            </a:r>
            <a:r>
              <a:rPr lang="en-US" dirty="0" err="1"/>
              <a:t>Mutashabihat</a:t>
            </a:r>
            <a:r>
              <a:rPr lang="en-US" dirty="0"/>
              <a:t> constructions are defined as expressions found in the body of the Glorious Qur'an, they are stylistically different from each other but thematically and grammatically similar to one another. In other words, they are related intertextually due to the shared (theme)</a:t>
            </a:r>
            <a:endParaRPr lang="ar-IQ" dirty="0"/>
          </a:p>
        </p:txBody>
      </p:sp>
    </p:spTree>
    <p:extLst>
      <p:ext uri="{BB962C8B-B14F-4D97-AF65-F5344CB8AC3E}">
        <p14:creationId xmlns:p14="http://schemas.microsoft.com/office/powerpoint/2010/main" val="6353077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13.1. Examples about Macro Text Mutashabihat</a:t>
            </a:r>
            <a:endParaRPr lang="ar-IQ"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600200"/>
            <a:ext cx="7200799"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0723875"/>
      </p:ext>
    </p:extLst>
  </p:cSld>
  <p:clrMapOvr>
    <a:masterClrMapping/>
  </p:clrMapOvr>
  <p:transition spd="slow">
    <p:pull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14. Macro Text Thematic Coherence</a:t>
            </a:r>
            <a:endParaRPr lang="ar-IQ" dirty="0"/>
          </a:p>
        </p:txBody>
      </p:sp>
      <p:pic>
        <p:nvPicPr>
          <p:cNvPr id="1024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844825"/>
            <a:ext cx="7344816" cy="264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38187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Surat AL-</a:t>
            </a:r>
            <a:r>
              <a:rPr lang="en-US" dirty="0" err="1"/>
              <a:t>Ikhlas</a:t>
            </a:r>
            <a:r>
              <a:rPr lang="en-US" dirty="0"/>
              <a:t> Textual Analysis</a:t>
            </a:r>
            <a:endParaRPr lang="ar-IQ" dirty="0"/>
          </a:p>
        </p:txBody>
      </p:sp>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600200"/>
            <a:ext cx="806489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207673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15. Macro Text Relevance-Based Lexical Item</a:t>
            </a:r>
            <a:endParaRPr lang="ar-IQ" dirty="0"/>
          </a:p>
        </p:txBody>
      </p:sp>
      <p:sp>
        <p:nvSpPr>
          <p:cNvPr id="3" name="عنصر نائب للمحتوى 2"/>
          <p:cNvSpPr>
            <a:spLocks noGrp="1"/>
          </p:cNvSpPr>
          <p:nvPr>
            <p:ph idx="1"/>
          </p:nvPr>
        </p:nvSpPr>
        <p:spPr/>
        <p:txBody>
          <a:bodyPr/>
          <a:lstStyle/>
          <a:p>
            <a:pPr algn="just" rtl="0"/>
            <a:r>
              <a:rPr lang="en-US" dirty="0"/>
              <a:t>The Relevance-Based Lexical Item is a semantic macro text feature that recurrently occurs in the Glorious Qur’an. It deals the occurrence of a speciﬁc word due to its relevance and through  which coherence and continuity of thought are achieved.</a:t>
            </a:r>
            <a:endParaRPr lang="ar-IQ" dirty="0"/>
          </a:p>
        </p:txBody>
      </p:sp>
    </p:spTree>
    <p:extLst>
      <p:ext uri="{BB962C8B-B14F-4D97-AF65-F5344CB8AC3E}">
        <p14:creationId xmlns:p14="http://schemas.microsoft.com/office/powerpoint/2010/main" val="161154474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15.1. Examples about Macro Text Relevance-Based Lexical Item</a:t>
            </a:r>
            <a:endParaRPr lang="ar-IQ" dirty="0"/>
          </a:p>
        </p:txBody>
      </p:sp>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600200"/>
            <a:ext cx="734481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851800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Conclusion</a:t>
            </a:r>
            <a:endParaRPr lang="ar-IQ" dirty="0"/>
          </a:p>
        </p:txBody>
      </p:sp>
      <p:sp>
        <p:nvSpPr>
          <p:cNvPr id="4" name="عنصر نائب للمحتوى 3"/>
          <p:cNvSpPr>
            <a:spLocks noGrp="1"/>
          </p:cNvSpPr>
          <p:nvPr>
            <p:ph idx="1"/>
          </p:nvPr>
        </p:nvSpPr>
        <p:spPr/>
        <p:txBody>
          <a:bodyPr>
            <a:normAutofit fontScale="55000" lnSpcReduction="20000"/>
          </a:bodyPr>
          <a:lstStyle/>
          <a:p>
            <a:pPr algn="just" rtl="0"/>
            <a:r>
              <a:rPr lang="en-US" b="1" dirty="0"/>
              <a:t>It is concluded that Qur'anic Macro text is concerned with the Qur'anic text as a whole.</a:t>
            </a:r>
          </a:p>
          <a:p>
            <a:pPr algn="just" rtl="0"/>
            <a:r>
              <a:rPr lang="en-US" b="1" dirty="0"/>
              <a:t>The ultimate goal behind the analysis of the Quranic macro text is presented as follows:</a:t>
            </a:r>
          </a:p>
          <a:p>
            <a:pPr algn="just" rtl="0"/>
            <a:r>
              <a:rPr lang="en-US" b="1" dirty="0"/>
              <a:t>Grasping the components of the Qur'anic Marco text as they were explained in the diagrams presented in the PowerPoint.</a:t>
            </a:r>
          </a:p>
          <a:p>
            <a:pPr algn="just" rtl="0"/>
            <a:r>
              <a:rPr lang="en-US" b="1" dirty="0"/>
              <a:t>Helping researchers link the dots and make sense of the structures of the Glorious Qur'an because there are many different structures of many Qur'anic Ayas but their themes and grammar are similar.</a:t>
            </a:r>
          </a:p>
          <a:p>
            <a:pPr algn="just" rtl="0"/>
            <a:r>
              <a:rPr lang="en-US" b="1" dirty="0"/>
              <a:t>Shedding lights on the importance of the theme and the tenets of faith which are defined as the corner stone of Islam.</a:t>
            </a:r>
          </a:p>
          <a:p>
            <a:pPr algn="just" rtl="0"/>
            <a:r>
              <a:rPr lang="en-US" b="1" dirty="0"/>
              <a:t>Comprehending the significance of shifts in the Glorious.</a:t>
            </a:r>
          </a:p>
          <a:p>
            <a:pPr algn="just" rtl="0"/>
            <a:r>
              <a:rPr lang="en-US" b="1" dirty="0"/>
              <a:t>All the above mentioned points also contribute to widening the understanding of translators who deal with the Glorious Quran. In other words, if translators understand the elements of the Quranic Macro text well, they are expected to produce something appropriate in the target language.</a:t>
            </a:r>
          </a:p>
          <a:p>
            <a:pPr algn="just" rtl="0"/>
            <a:endParaRPr lang="en-US" b="1" dirty="0"/>
          </a:p>
          <a:p>
            <a:pPr algn="just" rtl="0"/>
            <a:endParaRPr lang="en-US" b="1" dirty="0"/>
          </a:p>
          <a:p>
            <a:pPr algn="just" rtl="0"/>
            <a:endParaRPr lang="en-US" b="1" dirty="0"/>
          </a:p>
          <a:p>
            <a:pPr algn="just" rtl="0"/>
            <a:endParaRPr lang="en-US" b="1" dirty="0"/>
          </a:p>
          <a:p>
            <a:pPr algn="just" rtl="0"/>
            <a:endParaRPr lang="ar-IQ" b="1" dirty="0"/>
          </a:p>
        </p:txBody>
      </p:sp>
    </p:spTree>
    <p:extLst>
      <p:ext uri="{BB962C8B-B14F-4D97-AF65-F5344CB8AC3E}">
        <p14:creationId xmlns:p14="http://schemas.microsoft.com/office/powerpoint/2010/main" val="12501169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References</a:t>
            </a:r>
            <a:endParaRPr lang="ar-IQ" dirty="0"/>
          </a:p>
        </p:txBody>
      </p:sp>
      <p:sp>
        <p:nvSpPr>
          <p:cNvPr id="3" name="عنصر نائب للمحتوى 2"/>
          <p:cNvSpPr>
            <a:spLocks noGrp="1"/>
          </p:cNvSpPr>
          <p:nvPr>
            <p:ph idx="1"/>
          </p:nvPr>
        </p:nvSpPr>
        <p:spPr/>
        <p:txBody>
          <a:bodyPr>
            <a:normAutofit fontScale="92500"/>
          </a:bodyPr>
          <a:lstStyle/>
          <a:p>
            <a:pPr algn="just" rtl="0"/>
            <a:r>
              <a:rPr lang="en-US" dirty="0"/>
              <a:t>The Glorious Qur'an</a:t>
            </a:r>
          </a:p>
          <a:p>
            <a:pPr algn="just" rtl="0"/>
            <a:r>
              <a:rPr lang="en-US" dirty="0"/>
              <a:t>Abdul </a:t>
            </a:r>
            <a:r>
              <a:rPr lang="en-US" dirty="0" err="1"/>
              <a:t>Raof</a:t>
            </a:r>
            <a:r>
              <a:rPr lang="en-US" dirty="0"/>
              <a:t>, Hussein. (2019). Text Linguistics of Qur'anic Discourse An </a:t>
            </a:r>
            <a:r>
              <a:rPr lang="en-US" dirty="0" err="1"/>
              <a:t>Aanlysis</a:t>
            </a:r>
            <a:r>
              <a:rPr lang="en-US" dirty="0"/>
              <a:t>. London: Routledge Publishing House</a:t>
            </a:r>
          </a:p>
          <a:p>
            <a:pPr algn="just" rtl="0"/>
            <a:r>
              <a:rPr lang="en-US" dirty="0"/>
              <a:t>  Al-</a:t>
            </a:r>
            <a:r>
              <a:rPr lang="en-US" dirty="0" err="1"/>
              <a:t>Hilali</a:t>
            </a:r>
            <a:r>
              <a:rPr lang="en-US" dirty="0"/>
              <a:t> and Khan ( </a:t>
            </a:r>
            <a:r>
              <a:rPr lang="en-US" dirty="0" err="1"/>
              <a:t>nodate</a:t>
            </a:r>
            <a:r>
              <a:rPr lang="en-US" dirty="0"/>
              <a:t> ) Interpretation of the Meanings of the Noble Qur’an (online ) , available :,.http://www.quranbrowser.com/cgi/bin/get.cgi       </a:t>
            </a:r>
          </a:p>
          <a:p>
            <a:pPr algn="just" rtl="0"/>
            <a:r>
              <a:rPr lang="en-US" dirty="0"/>
              <a:t> </a:t>
            </a:r>
            <a:endParaRPr lang="ar-IQ" dirty="0"/>
          </a:p>
        </p:txBody>
      </p:sp>
    </p:spTree>
    <p:extLst>
      <p:ext uri="{BB962C8B-B14F-4D97-AF65-F5344CB8AC3E}">
        <p14:creationId xmlns:p14="http://schemas.microsoft.com/office/powerpoint/2010/main" val="225458359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r>
              <a:rPr lang="en-US" sz="11500" b="1" dirty="0"/>
              <a:t>Thank You</a:t>
            </a:r>
            <a:endParaRPr lang="ar-IQ" sz="11500" b="1" dirty="0"/>
          </a:p>
        </p:txBody>
      </p:sp>
    </p:spTree>
    <p:extLst>
      <p:ext uri="{BB962C8B-B14F-4D97-AF65-F5344CB8AC3E}">
        <p14:creationId xmlns:p14="http://schemas.microsoft.com/office/powerpoint/2010/main" val="384442010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lnSpc>
                <a:spcPct val="115000"/>
              </a:lnSpc>
              <a:spcAft>
                <a:spcPts val="1000"/>
              </a:spcAft>
            </a:pPr>
            <a:r>
              <a:rPr lang="en-US" dirty="0"/>
              <a:t>1.Macro Text Features Occurrence</a:t>
            </a:r>
            <a:endParaRPr lang="ar-IQ" dirty="0"/>
          </a:p>
        </p:txBody>
      </p:sp>
      <p:pic>
        <p:nvPicPr>
          <p:cNvPr id="5" name="عنصر نائب للمحتوى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4633" y="1600200"/>
            <a:ext cx="5634733" cy="4525963"/>
          </a:xfrm>
        </p:spPr>
      </p:pic>
    </p:spTree>
    <p:extLst>
      <p:ext uri="{BB962C8B-B14F-4D97-AF65-F5344CB8AC3E}">
        <p14:creationId xmlns:p14="http://schemas.microsoft.com/office/powerpoint/2010/main" val="3484208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lnSpc>
                <a:spcPct val="115000"/>
              </a:lnSpc>
              <a:spcAft>
                <a:spcPts val="1000"/>
              </a:spcAft>
            </a:pPr>
            <a:r>
              <a:rPr lang="en-US" dirty="0"/>
              <a:t>2. Types of Quranic Sentence Occurrence</a:t>
            </a: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3283" y="1600200"/>
            <a:ext cx="5297433" cy="4525963"/>
          </a:xfrm>
        </p:spPr>
      </p:pic>
    </p:spTree>
    <p:extLst>
      <p:ext uri="{BB962C8B-B14F-4D97-AF65-F5344CB8AC3E}">
        <p14:creationId xmlns:p14="http://schemas.microsoft.com/office/powerpoint/2010/main" val="124718765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 rtl="0">
              <a:lnSpc>
                <a:spcPct val="115000"/>
              </a:lnSpc>
              <a:spcAft>
                <a:spcPts val="1000"/>
              </a:spcAft>
            </a:pPr>
            <a:r>
              <a:rPr lang="en-US" dirty="0"/>
              <a:t>Examples about sentence Occurrence</a:t>
            </a:r>
            <a:endParaRPr lang="ar-IQ" dirty="0"/>
          </a:p>
        </p:txBody>
      </p:sp>
      <p:sp>
        <p:nvSpPr>
          <p:cNvPr id="3" name="عنصر نائب للمحتوى 2"/>
          <p:cNvSpPr>
            <a:spLocks noGrp="1"/>
          </p:cNvSpPr>
          <p:nvPr>
            <p:ph idx="1"/>
          </p:nvPr>
        </p:nvSpPr>
        <p:spPr/>
        <p:txBody>
          <a:bodyPr>
            <a:normAutofit fontScale="92500" lnSpcReduction="10000"/>
          </a:bodyPr>
          <a:lstStyle/>
          <a:p>
            <a:pPr algn="l" rtl="0">
              <a:lnSpc>
                <a:spcPct val="115000"/>
              </a:lnSpc>
              <a:spcAft>
                <a:spcPts val="1000"/>
              </a:spcAft>
              <a:tabLst>
                <a:tab pos="2639695" algn="l"/>
              </a:tabLst>
            </a:pPr>
            <a:r>
              <a:rPr lang="en-US" dirty="0">
                <a:latin typeface="Times New Roman"/>
                <a:ea typeface="Calibri"/>
                <a:cs typeface="Arial"/>
              </a:rPr>
              <a:t>2.1. Occurrence of  Sentences once </a:t>
            </a:r>
            <a:endParaRPr lang="en-US" sz="2800" dirty="0">
              <a:ea typeface="Calibri"/>
              <a:cs typeface="Arial"/>
            </a:endParaRPr>
          </a:p>
          <a:p>
            <a:pPr algn="just" rtl="0">
              <a:lnSpc>
                <a:spcPct val="115000"/>
              </a:lnSpc>
              <a:spcAft>
                <a:spcPts val="1000"/>
              </a:spcAft>
              <a:tabLst>
                <a:tab pos="2639695" algn="l"/>
              </a:tabLst>
            </a:pPr>
            <a:r>
              <a:rPr lang="en-US" dirty="0">
                <a:latin typeface="Times New Roman"/>
                <a:ea typeface="Calibri"/>
                <a:cs typeface="Arial"/>
              </a:rPr>
              <a:t>Qur’an, as in sentence 89 of (Surat </a:t>
            </a:r>
            <a:r>
              <a:rPr lang="en-US" dirty="0" err="1">
                <a:latin typeface="Times New Roman"/>
                <a:ea typeface="Calibri"/>
                <a:cs typeface="Arial"/>
              </a:rPr>
              <a:t>Taha</a:t>
            </a:r>
            <a:r>
              <a:rPr lang="en-US" dirty="0">
                <a:latin typeface="Times New Roman"/>
                <a:ea typeface="Calibri"/>
                <a:cs typeface="Arial"/>
              </a:rPr>
              <a:t>), which is the only sentence  in the Qur’an that  starts with the interrogative phrase (</a:t>
            </a:r>
            <a:r>
              <a:rPr lang="en-US" dirty="0" err="1">
                <a:latin typeface="Times New Roman"/>
                <a:ea typeface="Calibri"/>
                <a:cs typeface="Arial"/>
              </a:rPr>
              <a:t>afalā</a:t>
            </a:r>
            <a:r>
              <a:rPr lang="en-US" dirty="0">
                <a:latin typeface="Times New Roman"/>
                <a:ea typeface="Calibri"/>
                <a:cs typeface="Arial"/>
              </a:rPr>
              <a:t>  </a:t>
            </a:r>
            <a:r>
              <a:rPr lang="en-US" dirty="0" err="1">
                <a:latin typeface="Times New Roman"/>
                <a:ea typeface="Calibri"/>
                <a:cs typeface="Arial"/>
              </a:rPr>
              <a:t>yarawna</a:t>
            </a:r>
            <a:r>
              <a:rPr lang="en-US" dirty="0">
                <a:latin typeface="Times New Roman"/>
                <a:ea typeface="Calibri"/>
                <a:cs typeface="Arial"/>
              </a:rPr>
              <a:t> – did  they not see?). Sentence 95 of (Surat AL-</a:t>
            </a:r>
            <a:r>
              <a:rPr lang="en-US" dirty="0" err="1">
                <a:latin typeface="Times New Roman"/>
                <a:ea typeface="Calibri"/>
                <a:cs typeface="Arial"/>
              </a:rPr>
              <a:t>Anbiya</a:t>
            </a:r>
            <a:r>
              <a:rPr lang="en-US" dirty="0">
                <a:latin typeface="Times New Roman"/>
                <a:ea typeface="Calibri"/>
                <a:cs typeface="Arial"/>
              </a:rPr>
              <a:t>) is the only sentence in the Qur’an which  starts with the verb (</a:t>
            </a:r>
            <a:r>
              <a:rPr lang="en-US" dirty="0" err="1">
                <a:latin typeface="Times New Roman"/>
                <a:ea typeface="Calibri"/>
                <a:cs typeface="Arial"/>
              </a:rPr>
              <a:t>wa</a:t>
            </a:r>
            <a:r>
              <a:rPr lang="en-US" dirty="0">
                <a:latin typeface="Times New Roman"/>
                <a:ea typeface="Calibri"/>
                <a:cs typeface="Arial"/>
              </a:rPr>
              <a:t> </a:t>
            </a:r>
            <a:r>
              <a:rPr lang="en-US" dirty="0" err="1">
                <a:latin typeface="Times New Roman"/>
                <a:ea typeface="Calibri"/>
                <a:cs typeface="Arial"/>
              </a:rPr>
              <a:t>ḥarā</a:t>
            </a:r>
            <a:r>
              <a:rPr lang="en-US" dirty="0">
                <a:latin typeface="Times New Roman"/>
                <a:ea typeface="Calibri"/>
                <a:cs typeface="Arial"/>
              </a:rPr>
              <a:t> </a:t>
            </a:r>
            <a:r>
              <a:rPr lang="en-US" dirty="0" err="1">
                <a:latin typeface="Times New Roman"/>
                <a:ea typeface="Calibri"/>
                <a:cs typeface="Arial"/>
              </a:rPr>
              <a:t>mun</a:t>
            </a:r>
            <a:r>
              <a:rPr lang="en-US" dirty="0">
                <a:latin typeface="Times New Roman"/>
                <a:ea typeface="Calibri"/>
                <a:cs typeface="Arial"/>
              </a:rPr>
              <a:t> – and there is prohibition).  </a:t>
            </a:r>
            <a:endParaRPr lang="en-US" sz="2800" dirty="0">
              <a:ea typeface="Calibri"/>
              <a:cs typeface="Arial"/>
            </a:endParaRPr>
          </a:p>
          <a:p>
            <a:endParaRPr lang="ar-IQ" dirty="0"/>
          </a:p>
        </p:txBody>
      </p:sp>
    </p:spTree>
    <p:extLst>
      <p:ext uri="{BB962C8B-B14F-4D97-AF65-F5344CB8AC3E}">
        <p14:creationId xmlns:p14="http://schemas.microsoft.com/office/powerpoint/2010/main" val="1126916280"/>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000" dirty="0">
                <a:solidFill>
                  <a:prstClr val="black"/>
                </a:solidFill>
              </a:rPr>
              <a:t>Examples about sentence Occurrence</a:t>
            </a:r>
            <a:endParaRPr lang="ar-IQ" dirty="0"/>
          </a:p>
        </p:txBody>
      </p:sp>
      <p:sp>
        <p:nvSpPr>
          <p:cNvPr id="3" name="عنصر نائب للمحتوى 2"/>
          <p:cNvSpPr>
            <a:spLocks noGrp="1"/>
          </p:cNvSpPr>
          <p:nvPr>
            <p:ph idx="1"/>
          </p:nvPr>
        </p:nvSpPr>
        <p:spPr/>
        <p:txBody>
          <a:bodyPr>
            <a:normAutofit fontScale="85000" lnSpcReduction="20000"/>
          </a:bodyPr>
          <a:lstStyle/>
          <a:p>
            <a:pPr algn="l" rtl="0">
              <a:lnSpc>
                <a:spcPct val="115000"/>
              </a:lnSpc>
              <a:spcAft>
                <a:spcPts val="1000"/>
              </a:spcAft>
              <a:tabLst>
                <a:tab pos="2639695" algn="l"/>
              </a:tabLst>
            </a:pPr>
            <a:r>
              <a:rPr lang="en-US" dirty="0">
                <a:latin typeface="Times New Roman"/>
                <a:ea typeface="Calibri"/>
                <a:cs typeface="Arial"/>
              </a:rPr>
              <a:t>2.2. Occurrence of Sentences twice</a:t>
            </a:r>
            <a:endParaRPr lang="en-US" sz="2800" dirty="0">
              <a:ea typeface="Calibri"/>
              <a:cs typeface="Arial"/>
            </a:endParaRPr>
          </a:p>
          <a:p>
            <a:pPr algn="just" rtl="0">
              <a:lnSpc>
                <a:spcPct val="115000"/>
              </a:lnSpc>
              <a:spcAft>
                <a:spcPts val="1000"/>
              </a:spcAft>
              <a:tabLst>
                <a:tab pos="2639695" algn="l"/>
              </a:tabLst>
            </a:pPr>
            <a:r>
              <a:rPr lang="en-US" dirty="0">
                <a:latin typeface="Times New Roman"/>
                <a:ea typeface="Calibri"/>
                <a:cs typeface="Arial"/>
              </a:rPr>
              <a:t>There are sentences that have occurred only  twice in the Qur’an, as in sentences (Surat AL-</a:t>
            </a:r>
            <a:r>
              <a:rPr lang="en-US" dirty="0" err="1">
                <a:latin typeface="Times New Roman"/>
                <a:ea typeface="Calibri"/>
                <a:cs typeface="Arial"/>
              </a:rPr>
              <a:t>Baqara</a:t>
            </a:r>
            <a:r>
              <a:rPr lang="en-US" dirty="0">
                <a:latin typeface="Times New Roman"/>
                <a:ea typeface="Calibri"/>
                <a:cs typeface="Arial"/>
              </a:rPr>
              <a:t>: 274–275) in which the relative pro- noun (</a:t>
            </a:r>
            <a:r>
              <a:rPr lang="en-US" dirty="0" err="1">
                <a:latin typeface="Times New Roman"/>
                <a:ea typeface="Calibri"/>
                <a:cs typeface="Arial"/>
              </a:rPr>
              <a:t>alladhī</a:t>
            </a:r>
            <a:r>
              <a:rPr lang="en-US" dirty="0">
                <a:latin typeface="Times New Roman"/>
                <a:ea typeface="Calibri"/>
                <a:cs typeface="Arial"/>
              </a:rPr>
              <a:t> </a:t>
            </a:r>
            <a:r>
              <a:rPr lang="en-US" dirty="0" err="1">
                <a:latin typeface="Times New Roman"/>
                <a:ea typeface="Calibri"/>
                <a:cs typeface="Arial"/>
              </a:rPr>
              <a:t>na</a:t>
            </a:r>
            <a:r>
              <a:rPr lang="en-US" dirty="0">
                <a:latin typeface="Times New Roman"/>
                <a:ea typeface="Calibri"/>
                <a:cs typeface="Arial"/>
              </a:rPr>
              <a:t> – those who) occurs in sentence-initial position in sentences  immediately after each other only twice in the Qur’an. The pronoun (</a:t>
            </a:r>
            <a:r>
              <a:rPr lang="en-US" dirty="0" err="1">
                <a:latin typeface="Times New Roman"/>
                <a:ea typeface="Calibri"/>
                <a:cs typeface="Arial"/>
              </a:rPr>
              <a:t>huwa</a:t>
            </a:r>
            <a:r>
              <a:rPr lang="en-US" dirty="0">
                <a:latin typeface="Times New Roman"/>
                <a:ea typeface="Calibri"/>
                <a:cs typeface="Arial"/>
              </a:rPr>
              <a:t> – He  (God)) occurs in sentence-initial position in sentences immediately after  each other only twice in the Qur’an, as in (Surat AL-Imran: 6-7). </a:t>
            </a:r>
            <a:endParaRPr lang="en-US" sz="2800" dirty="0">
              <a:ea typeface="Calibri"/>
              <a:cs typeface="Arial"/>
            </a:endParaRPr>
          </a:p>
          <a:p>
            <a:endParaRPr lang="ar-IQ" dirty="0"/>
          </a:p>
        </p:txBody>
      </p:sp>
    </p:spTree>
    <p:extLst>
      <p:ext uri="{BB962C8B-B14F-4D97-AF65-F5344CB8AC3E}">
        <p14:creationId xmlns:p14="http://schemas.microsoft.com/office/powerpoint/2010/main" val="216731663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0">
              <a:lnSpc>
                <a:spcPct val="115000"/>
              </a:lnSpc>
              <a:spcAft>
                <a:spcPts val="1000"/>
              </a:spcAft>
            </a:pPr>
            <a:r>
              <a:rPr lang="en-US" sz="4000" dirty="0">
                <a:solidFill>
                  <a:prstClr val="black"/>
                </a:solidFill>
              </a:rPr>
              <a:t>Examples about sentence Occurrence</a:t>
            </a:r>
            <a:endParaRPr lang="ar-IQ" sz="3200" dirty="0"/>
          </a:p>
        </p:txBody>
      </p:sp>
      <p:sp>
        <p:nvSpPr>
          <p:cNvPr id="3" name="عنصر نائب للمحتوى 2"/>
          <p:cNvSpPr>
            <a:spLocks noGrp="1"/>
          </p:cNvSpPr>
          <p:nvPr>
            <p:ph idx="1"/>
          </p:nvPr>
        </p:nvSpPr>
        <p:spPr/>
        <p:txBody>
          <a:bodyPr>
            <a:normAutofit/>
          </a:bodyPr>
          <a:lstStyle/>
          <a:p>
            <a:pPr algn="l" rtl="0">
              <a:lnSpc>
                <a:spcPct val="115000"/>
              </a:lnSpc>
              <a:spcAft>
                <a:spcPts val="1000"/>
              </a:spcAft>
              <a:tabLst>
                <a:tab pos="2639695" algn="l"/>
              </a:tabLst>
            </a:pPr>
            <a:r>
              <a:rPr lang="en-US" dirty="0">
                <a:latin typeface="Times New Roman"/>
                <a:ea typeface="Calibri"/>
                <a:cs typeface="Arial"/>
              </a:rPr>
              <a:t>2.3. Occurrence of Formulas twice</a:t>
            </a:r>
            <a:endParaRPr lang="en-US" sz="2800" dirty="0">
              <a:ea typeface="Calibri"/>
              <a:cs typeface="Arial"/>
            </a:endParaRPr>
          </a:p>
          <a:p>
            <a:pPr algn="just" rtl="0">
              <a:lnSpc>
                <a:spcPct val="115000"/>
              </a:lnSpc>
              <a:spcAft>
                <a:spcPts val="1000"/>
              </a:spcAft>
              <a:tabLst>
                <a:tab pos="2639695" algn="l"/>
              </a:tabLst>
            </a:pPr>
            <a:r>
              <a:rPr lang="en-US" dirty="0">
                <a:latin typeface="Times New Roman"/>
                <a:ea typeface="Calibri"/>
                <a:cs typeface="Arial"/>
              </a:rPr>
              <a:t>Occurrence of formulas twice: The phrase formula (</a:t>
            </a:r>
            <a:r>
              <a:rPr lang="en-US" dirty="0" err="1">
                <a:latin typeface="Times New Roman"/>
                <a:ea typeface="Calibri"/>
                <a:cs typeface="Arial"/>
              </a:rPr>
              <a:t>inna</a:t>
            </a:r>
            <a:r>
              <a:rPr lang="en-US" dirty="0">
                <a:latin typeface="Times New Roman"/>
                <a:ea typeface="Calibri"/>
                <a:cs typeface="Arial"/>
              </a:rPr>
              <a:t> </a:t>
            </a:r>
            <a:r>
              <a:rPr lang="en-US" dirty="0" err="1">
                <a:latin typeface="Times New Roman"/>
                <a:ea typeface="Calibri"/>
                <a:cs typeface="Arial"/>
              </a:rPr>
              <a:t>lil-muttaqīna</a:t>
            </a:r>
            <a:r>
              <a:rPr lang="en-US" dirty="0">
                <a:latin typeface="Times New Roman"/>
                <a:ea typeface="Calibri"/>
                <a:cs typeface="Arial"/>
              </a:rPr>
              <a:t> –  indeed, for the righteous) occurs sentence-initially only twice in the Qur’an,  as in (Surat AL-Qalam:24) and (Surat AL-Naba':31). </a:t>
            </a:r>
            <a:endParaRPr lang="en-US" sz="2800" dirty="0">
              <a:ea typeface="Calibri"/>
              <a:cs typeface="Arial"/>
            </a:endParaRPr>
          </a:p>
          <a:p>
            <a:endParaRPr lang="ar-IQ" dirty="0"/>
          </a:p>
        </p:txBody>
      </p:sp>
    </p:spTree>
    <p:extLst>
      <p:ext uri="{BB962C8B-B14F-4D97-AF65-F5344CB8AC3E}">
        <p14:creationId xmlns:p14="http://schemas.microsoft.com/office/powerpoint/2010/main" val="27755529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0">
              <a:lnSpc>
                <a:spcPct val="115000"/>
              </a:lnSpc>
              <a:spcAft>
                <a:spcPts val="1000"/>
              </a:spcAft>
            </a:pPr>
            <a:r>
              <a:rPr lang="en-US" sz="4000" dirty="0">
                <a:solidFill>
                  <a:prstClr val="black"/>
                </a:solidFill>
              </a:rPr>
              <a:t>Examples about sentence Occurrence</a:t>
            </a:r>
            <a:endParaRPr lang="ar-IQ" sz="2800" dirty="0"/>
          </a:p>
        </p:txBody>
      </p:sp>
      <p:sp>
        <p:nvSpPr>
          <p:cNvPr id="3" name="عنصر نائب للمحتوى 2"/>
          <p:cNvSpPr>
            <a:spLocks noGrp="1"/>
          </p:cNvSpPr>
          <p:nvPr>
            <p:ph idx="1"/>
          </p:nvPr>
        </p:nvSpPr>
        <p:spPr/>
        <p:txBody>
          <a:bodyPr/>
          <a:lstStyle/>
          <a:p>
            <a:pPr algn="just" rtl="0">
              <a:lnSpc>
                <a:spcPct val="115000"/>
              </a:lnSpc>
              <a:spcAft>
                <a:spcPts val="1000"/>
              </a:spcAft>
              <a:tabLst>
                <a:tab pos="2639695" algn="l"/>
              </a:tabLst>
            </a:pPr>
            <a:r>
              <a:rPr lang="en-US" dirty="0">
                <a:latin typeface="Times New Roman"/>
                <a:ea typeface="Calibri"/>
                <a:cs typeface="Arial"/>
              </a:rPr>
              <a:t>2.4. Occurrence of Syntactic Patterns twice</a:t>
            </a:r>
            <a:endParaRPr lang="en-US" sz="2800" dirty="0">
              <a:ea typeface="Calibri"/>
              <a:cs typeface="Arial"/>
            </a:endParaRPr>
          </a:p>
          <a:p>
            <a:pPr algn="just" rtl="0">
              <a:lnSpc>
                <a:spcPct val="115000"/>
              </a:lnSpc>
              <a:spcAft>
                <a:spcPts val="1000"/>
              </a:spcAft>
              <a:tabLst>
                <a:tab pos="2639695" algn="l"/>
              </a:tabLst>
            </a:pPr>
            <a:r>
              <a:rPr lang="en-US" dirty="0">
                <a:latin typeface="Times New Roman"/>
                <a:ea typeface="Calibri"/>
                <a:cs typeface="Arial"/>
              </a:rPr>
              <a:t>The syntactic structure: </a:t>
            </a:r>
            <a:r>
              <a:rPr lang="en-US" dirty="0" err="1">
                <a:latin typeface="Times New Roman"/>
                <a:ea typeface="Calibri"/>
                <a:cs typeface="Arial"/>
              </a:rPr>
              <a:t>inna</a:t>
            </a:r>
            <a:r>
              <a:rPr lang="en-US" dirty="0">
                <a:latin typeface="Times New Roman"/>
                <a:ea typeface="Calibri"/>
                <a:cs typeface="Arial"/>
              </a:rPr>
              <a:t> + subject noun → (</a:t>
            </a:r>
            <a:r>
              <a:rPr lang="en-US" dirty="0" err="1">
                <a:latin typeface="Times New Roman"/>
                <a:ea typeface="Calibri"/>
                <a:cs typeface="Arial"/>
              </a:rPr>
              <a:t>inna</a:t>
            </a:r>
            <a:r>
              <a:rPr lang="en-US" dirty="0">
                <a:latin typeface="Times New Roman"/>
                <a:ea typeface="Calibri"/>
                <a:cs typeface="Arial"/>
              </a:rPr>
              <a:t> </a:t>
            </a:r>
            <a:r>
              <a:rPr lang="en-US" dirty="0" err="1">
                <a:latin typeface="Times New Roman"/>
                <a:ea typeface="Calibri"/>
                <a:cs typeface="Arial"/>
              </a:rPr>
              <a:t>rabbakum</a:t>
            </a:r>
            <a:r>
              <a:rPr lang="en-US" dirty="0">
                <a:latin typeface="Times New Roman"/>
                <a:ea typeface="Calibri"/>
                <a:cs typeface="Arial"/>
              </a:rPr>
              <a:t> </a:t>
            </a:r>
            <a:r>
              <a:rPr lang="en-US" dirty="0" err="1">
                <a:latin typeface="Times New Roman"/>
                <a:ea typeface="Calibri"/>
                <a:cs typeface="Arial"/>
              </a:rPr>
              <a:t>allā</a:t>
            </a:r>
            <a:r>
              <a:rPr lang="en-US" dirty="0">
                <a:latin typeface="Times New Roman"/>
                <a:ea typeface="Calibri"/>
                <a:cs typeface="Arial"/>
              </a:rPr>
              <a:t> </a:t>
            </a:r>
            <a:r>
              <a:rPr lang="en-US" dirty="0" err="1">
                <a:latin typeface="Times New Roman"/>
                <a:ea typeface="Calibri"/>
                <a:cs typeface="Arial"/>
              </a:rPr>
              <a:t>hu</a:t>
            </a:r>
            <a:r>
              <a:rPr lang="en-US" dirty="0">
                <a:latin typeface="Times New Roman"/>
                <a:ea typeface="Calibri"/>
                <a:cs typeface="Arial"/>
              </a:rPr>
              <a:t> – Indeed, your Lord is God) occurs in  sentence-initial position only twice in the Qur’an, as in (Surat AL-A'raf:54) and (Surat </a:t>
            </a:r>
            <a:r>
              <a:rPr lang="en-US" dirty="0" err="1">
                <a:latin typeface="Times New Roman"/>
                <a:ea typeface="Calibri"/>
                <a:cs typeface="Arial"/>
              </a:rPr>
              <a:t>Yunis</a:t>
            </a:r>
            <a:r>
              <a:rPr lang="en-US" dirty="0">
                <a:latin typeface="Times New Roman"/>
                <a:ea typeface="Calibri"/>
                <a:cs typeface="Arial"/>
              </a:rPr>
              <a:t>: 3).  </a:t>
            </a:r>
            <a:endParaRPr lang="en-US" sz="2800" dirty="0">
              <a:ea typeface="Calibri"/>
              <a:cs typeface="Arial"/>
            </a:endParaRPr>
          </a:p>
          <a:p>
            <a:endParaRPr lang="ar-IQ" dirty="0"/>
          </a:p>
        </p:txBody>
      </p:sp>
    </p:spTree>
    <p:extLst>
      <p:ext uri="{BB962C8B-B14F-4D97-AF65-F5344CB8AC3E}">
        <p14:creationId xmlns:p14="http://schemas.microsoft.com/office/powerpoint/2010/main" val="378626527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1594</Words>
  <Application>Microsoft Office PowerPoint</Application>
  <PresentationFormat>On-screen Show (4:3)</PresentationFormat>
  <Paragraphs>117</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Times New Roman</vt:lpstr>
      <vt:lpstr>سمة Office</vt:lpstr>
      <vt:lpstr>Qur’anic Macro Text </vt:lpstr>
      <vt:lpstr>Outline</vt:lpstr>
      <vt:lpstr>Introduction</vt:lpstr>
      <vt:lpstr>1.Macro Text Features Occurrence</vt:lpstr>
      <vt:lpstr>2. Types of Quranic Sentence Occurrence</vt:lpstr>
      <vt:lpstr>Examples about sentence Occurrence</vt:lpstr>
      <vt:lpstr>Examples about sentence Occurrence</vt:lpstr>
      <vt:lpstr>Examples about sentence Occurrence</vt:lpstr>
      <vt:lpstr>Examples about sentence Occurrence</vt:lpstr>
      <vt:lpstr>Examples about sentence Occurrence</vt:lpstr>
      <vt:lpstr>Examples about sentence Occurrence</vt:lpstr>
      <vt:lpstr>3. Macro Text Synonyms </vt:lpstr>
      <vt:lpstr>4. Macro Text Repetition</vt:lpstr>
      <vt:lpstr>4.1. Repetition of Content Words</vt:lpstr>
      <vt:lpstr>4.1.1. Examples about Repetition of Content Words</vt:lpstr>
      <vt:lpstr>4.2. Repetition of Function Words</vt:lpstr>
      <vt:lpstr>4.2. Repetition of Function Words</vt:lpstr>
      <vt:lpstr>4.2.1. Examples about Repetition of Function Words</vt:lpstr>
      <vt:lpstr>5.Macro Text Formulas</vt:lpstr>
      <vt:lpstr>6.Macro Text Epithets</vt:lpstr>
      <vt:lpstr>7.Macro Text Leitmotifs </vt:lpstr>
      <vt:lpstr>7.1. Examples about Macro Text Leitmotifs </vt:lpstr>
      <vt:lpstr> 8.Macro Text Parables</vt:lpstr>
      <vt:lpstr>8.1.Examples about Parables</vt:lpstr>
      <vt:lpstr>9. Macro Text Premise and Rebuttal</vt:lpstr>
      <vt:lpstr>9.1.Examples about Premises </vt:lpstr>
      <vt:lpstr>10. Macro Text Deductive Argument </vt:lpstr>
      <vt:lpstr>10.1. Example about Macro Deductive Argument</vt:lpstr>
      <vt:lpstr>11.Macro Text Shift in the Glorious Qur'an</vt:lpstr>
      <vt:lpstr>12. Macro Text Noun-initial Sentences (Aya)</vt:lpstr>
      <vt:lpstr>13. Macro Text Mutashabihat</vt:lpstr>
      <vt:lpstr>13.1. Examples about Macro Text Mutashabihat</vt:lpstr>
      <vt:lpstr>14. Macro Text Thematic Coherence</vt:lpstr>
      <vt:lpstr>Surat AL-Ikhlas Textual Analysis</vt:lpstr>
      <vt:lpstr>15. Macro Text Relevance-Based Lexical Item</vt:lpstr>
      <vt:lpstr>15.1. Examples about Macro Text Relevance-Based Lexical Item</vt:lpstr>
      <vt:lpstr>Conclusion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Translation Brief (Instruction) in Rendering Arabic Text into English</dc:title>
  <dc:creator>Ibrahim AL-Bayati</dc:creator>
  <cp:lastModifiedBy>ahmed qadoury</cp:lastModifiedBy>
  <cp:revision>24</cp:revision>
  <dcterms:created xsi:type="dcterms:W3CDTF">2020-11-02T21:04:12Z</dcterms:created>
  <dcterms:modified xsi:type="dcterms:W3CDTF">2021-02-05T17:17:21Z</dcterms:modified>
</cp:coreProperties>
</file>