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2" r:id="rId4"/>
    <p:sldId id="293" r:id="rId5"/>
    <p:sldId id="294"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6" r:id="rId40"/>
    <p:sldId id="297" r:id="rId41"/>
    <p:sldId id="295" r:id="rId42"/>
    <p:sldId id="29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err="1"/>
              <a:t>Analysing</a:t>
            </a:r>
            <a:r>
              <a:rPr lang="en-US" b="1" dirty="0"/>
              <a:t> multimodal source texts for translation</a:t>
            </a:r>
            <a:endParaRPr lang="ar-QA" b="1" dirty="0"/>
          </a:p>
        </p:txBody>
      </p:sp>
      <p:sp>
        <p:nvSpPr>
          <p:cNvPr id="3" name="Subtitle 2"/>
          <p:cNvSpPr>
            <a:spLocks noGrp="1"/>
          </p:cNvSpPr>
          <p:nvPr>
            <p:ph type="subTitle" idx="1"/>
          </p:nvPr>
        </p:nvSpPr>
        <p:spPr/>
        <p:txBody>
          <a:bodyPr/>
          <a:lstStyle/>
          <a:p>
            <a:r>
              <a:rPr lang="en-US" b="1" dirty="0"/>
              <a:t>A proposed model</a:t>
            </a:r>
            <a:endParaRPr lang="ar-QA"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Semantic Representation of An Utterance</a:t>
            </a:r>
            <a:endParaRPr lang="ar-QA" b="1" dirty="0"/>
          </a:p>
        </p:txBody>
      </p:sp>
      <p:sp>
        <p:nvSpPr>
          <p:cNvPr id="3" name="Content Placeholder 2"/>
          <p:cNvSpPr>
            <a:spLocks noGrp="1"/>
          </p:cNvSpPr>
          <p:nvPr>
            <p:ph idx="1"/>
          </p:nvPr>
        </p:nvSpPr>
        <p:spPr/>
        <p:txBody>
          <a:bodyPr>
            <a:normAutofit fontScale="85000" lnSpcReduction="20000"/>
          </a:bodyPr>
          <a:lstStyle/>
          <a:p>
            <a:pPr algn="just"/>
            <a:r>
              <a:rPr lang="en-US" dirty="0"/>
              <a:t>The semantic representation of an utterance is also called its “logical form” in </a:t>
            </a:r>
            <a:r>
              <a:rPr lang="en-US" dirty="0" err="1"/>
              <a:t>Sperber</a:t>
            </a:r>
            <a:r>
              <a:rPr lang="en-US" dirty="0"/>
              <a:t> and Wilson‘s work, so it can be said that </a:t>
            </a:r>
            <a:r>
              <a:rPr lang="en-US" b="1" dirty="0">
                <a:solidFill>
                  <a:schemeClr val="tx2"/>
                </a:solidFill>
              </a:rPr>
              <a:t>a multimodal text must have a semantic representation</a:t>
            </a:r>
            <a:r>
              <a:rPr lang="en-US" dirty="0"/>
              <a:t>, amenable to logical processing. Kress and Van </a:t>
            </a:r>
            <a:r>
              <a:rPr lang="en-US" dirty="0" err="1"/>
              <a:t>Leeuwen</a:t>
            </a:r>
            <a:r>
              <a:rPr lang="en-US" dirty="0"/>
              <a:t> (2006) and Van </a:t>
            </a:r>
            <a:r>
              <a:rPr lang="en-US" dirty="0" err="1"/>
              <a:t>Leeuwen</a:t>
            </a:r>
            <a:r>
              <a:rPr lang="en-US" dirty="0"/>
              <a:t> (1999) have successfully argued that images and sounds (like language) also show forms of </a:t>
            </a:r>
            <a:r>
              <a:rPr lang="en-US" dirty="0" err="1"/>
              <a:t>organisation</a:t>
            </a:r>
            <a:r>
              <a:rPr lang="en-US" dirty="0"/>
              <a:t>, although by different means and with different levels of solidity. However, the semantic representation of a multi- modal text is not equivalent to the simple sum of the semantic content of the various modes, but rather it is the product of the interaction of the modes. </a:t>
            </a:r>
            <a:endParaRPr lang="ar-Q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762000"/>
          <a:ext cx="8229600" cy="5760720"/>
        </p:xfrm>
        <a:graphic>
          <a:graphicData uri="http://schemas.openxmlformats.org/drawingml/2006/table">
            <a:tbl>
              <a:tblPr rtl="1"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rtl="1"/>
                      <a:endParaRPr lang="en-US" dirty="0"/>
                    </a:p>
                    <a:p>
                      <a:pPr rtl="1"/>
                      <a:endParaRPr lang="en-US" dirty="0"/>
                    </a:p>
                    <a:p>
                      <a:pPr rtl="1"/>
                      <a:endParaRPr lang="en-US" dirty="0"/>
                    </a:p>
                    <a:p>
                      <a:pPr rtl="1"/>
                      <a:endParaRPr lang="en-US" dirty="0"/>
                    </a:p>
                    <a:p>
                      <a:pPr rtl="1"/>
                      <a:endParaRPr lang="en-US" dirty="0"/>
                    </a:p>
                    <a:p>
                      <a:pPr rtl="1"/>
                      <a:endParaRPr lang="en-US" dirty="0"/>
                    </a:p>
                    <a:p>
                      <a:pPr rtl="1"/>
                      <a:endParaRPr lang="en-US" dirty="0"/>
                    </a:p>
                    <a:p>
                      <a:pPr rtl="1"/>
                      <a:endParaRPr lang="en-US" dirty="0"/>
                    </a:p>
                    <a:p>
                      <a:pPr rtl="1"/>
                      <a:endParaRPr lang="ar-QA" dirty="0"/>
                    </a:p>
                  </a:txBody>
                  <a:tcPr/>
                </a:tc>
                <a:tc>
                  <a:txBody>
                    <a:bodyPr/>
                    <a:lstStyle/>
                    <a:p>
                      <a:endParaRPr lang="ar-QA" sz="1800" b="1" kern="1200" baseline="0" dirty="0">
                        <a:solidFill>
                          <a:schemeClr val="lt1"/>
                        </a:solidFill>
                        <a:latin typeface="+mn-lt"/>
                        <a:ea typeface="+mn-ea"/>
                        <a:cs typeface="+mn-cs"/>
                      </a:endParaRPr>
                    </a:p>
                    <a:p>
                      <a:r>
                        <a:rPr lang="en-US" sz="1800" b="1" kern="1200" baseline="0" dirty="0">
                          <a:solidFill>
                            <a:schemeClr val="lt1"/>
                          </a:solidFill>
                          <a:latin typeface="+mn-lt"/>
                          <a:ea typeface="+mn-ea"/>
                          <a:cs typeface="+mn-cs"/>
                        </a:rPr>
                        <a:t>She caught a cold 	</a:t>
                      </a:r>
                    </a:p>
                    <a:p>
                      <a:pPr rtl="1"/>
                      <a:endParaRPr lang="ar-QA" dirty="0"/>
                    </a:p>
                  </a:txBody>
                  <a:tcPr/>
                </a:tc>
                <a:extLst>
                  <a:ext uri="{0D108BD9-81ED-4DB2-BD59-A6C34878D82A}">
                    <a16:rowId xmlns:a16="http://schemas.microsoft.com/office/drawing/2014/main" val="10000"/>
                  </a:ext>
                </a:extLst>
              </a:tr>
              <a:tr h="370840">
                <a:tc>
                  <a:txBody>
                    <a:bodyPr/>
                    <a:lstStyle/>
                    <a:p>
                      <a:r>
                        <a:rPr lang="en-US" sz="1800" kern="1200" baseline="0" dirty="0">
                          <a:solidFill>
                            <a:schemeClr val="dk1"/>
                          </a:solidFill>
                          <a:latin typeface="+mn-lt"/>
                          <a:ea typeface="+mn-ea"/>
                          <a:cs typeface="+mn-cs"/>
                        </a:rPr>
                        <a:t>- The pointing index what we can call a “visual deictic” </a:t>
                      </a:r>
                    </a:p>
                    <a:p>
                      <a:endParaRPr lang="ar-QA" sz="1800" kern="1200" baseline="0" dirty="0">
                        <a:solidFill>
                          <a:schemeClr val="dk1"/>
                        </a:solidFill>
                        <a:latin typeface="+mn-lt"/>
                        <a:ea typeface="+mn-ea"/>
                        <a:cs typeface="+mn-cs"/>
                      </a:endParaRPr>
                    </a:p>
                    <a:p>
                      <a:r>
                        <a:rPr lang="en-US" sz="1800" kern="1200" baseline="0" dirty="0">
                          <a:solidFill>
                            <a:schemeClr val="dk1"/>
                          </a:solidFill>
                          <a:latin typeface="+mn-lt"/>
                          <a:ea typeface="+mn-ea"/>
                          <a:cs typeface="+mn-cs"/>
                        </a:rPr>
                        <a:t>- Wearing a uniform defining him as a member of the British Army </a:t>
                      </a:r>
                    </a:p>
                    <a:p>
                      <a:r>
                        <a:rPr lang="ar-QA" sz="1800" kern="1200" baseline="0" dirty="0">
                          <a:solidFill>
                            <a:schemeClr val="dk1"/>
                          </a:solidFill>
                          <a:latin typeface="+mn-lt"/>
                          <a:ea typeface="+mn-ea"/>
                          <a:cs typeface="+mn-cs"/>
                        </a:rPr>
                        <a:t>	</a:t>
                      </a:r>
                    </a:p>
                    <a:p>
                      <a:pPr rtl="1"/>
                      <a:endParaRPr lang="ar-QA" dirty="0"/>
                    </a:p>
                  </a:txBody>
                  <a:tcPr/>
                </a:tc>
                <a:tc>
                  <a:txBody>
                    <a:bodyPr/>
                    <a:lstStyle/>
                    <a:p>
                      <a:r>
                        <a:rPr lang="en-US" sz="1800" kern="1200" baseline="0" dirty="0">
                          <a:solidFill>
                            <a:schemeClr val="dk1"/>
                          </a:solidFill>
                          <a:latin typeface="+mn-lt"/>
                          <a:ea typeface="+mn-ea"/>
                          <a:cs typeface="+mn-cs"/>
                        </a:rPr>
                        <a:t>Knowing referent of the pronoun “she” is essential to the truth value to the utterance 	</a:t>
                      </a:r>
                    </a:p>
                    <a:p>
                      <a:pPr rtl="1"/>
                      <a:endParaRPr lang="ar-QA" dirty="0"/>
                    </a:p>
                  </a:txBody>
                  <a:tcPr>
                    <a:lnB w="12700" cmpd="sng">
                      <a:noFill/>
                    </a:lnB>
                  </a:tcPr>
                </a:tc>
                <a:extLst>
                  <a:ext uri="{0D108BD9-81ED-4DB2-BD59-A6C34878D82A}">
                    <a16:rowId xmlns:a16="http://schemas.microsoft.com/office/drawing/2014/main" val="10001"/>
                  </a:ext>
                </a:extLst>
              </a:tr>
              <a:tr h="370840">
                <a:tc gridSpan="2">
                  <a:txBody>
                    <a:bodyPr/>
                    <a:lstStyle/>
                    <a:p>
                      <a:endParaRPr lang="ar-QA" sz="1800" kern="1200" baseline="0" dirty="0">
                        <a:solidFill>
                          <a:schemeClr val="dk1"/>
                        </a:solidFill>
                        <a:latin typeface="+mn-lt"/>
                        <a:ea typeface="+mn-ea"/>
                        <a:cs typeface="+mn-cs"/>
                      </a:endParaRPr>
                    </a:p>
                    <a:p>
                      <a:r>
                        <a:rPr lang="en-US" sz="1800" kern="1200" baseline="0" dirty="0">
                          <a:solidFill>
                            <a:schemeClr val="dk1"/>
                          </a:solidFill>
                          <a:latin typeface="+mn-lt"/>
                          <a:ea typeface="+mn-ea"/>
                          <a:cs typeface="+mn-cs"/>
                        </a:rPr>
                        <a:t>Completing the semantic representation of an utterance allows the recipient </a:t>
                      </a:r>
                    </a:p>
                    <a:p>
                      <a:r>
                        <a:rPr lang="en-US" sz="1800" kern="1200" baseline="0" dirty="0">
                          <a:solidFill>
                            <a:schemeClr val="dk1"/>
                          </a:solidFill>
                          <a:latin typeface="+mn-lt"/>
                          <a:ea typeface="+mn-ea"/>
                          <a:cs typeface="+mn-cs"/>
                        </a:rPr>
                        <a:t>to access further </a:t>
                      </a:r>
                      <a:r>
                        <a:rPr lang="en-US" sz="1800" i="1" kern="1200" baseline="0" dirty="0">
                          <a:solidFill>
                            <a:schemeClr val="dk1"/>
                          </a:solidFill>
                          <a:latin typeface="+mn-lt"/>
                          <a:ea typeface="+mn-ea"/>
                          <a:cs typeface="+mn-cs"/>
                        </a:rPr>
                        <a:t>explicit meaning (</a:t>
                      </a:r>
                      <a:r>
                        <a:rPr lang="en-US" sz="1800" i="1" kern="1200" baseline="0" dirty="0" err="1">
                          <a:solidFill>
                            <a:schemeClr val="dk1"/>
                          </a:solidFill>
                          <a:latin typeface="+mn-lt"/>
                          <a:ea typeface="+mn-ea"/>
                          <a:cs typeface="+mn-cs"/>
                        </a:rPr>
                        <a:t>Sperber</a:t>
                      </a:r>
                      <a:r>
                        <a:rPr lang="en-US" sz="1800" i="1" kern="1200" baseline="0" dirty="0">
                          <a:solidFill>
                            <a:schemeClr val="dk1"/>
                          </a:solidFill>
                          <a:latin typeface="+mn-lt"/>
                          <a:ea typeface="+mn-ea"/>
                          <a:cs typeface="+mn-cs"/>
                        </a:rPr>
                        <a:t> and Wilson) 	</a:t>
                      </a:r>
                    </a:p>
                    <a:p>
                      <a:pPr rtl="1"/>
                      <a:endParaRPr lang="ar-QA" dirty="0"/>
                    </a:p>
                  </a:txBody>
                  <a:tcPr/>
                </a:tc>
                <a:tc hMerge="1">
                  <a:txBody>
                    <a:bodyPr/>
                    <a:lstStyle/>
                    <a:p>
                      <a:pPr rtl="1"/>
                      <a:endParaRPr lang="ar-QA" dirty="0"/>
                    </a:p>
                  </a:txBody>
                  <a:tcPr/>
                </a:tc>
                <a:extLst>
                  <a:ext uri="{0D108BD9-81ED-4DB2-BD59-A6C34878D82A}">
                    <a16:rowId xmlns:a16="http://schemas.microsoft.com/office/drawing/2014/main" val="10002"/>
                  </a:ext>
                </a:extLst>
              </a:tr>
            </a:tbl>
          </a:graphicData>
        </a:graphic>
      </p:graphicFrame>
      <p:pic>
        <p:nvPicPr>
          <p:cNvPr id="1028" name="Picture 4"/>
          <p:cNvPicPr>
            <a:picLocks noChangeAspect="1" noChangeArrowheads="1"/>
          </p:cNvPicPr>
          <p:nvPr/>
        </p:nvPicPr>
        <p:blipFill>
          <a:blip r:embed="rId2"/>
          <a:srcRect/>
          <a:stretch>
            <a:fillRect/>
          </a:stretch>
        </p:blipFill>
        <p:spPr bwMode="auto">
          <a:xfrm>
            <a:off x="5257800" y="914400"/>
            <a:ext cx="2124075" cy="2286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Implicatures</a:t>
            </a:r>
            <a:r>
              <a:rPr lang="en-US" dirty="0"/>
              <a:t> </a:t>
            </a:r>
            <a:endParaRPr lang="ar-QA" dirty="0"/>
          </a:p>
        </p:txBody>
      </p:sp>
      <p:sp>
        <p:nvSpPr>
          <p:cNvPr id="3" name="Content Placeholder 2"/>
          <p:cNvSpPr>
            <a:spLocks noGrp="1"/>
          </p:cNvSpPr>
          <p:nvPr>
            <p:ph idx="1"/>
          </p:nvPr>
        </p:nvSpPr>
        <p:spPr/>
        <p:txBody>
          <a:bodyPr>
            <a:normAutofit fontScale="70000" lnSpcReduction="20000"/>
          </a:bodyPr>
          <a:lstStyle/>
          <a:p>
            <a:pPr algn="just"/>
            <a:r>
              <a:rPr lang="en-US" dirty="0" err="1"/>
              <a:t>Implicatures</a:t>
            </a:r>
            <a:r>
              <a:rPr lang="en-US" dirty="0"/>
              <a:t>, are defined as contextual assumptions which a sender intends to make manifest to the hearer. They are of two types: </a:t>
            </a:r>
          </a:p>
          <a:p>
            <a:pPr algn="just">
              <a:buNone/>
            </a:pPr>
            <a:endParaRPr lang="ar-QA" dirty="0"/>
          </a:p>
          <a:p>
            <a:pPr marL="514350" indent="-514350" algn="just">
              <a:buAutoNum type="arabicPeriod"/>
            </a:pPr>
            <a:r>
              <a:rPr lang="en-US" dirty="0"/>
              <a:t>Implicated premises are supplied by the </a:t>
            </a:r>
            <a:r>
              <a:rPr lang="en-US" b="1" dirty="0">
                <a:solidFill>
                  <a:schemeClr val="tx2"/>
                </a:solidFill>
              </a:rPr>
              <a:t>recipient (knowledge of the world relevant to the message) </a:t>
            </a:r>
          </a:p>
          <a:p>
            <a:pPr marL="514350" indent="-514350" algn="just">
              <a:buAutoNum type="arabicPeriod"/>
            </a:pPr>
            <a:r>
              <a:rPr lang="en-US" dirty="0"/>
              <a:t>Implicated conclusions are derived from </a:t>
            </a:r>
            <a:r>
              <a:rPr lang="en-US" b="1" dirty="0">
                <a:solidFill>
                  <a:schemeClr val="tx2"/>
                </a:solidFill>
              </a:rPr>
              <a:t>the message, its </a:t>
            </a:r>
            <a:r>
              <a:rPr lang="en-US" b="1" dirty="0" err="1">
                <a:solidFill>
                  <a:schemeClr val="tx2"/>
                </a:solidFill>
              </a:rPr>
              <a:t>explicatures</a:t>
            </a:r>
            <a:r>
              <a:rPr lang="en-US" b="1" dirty="0">
                <a:solidFill>
                  <a:schemeClr val="tx2"/>
                </a:solidFill>
              </a:rPr>
              <a:t> and implicated premises (if any). Implicit meanings cannot be considered as developments of the semantic representation of a message, yet their retrieval is connected to the recipient‘s presumption of optimal relevance with respect to the sender‘s message. </a:t>
            </a:r>
          </a:p>
          <a:p>
            <a:endParaRPr lang="ar-QA" dirty="0"/>
          </a:p>
          <a:p>
            <a:pPr marL="514350" indent="-514350">
              <a:buAutoNum type="alphaLcParenBoth"/>
            </a:pPr>
            <a:r>
              <a:rPr lang="en-US" dirty="0"/>
              <a:t>Peter: Would you drive a Mercedes? </a:t>
            </a:r>
          </a:p>
          <a:p>
            <a:pPr marL="514350" indent="-514350">
              <a:buAutoNum type="alphaLcParenBoth"/>
            </a:pPr>
            <a:r>
              <a:rPr lang="en-US" dirty="0"/>
              <a:t>(b) Mary: I wouldn‘t drive ANY expensive car. </a:t>
            </a:r>
          </a:p>
          <a:p>
            <a:pPr>
              <a:buNone/>
            </a:pPr>
            <a:endParaRPr lang="ar-Q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Semantic representation, </a:t>
            </a:r>
            <a:r>
              <a:rPr lang="en-US" b="1" dirty="0" err="1"/>
              <a:t>explicatures</a:t>
            </a:r>
            <a:r>
              <a:rPr lang="en-US" b="1" dirty="0"/>
              <a:t> and </a:t>
            </a:r>
            <a:r>
              <a:rPr lang="en-US" b="1" dirty="0" err="1"/>
              <a:t>implicatures</a:t>
            </a:r>
            <a:endParaRPr lang="ar-QA" b="1" dirty="0"/>
          </a:p>
        </p:txBody>
      </p:sp>
      <p:sp>
        <p:nvSpPr>
          <p:cNvPr id="3" name="Content Placeholder 2"/>
          <p:cNvSpPr>
            <a:spLocks noGrp="1"/>
          </p:cNvSpPr>
          <p:nvPr>
            <p:ph idx="1"/>
          </p:nvPr>
        </p:nvSpPr>
        <p:spPr/>
        <p:txBody>
          <a:bodyPr>
            <a:normAutofit fontScale="77500" lnSpcReduction="20000"/>
          </a:bodyPr>
          <a:lstStyle/>
          <a:p>
            <a:pPr algn="just"/>
            <a:r>
              <a:rPr lang="en-US" dirty="0"/>
              <a:t>The possibility of </a:t>
            </a:r>
            <a:r>
              <a:rPr lang="en-US" dirty="0" err="1"/>
              <a:t>analysing</a:t>
            </a:r>
            <a:r>
              <a:rPr lang="en-US" dirty="0"/>
              <a:t> a multimodal text for translation purposes in terms of its semantic representation, </a:t>
            </a:r>
            <a:r>
              <a:rPr lang="en-US" dirty="0" err="1"/>
              <a:t>explicatures</a:t>
            </a:r>
            <a:r>
              <a:rPr lang="en-US" dirty="0"/>
              <a:t> and </a:t>
            </a:r>
            <a:r>
              <a:rPr lang="en-US" dirty="0" err="1"/>
              <a:t>implicatures</a:t>
            </a:r>
            <a:r>
              <a:rPr lang="en-US" dirty="0"/>
              <a:t> has a strong link with the notion of translation as a case of </a:t>
            </a:r>
            <a:r>
              <a:rPr lang="en-US" b="1" dirty="0" err="1">
                <a:solidFill>
                  <a:schemeClr val="tx2"/>
                </a:solidFill>
              </a:rPr>
              <a:t>interlingual</a:t>
            </a:r>
            <a:r>
              <a:rPr lang="en-US" b="1" dirty="0">
                <a:solidFill>
                  <a:schemeClr val="tx2"/>
                </a:solidFill>
              </a:rPr>
              <a:t> interpretive use proposed by </a:t>
            </a:r>
            <a:r>
              <a:rPr lang="en-US" b="1" dirty="0" err="1">
                <a:solidFill>
                  <a:schemeClr val="tx2"/>
                </a:solidFill>
              </a:rPr>
              <a:t>Gutt</a:t>
            </a:r>
            <a:r>
              <a:rPr lang="en-US" b="1" dirty="0">
                <a:solidFill>
                  <a:schemeClr val="tx2"/>
                </a:solidFill>
              </a:rPr>
              <a:t>. </a:t>
            </a:r>
          </a:p>
          <a:p>
            <a:pPr algn="just"/>
            <a:r>
              <a:rPr lang="en-US" dirty="0"/>
              <a:t>In a monolingual context: two utterances interpretively </a:t>
            </a:r>
            <a:r>
              <a:rPr lang="en-US" b="1" dirty="0">
                <a:solidFill>
                  <a:schemeClr val="tx2"/>
                </a:solidFill>
              </a:rPr>
              <a:t>resemble each other in a certain context</a:t>
            </a:r>
            <a:r>
              <a:rPr lang="en-US" dirty="0"/>
              <a:t> “to the extent that they share their </a:t>
            </a:r>
            <a:r>
              <a:rPr lang="en-US" b="1" i="1" dirty="0"/>
              <a:t>analytic and contextual features “.</a:t>
            </a:r>
          </a:p>
          <a:p>
            <a:pPr algn="just"/>
            <a:r>
              <a:rPr lang="en-US" dirty="0"/>
              <a:t>In a translation context: in order to interpretively resemble the ST, a TT needs to share with it a similar analytic structure (semantic representation) and produce similar contextual effects (</a:t>
            </a:r>
            <a:r>
              <a:rPr lang="en-US" dirty="0" err="1"/>
              <a:t>explicatures</a:t>
            </a:r>
            <a:r>
              <a:rPr lang="en-US" dirty="0"/>
              <a:t> and </a:t>
            </a:r>
            <a:r>
              <a:rPr lang="en-US" dirty="0" err="1"/>
              <a:t>implicatures</a:t>
            </a:r>
            <a:r>
              <a:rPr lang="en-US" dirty="0"/>
              <a:t>).</a:t>
            </a:r>
            <a:endParaRPr lang="ar-Q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Semantic representation, </a:t>
            </a:r>
            <a:r>
              <a:rPr lang="en-US" b="1" dirty="0" err="1"/>
              <a:t>explicatures</a:t>
            </a:r>
            <a:r>
              <a:rPr lang="en-US" b="1" dirty="0"/>
              <a:t> and </a:t>
            </a:r>
            <a:r>
              <a:rPr lang="en-US" b="1" dirty="0" err="1"/>
              <a:t>implicatures</a:t>
            </a:r>
            <a:r>
              <a:rPr lang="en-US" b="1" dirty="0"/>
              <a:t> </a:t>
            </a:r>
            <a:r>
              <a:rPr lang="en-US" b="1" i="1" dirty="0"/>
              <a:t>(Cont.)</a:t>
            </a:r>
            <a:endParaRPr lang="ar-QA" i="1" dirty="0"/>
          </a:p>
        </p:txBody>
      </p:sp>
      <p:sp>
        <p:nvSpPr>
          <p:cNvPr id="3" name="Content Placeholder 2"/>
          <p:cNvSpPr>
            <a:spLocks noGrp="1"/>
          </p:cNvSpPr>
          <p:nvPr>
            <p:ph idx="1"/>
          </p:nvPr>
        </p:nvSpPr>
        <p:spPr/>
        <p:txBody>
          <a:bodyPr/>
          <a:lstStyle/>
          <a:p>
            <a:pPr algn="just">
              <a:buNone/>
            </a:pPr>
            <a:r>
              <a:rPr lang="en-US" dirty="0"/>
              <a:t>A total transfer of a message for a different audience is not always possible, the ST and the TT can often resemble each other only to a certain extent, showing a </a:t>
            </a:r>
            <a:r>
              <a:rPr lang="en-US" i="1" dirty="0"/>
              <a:t>similar </a:t>
            </a:r>
            <a:r>
              <a:rPr lang="en-US" dirty="0"/>
              <a:t>semantic representation producing</a:t>
            </a:r>
            <a:r>
              <a:rPr lang="en-US" i="1" dirty="0"/>
              <a:t> similar </a:t>
            </a:r>
            <a:r>
              <a:rPr lang="en-US" dirty="0" err="1"/>
              <a:t>implicatures</a:t>
            </a:r>
            <a:r>
              <a:rPr lang="en-US" dirty="0"/>
              <a:t> and </a:t>
            </a:r>
            <a:r>
              <a:rPr lang="en-US" dirty="0" err="1"/>
              <a:t>explicatures</a:t>
            </a:r>
            <a:r>
              <a:rPr lang="en-US" dirty="0"/>
              <a:t> to the extent to which this is possible. </a:t>
            </a:r>
            <a:endParaRPr lang="ar-Q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Semantic representation of multimodal texts: Visual-Verbal Relationships </a:t>
            </a:r>
            <a:endParaRPr lang="ar-QA" sz="3200" dirty="0"/>
          </a:p>
        </p:txBody>
      </p:sp>
      <p:sp>
        <p:nvSpPr>
          <p:cNvPr id="3" name="Content Placeholder 2"/>
          <p:cNvSpPr>
            <a:spLocks noGrp="1"/>
          </p:cNvSpPr>
          <p:nvPr>
            <p:ph idx="1"/>
          </p:nvPr>
        </p:nvSpPr>
        <p:spPr/>
        <p:txBody>
          <a:bodyPr>
            <a:normAutofit fontScale="92500" lnSpcReduction="20000"/>
          </a:bodyPr>
          <a:lstStyle/>
          <a:p>
            <a:pPr>
              <a:buNone/>
            </a:pPr>
            <a:r>
              <a:rPr lang="en-US" dirty="0"/>
              <a:t>Signs from different semiotic sources interaction to generate meaning provides a picture of how a multimodal text is </a:t>
            </a:r>
            <a:r>
              <a:rPr lang="en-US" dirty="0" err="1"/>
              <a:t>organised</a:t>
            </a:r>
            <a:r>
              <a:rPr lang="en-US" dirty="0"/>
              <a:t> to convey messages (i.e. its semantic representation). This is even more important in a study of multimodality for translation purposes, as the goal in translation is not only to understand the semantic representation of the multimodal ST, but also to be able to </a:t>
            </a:r>
            <a:r>
              <a:rPr lang="en-US" b="1" dirty="0"/>
              <a:t>replicate it as far as possible in the TT in order to produce a text that interpretively resembles its original. </a:t>
            </a:r>
            <a:endParaRPr lang="ar-Q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Semantic representation of multimodal texts: Visual-Verbal Relationships </a:t>
            </a:r>
            <a:r>
              <a:rPr lang="en-US" sz="3200" b="1" i="1" dirty="0"/>
              <a:t>(Cont.) </a:t>
            </a:r>
            <a:endParaRPr lang="ar-QA" sz="3200" i="1" dirty="0"/>
          </a:p>
        </p:txBody>
      </p:sp>
      <p:sp>
        <p:nvSpPr>
          <p:cNvPr id="3" name="Content Placeholder 2"/>
          <p:cNvSpPr>
            <a:spLocks noGrp="1"/>
          </p:cNvSpPr>
          <p:nvPr>
            <p:ph idx="1"/>
          </p:nvPr>
        </p:nvSpPr>
        <p:spPr/>
        <p:txBody>
          <a:bodyPr>
            <a:normAutofit fontScale="70000" lnSpcReduction="20000"/>
          </a:bodyPr>
          <a:lstStyle/>
          <a:p>
            <a:r>
              <a:rPr lang="en-US" dirty="0"/>
              <a:t>To illustrate how images and language interact, </a:t>
            </a:r>
            <a:r>
              <a:rPr lang="en-US" dirty="0" err="1"/>
              <a:t>Martinec</a:t>
            </a:r>
            <a:r>
              <a:rPr lang="en-US" dirty="0"/>
              <a:t> and </a:t>
            </a:r>
            <a:r>
              <a:rPr lang="en-US" dirty="0" err="1"/>
              <a:t>Salway</a:t>
            </a:r>
            <a:r>
              <a:rPr lang="en-US" dirty="0"/>
              <a:t> (2005) presented a framework that puts images and verbal content in a double relationship system made up of </a:t>
            </a:r>
            <a:r>
              <a:rPr lang="en-US" b="1" dirty="0"/>
              <a:t>status and </a:t>
            </a:r>
            <a:r>
              <a:rPr lang="en-US" b="1" dirty="0" err="1"/>
              <a:t>logicosemantic</a:t>
            </a:r>
            <a:r>
              <a:rPr lang="en-US" b="1" dirty="0"/>
              <a:t> connections.(building on Barthes (1977) and </a:t>
            </a:r>
            <a:r>
              <a:rPr lang="en-US" b="1" dirty="0" err="1"/>
              <a:t>Halliday</a:t>
            </a:r>
            <a:r>
              <a:rPr lang="en-US" b="1" dirty="0"/>
              <a:t> (1994)) Barthes‘s work identifies three possible visual-verbal relations based on status: </a:t>
            </a:r>
          </a:p>
          <a:p>
            <a:endParaRPr lang="ar-QA" dirty="0"/>
          </a:p>
          <a:p>
            <a:r>
              <a:rPr lang="en-US" dirty="0"/>
              <a:t>–</a:t>
            </a:r>
            <a:r>
              <a:rPr lang="en-US" b="1" dirty="0"/>
              <a:t>Anchorage: the verbal content supports the visual content </a:t>
            </a:r>
          </a:p>
          <a:p>
            <a:endParaRPr lang="ar-QA" dirty="0"/>
          </a:p>
          <a:p>
            <a:r>
              <a:rPr lang="en-US" dirty="0"/>
              <a:t>–</a:t>
            </a:r>
            <a:r>
              <a:rPr lang="en-US" b="1" dirty="0"/>
              <a:t>Illustration: the visual content supports the verbal content </a:t>
            </a:r>
          </a:p>
          <a:p>
            <a:endParaRPr lang="ar-QA" dirty="0"/>
          </a:p>
          <a:p>
            <a:r>
              <a:rPr lang="en-US" dirty="0"/>
              <a:t>–</a:t>
            </a:r>
            <a:r>
              <a:rPr lang="en-US" b="1" dirty="0"/>
              <a:t>Relay: visual and verbal content have equal status (Barthes 1977) Relay : -visual and verbal content are equal and independent - visual and verbal content are equal and complementary </a:t>
            </a:r>
          </a:p>
          <a:p>
            <a:pPr>
              <a:buNone/>
            </a:pPr>
            <a:endParaRPr lang="ar-Q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a:t>Logico</a:t>
            </a:r>
            <a:r>
              <a:rPr lang="en-US" sz="3600" b="1" dirty="0"/>
              <a:t>-Semantic Relationships</a:t>
            </a:r>
            <a:endParaRPr lang="ar-QA" sz="3600" dirty="0"/>
          </a:p>
        </p:txBody>
      </p:sp>
      <p:sp>
        <p:nvSpPr>
          <p:cNvPr id="3" name="Content Placeholder 2"/>
          <p:cNvSpPr>
            <a:spLocks noGrp="1"/>
          </p:cNvSpPr>
          <p:nvPr>
            <p:ph idx="1"/>
          </p:nvPr>
        </p:nvSpPr>
        <p:spPr/>
        <p:txBody>
          <a:bodyPr>
            <a:normAutofit fontScale="85000" lnSpcReduction="20000"/>
          </a:bodyPr>
          <a:lstStyle/>
          <a:p>
            <a:pPr algn="just">
              <a:buNone/>
            </a:pPr>
            <a:r>
              <a:rPr lang="en-US" dirty="0" err="1"/>
              <a:t>Martinec</a:t>
            </a:r>
            <a:r>
              <a:rPr lang="en-US" dirty="0"/>
              <a:t> and </a:t>
            </a:r>
            <a:r>
              <a:rPr lang="en-US" dirty="0" err="1"/>
              <a:t>Salway</a:t>
            </a:r>
            <a:r>
              <a:rPr lang="en-US" dirty="0"/>
              <a:t> argue that his </a:t>
            </a:r>
            <a:r>
              <a:rPr lang="en-US" dirty="0" err="1"/>
              <a:t>categorisation</a:t>
            </a:r>
            <a:r>
              <a:rPr lang="en-US" dirty="0"/>
              <a:t> can be integrated with </a:t>
            </a:r>
            <a:r>
              <a:rPr lang="en-US" dirty="0" err="1"/>
              <a:t>Halliday‘s</a:t>
            </a:r>
            <a:r>
              <a:rPr lang="en-US" dirty="0"/>
              <a:t> model of </a:t>
            </a:r>
            <a:r>
              <a:rPr lang="en-US" dirty="0" err="1"/>
              <a:t>logico</a:t>
            </a:r>
            <a:r>
              <a:rPr lang="en-US" dirty="0"/>
              <a:t>-semantic relationships to achieve a picture of the links between relationships of status and the meaning they generate. </a:t>
            </a:r>
            <a:r>
              <a:rPr lang="en-US" dirty="0" err="1"/>
              <a:t>Halliday‘s</a:t>
            </a:r>
            <a:r>
              <a:rPr lang="en-US" dirty="0"/>
              <a:t> taxonomy was originally developed as a model of </a:t>
            </a:r>
            <a:r>
              <a:rPr lang="en-US" i="1" dirty="0"/>
              <a:t>clause relationships, and as such, it applied only to language. Its founding criterion is the type of meaning contribution a clause can add to another clause in </a:t>
            </a:r>
            <a:r>
              <a:rPr lang="en-US" i="1" dirty="0" err="1"/>
              <a:t>logico</a:t>
            </a:r>
            <a:r>
              <a:rPr lang="en-US" i="1" dirty="0"/>
              <a:t>-semantic terms. The relations described by </a:t>
            </a:r>
            <a:r>
              <a:rPr lang="en-US" i="1" dirty="0" err="1"/>
              <a:t>Halliday</a:t>
            </a:r>
            <a:r>
              <a:rPr lang="en-US" i="1" dirty="0"/>
              <a:t> are relations of: </a:t>
            </a:r>
          </a:p>
          <a:p>
            <a:pPr algn="just">
              <a:buNone/>
            </a:pPr>
            <a:r>
              <a:rPr lang="en-US" b="1" i="1" dirty="0"/>
              <a:t>- </a:t>
            </a:r>
            <a:r>
              <a:rPr lang="en-US" b="1" i="1" dirty="0">
                <a:solidFill>
                  <a:schemeClr val="tx2"/>
                </a:solidFill>
              </a:rPr>
              <a:t>Projection:</a:t>
            </a:r>
            <a:r>
              <a:rPr lang="en-US" b="1" i="1" dirty="0"/>
              <a:t> deals with events previously represented linguistically (one clause is a report of a thought or an utterance, and the other attributes it to an agent) </a:t>
            </a:r>
            <a:endParaRPr lang="ar-Q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t>Logico</a:t>
            </a:r>
            <a:r>
              <a:rPr lang="en-US" sz="3200" b="1" dirty="0"/>
              <a:t>-Semantic Relationships </a:t>
            </a:r>
            <a:r>
              <a:rPr lang="en-US" sz="3200" b="1" i="1" dirty="0"/>
              <a:t>(Cont.)</a:t>
            </a:r>
            <a:endParaRPr lang="ar-QA" sz="3200" dirty="0"/>
          </a:p>
        </p:txBody>
      </p:sp>
      <p:sp>
        <p:nvSpPr>
          <p:cNvPr id="3" name="Content Placeholder 2"/>
          <p:cNvSpPr>
            <a:spLocks noGrp="1"/>
          </p:cNvSpPr>
          <p:nvPr>
            <p:ph idx="1"/>
          </p:nvPr>
        </p:nvSpPr>
        <p:spPr/>
        <p:txBody>
          <a:bodyPr>
            <a:normAutofit fontScale="32500" lnSpcReduction="20000"/>
          </a:bodyPr>
          <a:lstStyle/>
          <a:p>
            <a:pPr algn="just">
              <a:buFontTx/>
              <a:buChar char="-"/>
            </a:pPr>
            <a:r>
              <a:rPr lang="en-US" sz="7200" b="1" i="1" dirty="0">
                <a:solidFill>
                  <a:schemeClr val="tx2"/>
                </a:solidFill>
              </a:rPr>
              <a:t>Expansion: </a:t>
            </a:r>
            <a:r>
              <a:rPr lang="en-US" sz="7200" b="1" dirty="0"/>
              <a:t>deals with relations between ‘new’ events, not yet represented linguistically (the clauses describe events and states of affairs, and one clause adds to the other) </a:t>
            </a:r>
            <a:r>
              <a:rPr lang="en-US" sz="7200" b="1" dirty="0" err="1"/>
              <a:t>Halliday</a:t>
            </a:r>
            <a:r>
              <a:rPr lang="en-US" sz="7200" b="1" dirty="0"/>
              <a:t> describes two possibilities for projection: </a:t>
            </a:r>
          </a:p>
          <a:p>
            <a:pPr algn="just">
              <a:buFontTx/>
              <a:buChar char="-"/>
            </a:pPr>
            <a:r>
              <a:rPr lang="en-US" sz="7200" b="1" i="1" dirty="0">
                <a:solidFill>
                  <a:schemeClr val="tx2"/>
                </a:solidFill>
              </a:rPr>
              <a:t>Locution: </a:t>
            </a:r>
            <a:r>
              <a:rPr lang="en-US" sz="7200" b="1" dirty="0"/>
              <a:t>the reported event is an utterance; </a:t>
            </a:r>
          </a:p>
          <a:p>
            <a:pPr algn="just">
              <a:buFontTx/>
              <a:buChar char="-"/>
            </a:pPr>
            <a:r>
              <a:rPr lang="en-US" sz="7200" b="1" i="1" dirty="0">
                <a:solidFill>
                  <a:schemeClr val="tx2"/>
                </a:solidFill>
              </a:rPr>
              <a:t>Idea: </a:t>
            </a:r>
            <a:r>
              <a:rPr lang="en-US" sz="7200" b="1" dirty="0"/>
              <a:t>the reported event is a thought. He also identifies three ways in which a clause can expand the content of another clause: </a:t>
            </a:r>
          </a:p>
          <a:p>
            <a:pPr algn="just">
              <a:buFontTx/>
              <a:buChar char="-"/>
            </a:pPr>
            <a:r>
              <a:rPr lang="en-US" sz="7200" b="1" i="1" dirty="0">
                <a:solidFill>
                  <a:schemeClr val="tx2"/>
                </a:solidFill>
              </a:rPr>
              <a:t>Elaboration: </a:t>
            </a:r>
            <a:r>
              <a:rPr lang="en-US" sz="7200" b="1" dirty="0"/>
              <a:t>the clause restates the main clause in other words, re- exposing or exemplifying it; </a:t>
            </a:r>
          </a:p>
          <a:p>
            <a:pPr algn="just">
              <a:buFontTx/>
              <a:buChar char="-"/>
            </a:pPr>
            <a:r>
              <a:rPr lang="en-US" sz="7200" b="1" i="1" dirty="0">
                <a:solidFill>
                  <a:schemeClr val="tx2"/>
                </a:solidFill>
              </a:rPr>
              <a:t>Extension: </a:t>
            </a:r>
            <a:r>
              <a:rPr lang="en-US" sz="7200" b="1" dirty="0"/>
              <a:t>the expansion is carried out with the addition of new elements, alternatives or exceptions; </a:t>
            </a:r>
          </a:p>
          <a:p>
            <a:pPr algn="just">
              <a:buFontTx/>
              <a:buChar char="-"/>
            </a:pPr>
            <a:r>
              <a:rPr lang="en-US" sz="7200" b="1" i="1" dirty="0">
                <a:solidFill>
                  <a:schemeClr val="tx2"/>
                </a:solidFill>
              </a:rPr>
              <a:t>Enhancement: </a:t>
            </a:r>
            <a:r>
              <a:rPr lang="en-US" sz="7200" b="1" dirty="0"/>
              <a:t>the clause embellishes its main clause adding circumstantial features like time, space and causal relations. </a:t>
            </a:r>
          </a:p>
          <a:p>
            <a:pPr>
              <a:buNone/>
            </a:pPr>
            <a:endParaRPr lang="ar-Q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Logico</a:t>
            </a:r>
            <a:r>
              <a:rPr lang="en-US" b="1" dirty="0"/>
              <a:t>-Semantic Relationships </a:t>
            </a:r>
            <a:r>
              <a:rPr lang="en-US" b="1" i="1" dirty="0"/>
              <a:t>(Cont.)</a:t>
            </a:r>
            <a:endParaRPr lang="ar-QA" b="1" i="1" dirty="0"/>
          </a:p>
        </p:txBody>
      </p:sp>
      <p:pic>
        <p:nvPicPr>
          <p:cNvPr id="2050" name="Picture 2"/>
          <p:cNvPicPr>
            <a:picLocks noGrp="1" noChangeAspect="1" noChangeArrowheads="1"/>
          </p:cNvPicPr>
          <p:nvPr>
            <p:ph idx="1"/>
          </p:nvPr>
        </p:nvPicPr>
        <p:blipFill>
          <a:blip r:embed="rId2"/>
          <a:srcRect/>
          <a:stretch>
            <a:fillRect/>
          </a:stretch>
        </p:blipFill>
        <p:spPr bwMode="auto">
          <a:xfrm>
            <a:off x="638175" y="1672431"/>
            <a:ext cx="7867650" cy="43815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Outline </a:t>
            </a:r>
            <a:br>
              <a:rPr lang="en-US" b="1" dirty="0"/>
            </a:br>
            <a:endParaRPr lang="ar-QA" b="1" dirty="0"/>
          </a:p>
        </p:txBody>
      </p:sp>
      <p:sp>
        <p:nvSpPr>
          <p:cNvPr id="3" name="Content Placeholder 2"/>
          <p:cNvSpPr>
            <a:spLocks noGrp="1"/>
          </p:cNvSpPr>
          <p:nvPr>
            <p:ph idx="1"/>
          </p:nvPr>
        </p:nvSpPr>
        <p:spPr>
          <a:xfrm>
            <a:off x="457200" y="1143000"/>
            <a:ext cx="8229600" cy="4983163"/>
          </a:xfrm>
        </p:spPr>
        <p:txBody>
          <a:bodyPr>
            <a:normAutofit lnSpcReduction="10000"/>
          </a:bodyPr>
          <a:lstStyle/>
          <a:p>
            <a:pPr>
              <a:buNone/>
            </a:pPr>
            <a:endParaRPr lang="ar-QA" dirty="0"/>
          </a:p>
          <a:p>
            <a:r>
              <a:rPr lang="en-US" dirty="0"/>
              <a:t>Key definitions</a:t>
            </a:r>
          </a:p>
          <a:p>
            <a:r>
              <a:rPr lang="en-US" dirty="0"/>
              <a:t>Assumptions of multimodal studies</a:t>
            </a:r>
          </a:p>
          <a:p>
            <a:r>
              <a:rPr lang="en-US" dirty="0"/>
              <a:t>Aim and purpose of the model </a:t>
            </a:r>
            <a:endParaRPr lang="ar-QA" dirty="0"/>
          </a:p>
          <a:p>
            <a:r>
              <a:rPr lang="en-US" dirty="0"/>
              <a:t>Dimensions of the model </a:t>
            </a:r>
            <a:endParaRPr lang="ar-QA" dirty="0"/>
          </a:p>
          <a:p>
            <a:r>
              <a:rPr lang="en-US" dirty="0"/>
              <a:t>Multimodal pragmatic meaning </a:t>
            </a:r>
            <a:endParaRPr lang="ar-QA" dirty="0"/>
          </a:p>
          <a:p>
            <a:r>
              <a:rPr lang="en-US" dirty="0"/>
              <a:t>Semantic presentation of multimodal texts </a:t>
            </a:r>
            <a:endParaRPr lang="ar-QA" dirty="0"/>
          </a:p>
          <a:p>
            <a:r>
              <a:rPr lang="en-US" dirty="0"/>
              <a:t>Individual modes </a:t>
            </a:r>
            <a:endParaRPr lang="ar-QA" dirty="0"/>
          </a:p>
          <a:p>
            <a:r>
              <a:rPr lang="en-US" dirty="0"/>
              <a:t>Cluster and phase (space and time) </a:t>
            </a:r>
          </a:p>
          <a:p>
            <a:endParaRPr lang="ar-Q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Logico</a:t>
            </a:r>
            <a:r>
              <a:rPr lang="en-US" b="1" dirty="0"/>
              <a:t>-Semantic Relationships </a:t>
            </a:r>
            <a:r>
              <a:rPr lang="en-US" b="1" i="1" dirty="0"/>
              <a:t>(Cont.)</a:t>
            </a:r>
            <a:endParaRPr lang="ar-QA" dirty="0"/>
          </a:p>
        </p:txBody>
      </p:sp>
      <p:sp>
        <p:nvSpPr>
          <p:cNvPr id="3" name="Content Placeholder 2"/>
          <p:cNvSpPr>
            <a:spLocks noGrp="1"/>
          </p:cNvSpPr>
          <p:nvPr>
            <p:ph idx="1"/>
          </p:nvPr>
        </p:nvSpPr>
        <p:spPr/>
        <p:txBody>
          <a:bodyPr>
            <a:normAutofit fontScale="85000" lnSpcReduction="20000"/>
          </a:bodyPr>
          <a:lstStyle/>
          <a:p>
            <a:pPr algn="just">
              <a:buNone/>
            </a:pPr>
            <a:r>
              <a:rPr lang="en-US" dirty="0" err="1"/>
              <a:t>Martinec</a:t>
            </a:r>
            <a:r>
              <a:rPr lang="en-US" dirty="0"/>
              <a:t> and </a:t>
            </a:r>
            <a:r>
              <a:rPr lang="en-US" dirty="0" err="1"/>
              <a:t>Salway</a:t>
            </a:r>
            <a:r>
              <a:rPr lang="en-US" dirty="0"/>
              <a:t> believe that </a:t>
            </a:r>
            <a:r>
              <a:rPr lang="en-US" dirty="0" err="1"/>
              <a:t>Halliday‘s</a:t>
            </a:r>
            <a:r>
              <a:rPr lang="en-US" dirty="0"/>
              <a:t> model of clause relationships can also account for the </a:t>
            </a:r>
            <a:r>
              <a:rPr lang="en-US" dirty="0" err="1"/>
              <a:t>logico</a:t>
            </a:r>
            <a:r>
              <a:rPr lang="en-US" dirty="0"/>
              <a:t>-semantic contributions. </a:t>
            </a:r>
            <a:r>
              <a:rPr lang="en-US" b="1" dirty="0">
                <a:solidFill>
                  <a:schemeClr val="tx2"/>
                </a:solidFill>
              </a:rPr>
              <a:t>Images and language can add to each other. </a:t>
            </a:r>
            <a:r>
              <a:rPr lang="en-US" b="1" dirty="0" err="1">
                <a:solidFill>
                  <a:schemeClr val="tx2"/>
                </a:solidFill>
              </a:rPr>
              <a:t>Halliday</a:t>
            </a:r>
            <a:r>
              <a:rPr lang="en-US" b="1" dirty="0">
                <a:solidFill>
                  <a:schemeClr val="tx2"/>
                </a:solidFill>
              </a:rPr>
              <a:t> originally proposed his taxonomy to account for both paratactic and hypotactic relations, and therefore, his taxonomy can apply equally well to anchorage, illustration and relay as the relevant status; indeed, these are the multimodal equivalents to paratactic (relay) and hypotactic (anchorage and illustration) clause relations, due to the difference in status between the contributions made by the different modes to the message. </a:t>
            </a:r>
            <a:endParaRPr lang="ar-QA" dirty="0">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Logico</a:t>
            </a:r>
            <a:r>
              <a:rPr lang="en-US" b="1" dirty="0"/>
              <a:t>-Semantic Relationships </a:t>
            </a:r>
            <a:r>
              <a:rPr lang="en-US" b="1" i="1" dirty="0"/>
              <a:t>(Cont.)</a:t>
            </a:r>
            <a:endParaRPr lang="ar-QA" dirty="0"/>
          </a:p>
        </p:txBody>
      </p:sp>
      <p:sp>
        <p:nvSpPr>
          <p:cNvPr id="3" name="Content Placeholder 2"/>
          <p:cNvSpPr>
            <a:spLocks noGrp="1"/>
          </p:cNvSpPr>
          <p:nvPr>
            <p:ph idx="1"/>
          </p:nvPr>
        </p:nvSpPr>
        <p:spPr/>
        <p:txBody>
          <a:bodyPr>
            <a:normAutofit fontScale="70000" lnSpcReduction="20000"/>
          </a:bodyPr>
          <a:lstStyle/>
          <a:p>
            <a:pPr algn="just">
              <a:buNone/>
            </a:pPr>
            <a:r>
              <a:rPr lang="en-US" dirty="0"/>
              <a:t>The “quantity” of information could be considered as a criterion to determine status, the outnumbered single sign could, from a certain perspective, be claimed to be ‗dominant‘ because of the influence it exerts on a number of other signs in spite of its isolation, yet would not communicate the same full message without the signs it influences, and therefore, it is somewhat dependent on them, again calling dominance into question. The </a:t>
            </a:r>
            <a:r>
              <a:rPr lang="en-US" dirty="0" err="1"/>
              <a:t>logico</a:t>
            </a:r>
            <a:r>
              <a:rPr lang="en-US" dirty="0"/>
              <a:t>-semantic part of </a:t>
            </a:r>
            <a:r>
              <a:rPr lang="en-US" dirty="0" err="1"/>
              <a:t>Martinec</a:t>
            </a:r>
            <a:r>
              <a:rPr lang="en-US" dirty="0"/>
              <a:t> and </a:t>
            </a:r>
            <a:r>
              <a:rPr lang="en-US" dirty="0" err="1"/>
              <a:t>Salway‘s</a:t>
            </a:r>
            <a:r>
              <a:rPr lang="en-US" dirty="0"/>
              <a:t> model, that is, the interpretation of </a:t>
            </a:r>
            <a:r>
              <a:rPr lang="en-US" dirty="0" err="1"/>
              <a:t>Halliday‘s</a:t>
            </a:r>
            <a:r>
              <a:rPr lang="en-US" dirty="0"/>
              <a:t> taxonomy(concerned more with the product, with </a:t>
            </a:r>
            <a:r>
              <a:rPr lang="en-US" b="1" i="1" dirty="0">
                <a:solidFill>
                  <a:schemeClr val="tx2"/>
                </a:solidFill>
              </a:rPr>
              <a:t>what is produced) aims to explain what the </a:t>
            </a:r>
            <a:r>
              <a:rPr lang="en-US" b="1" i="1" dirty="0" err="1">
                <a:solidFill>
                  <a:schemeClr val="tx2"/>
                </a:solidFill>
              </a:rPr>
              <a:t>logico</a:t>
            </a:r>
            <a:r>
              <a:rPr lang="en-US" b="1" i="1" dirty="0">
                <a:solidFill>
                  <a:schemeClr val="tx2"/>
                </a:solidFill>
              </a:rPr>
              <a:t>-semantic relations between signs from different modes can be, and its scope is much closer to the intent of understanding the multimodal semantic representation of a text. </a:t>
            </a:r>
            <a:endParaRPr lang="ar-QA" dirty="0">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Pastra’s</a:t>
            </a:r>
            <a:r>
              <a:rPr lang="en-US" b="1" dirty="0"/>
              <a:t> framework</a:t>
            </a:r>
            <a:endParaRPr lang="ar-QA" b="1" dirty="0"/>
          </a:p>
        </p:txBody>
      </p:sp>
      <p:sp>
        <p:nvSpPr>
          <p:cNvPr id="3" name="Content Placeholder 2"/>
          <p:cNvSpPr>
            <a:spLocks noGrp="1"/>
          </p:cNvSpPr>
          <p:nvPr>
            <p:ph idx="1"/>
          </p:nvPr>
        </p:nvSpPr>
        <p:spPr/>
        <p:txBody>
          <a:bodyPr>
            <a:normAutofit fontScale="77500" lnSpcReduction="20000"/>
          </a:bodyPr>
          <a:lstStyle/>
          <a:p>
            <a:pPr algn="just">
              <a:buNone/>
            </a:pPr>
            <a:r>
              <a:rPr lang="en-US" dirty="0" err="1"/>
              <a:t>Pastra‘s</a:t>
            </a:r>
            <a:r>
              <a:rPr lang="en-US" dirty="0"/>
              <a:t> study(2008), aimed to build “a corpus-based framework for describing semantic interrelations between images, language and body movements” from a message-formation perspective. </a:t>
            </a:r>
            <a:r>
              <a:rPr lang="en-US" dirty="0" err="1"/>
              <a:t>Pastra‘s</a:t>
            </a:r>
            <a:r>
              <a:rPr lang="en-US" dirty="0"/>
              <a:t> framework could be seen as to complement </a:t>
            </a:r>
            <a:r>
              <a:rPr lang="en-US" dirty="0" err="1"/>
              <a:t>Halliday‘s</a:t>
            </a:r>
            <a:r>
              <a:rPr lang="en-US" dirty="0"/>
              <a:t> </a:t>
            </a:r>
            <a:r>
              <a:rPr lang="en-US" dirty="0" err="1"/>
              <a:t>logico</a:t>
            </a:r>
            <a:r>
              <a:rPr lang="en-US" dirty="0"/>
              <a:t>-semantic relationships because of its focus on </a:t>
            </a:r>
            <a:r>
              <a:rPr lang="en-US" b="1" i="1" dirty="0">
                <a:solidFill>
                  <a:schemeClr val="tx2"/>
                </a:solidFill>
              </a:rPr>
              <a:t>how multimodal texts are formed, where her view about the purpose of semantic analysis matches with what is stated by RT purpose of communication: the identification and recognition of intentions through the use of code as well as inference. The types of relationship described in </a:t>
            </a:r>
            <a:r>
              <a:rPr lang="en-US" b="1" i="1" dirty="0" err="1">
                <a:solidFill>
                  <a:schemeClr val="tx2"/>
                </a:solidFill>
              </a:rPr>
              <a:t>Pastra‘s</a:t>
            </a:r>
            <a:r>
              <a:rPr lang="en-US" b="1" i="1" dirty="0">
                <a:solidFill>
                  <a:schemeClr val="tx2"/>
                </a:solidFill>
              </a:rPr>
              <a:t> work are called ‗cross- media interaction relations‘ (COSMOROE) can be seen as the how that complements </a:t>
            </a:r>
            <a:r>
              <a:rPr lang="en-US" b="1" i="1" dirty="0" err="1">
                <a:solidFill>
                  <a:schemeClr val="tx2"/>
                </a:solidFill>
              </a:rPr>
              <a:t>Halliday‘s</a:t>
            </a:r>
            <a:r>
              <a:rPr lang="en-US" b="1" i="1" dirty="0">
                <a:solidFill>
                  <a:schemeClr val="tx2"/>
                </a:solidFill>
              </a:rPr>
              <a:t> what. </a:t>
            </a:r>
            <a:r>
              <a:rPr lang="en-US" b="1" i="1" dirty="0" err="1">
                <a:solidFill>
                  <a:schemeClr val="tx2"/>
                </a:solidFill>
              </a:rPr>
              <a:t>Pastra‘s</a:t>
            </a:r>
            <a:r>
              <a:rPr lang="en-US" b="1" i="1" dirty="0">
                <a:solidFill>
                  <a:schemeClr val="tx2"/>
                </a:solidFill>
              </a:rPr>
              <a:t> framework is </a:t>
            </a:r>
            <a:r>
              <a:rPr lang="en-US" b="1" i="1" dirty="0" err="1">
                <a:solidFill>
                  <a:schemeClr val="tx2"/>
                </a:solidFill>
              </a:rPr>
              <a:t>categorised</a:t>
            </a:r>
            <a:r>
              <a:rPr lang="en-US" b="1" i="1" dirty="0">
                <a:solidFill>
                  <a:schemeClr val="tx2"/>
                </a:solidFill>
              </a:rPr>
              <a:t> : </a:t>
            </a:r>
            <a:endParaRPr lang="ar-QA" dirty="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err="1"/>
              <a:t>Pastra’s</a:t>
            </a:r>
            <a:r>
              <a:rPr lang="en-US" b="1" dirty="0"/>
              <a:t> framework </a:t>
            </a:r>
            <a:r>
              <a:rPr lang="en-US" b="1" i="1" dirty="0"/>
              <a:t>(Cont.)</a:t>
            </a:r>
            <a:endParaRPr lang="ar-QA" i="1" dirty="0"/>
          </a:p>
        </p:txBody>
      </p:sp>
      <p:graphicFrame>
        <p:nvGraphicFramePr>
          <p:cNvPr id="4" name="Content Placeholder 3"/>
          <p:cNvGraphicFramePr>
            <a:graphicFrameLocks noGrp="1"/>
          </p:cNvGraphicFramePr>
          <p:nvPr>
            <p:ph idx="1"/>
          </p:nvPr>
        </p:nvGraphicFramePr>
        <p:xfrm>
          <a:off x="457200" y="914400"/>
          <a:ext cx="8229600" cy="5760720"/>
        </p:xfrm>
        <a:graphic>
          <a:graphicData uri="http://schemas.openxmlformats.org/drawingml/2006/table">
            <a:tbl>
              <a:tblPr rtl="1"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905242">
                <a:tc>
                  <a:txBody>
                    <a:bodyPr/>
                    <a:lstStyle/>
                    <a:p>
                      <a:pPr rtl="1"/>
                      <a:endParaRPr lang="ar-QA" dirty="0"/>
                    </a:p>
                  </a:txBody>
                  <a:tcPr/>
                </a:tc>
                <a:tc>
                  <a:txBody>
                    <a:bodyPr/>
                    <a:lstStyle/>
                    <a:p>
                      <a:pPr algn="just"/>
                      <a:endParaRPr lang="ar-QA" sz="1800" b="1" kern="1200" baseline="0" dirty="0">
                        <a:solidFill>
                          <a:schemeClr val="lt1"/>
                        </a:solidFill>
                        <a:latin typeface="+mn-lt"/>
                        <a:ea typeface="+mn-ea"/>
                        <a:cs typeface="+mn-cs"/>
                      </a:endParaRPr>
                    </a:p>
                    <a:p>
                      <a:pPr algn="just">
                        <a:buFontTx/>
                        <a:buChar char="-"/>
                      </a:pPr>
                      <a:r>
                        <a:rPr lang="en-US" sz="1800" b="1" kern="1200" baseline="0" dirty="0">
                          <a:solidFill>
                            <a:schemeClr val="lt1"/>
                          </a:solidFill>
                          <a:latin typeface="+mn-lt"/>
                          <a:ea typeface="+mn-ea"/>
                          <a:cs typeface="+mn-cs"/>
                        </a:rPr>
                        <a:t>Equivalence: </a:t>
                      </a:r>
                    </a:p>
                    <a:p>
                      <a:pPr algn="just">
                        <a:buFontTx/>
                        <a:buNone/>
                      </a:pPr>
                      <a:r>
                        <a:rPr lang="en-US" sz="1800" b="1" kern="1200" baseline="0" dirty="0">
                          <a:solidFill>
                            <a:schemeClr val="lt1"/>
                          </a:solidFill>
                          <a:latin typeface="+mn-lt"/>
                          <a:ea typeface="+mn-ea"/>
                          <a:cs typeface="+mn-cs"/>
                        </a:rPr>
                        <a:t>The information expressed by the different modes (which she terms “media”) is semantically equivalent, it refers to the same entity </a:t>
                      </a:r>
                    </a:p>
                    <a:p>
                      <a:pPr algn="just" rtl="1"/>
                      <a:endParaRPr lang="ar-QA" dirty="0"/>
                    </a:p>
                  </a:txBody>
                  <a:tcPr/>
                </a:tc>
                <a:extLst>
                  <a:ext uri="{0D108BD9-81ED-4DB2-BD59-A6C34878D82A}">
                    <a16:rowId xmlns:a16="http://schemas.microsoft.com/office/drawing/2014/main" val="10000"/>
                  </a:ext>
                </a:extLst>
              </a:tr>
              <a:tr h="1645436">
                <a:tc>
                  <a:txBody>
                    <a:bodyPr/>
                    <a:lstStyle/>
                    <a:p>
                      <a:pPr rtl="1"/>
                      <a:endParaRPr lang="ar-QA" dirty="0"/>
                    </a:p>
                  </a:txBody>
                  <a:tcPr/>
                </a:tc>
                <a:tc>
                  <a:txBody>
                    <a:bodyPr/>
                    <a:lstStyle/>
                    <a:p>
                      <a:pPr algn="just"/>
                      <a:endParaRPr lang="ar-QA" sz="1800" kern="1200" baseline="0" dirty="0">
                        <a:solidFill>
                          <a:schemeClr val="dk1"/>
                        </a:solidFill>
                        <a:latin typeface="+mn-lt"/>
                        <a:ea typeface="+mn-ea"/>
                        <a:cs typeface="+mn-cs"/>
                      </a:endParaRPr>
                    </a:p>
                    <a:p>
                      <a:pPr algn="just"/>
                      <a:r>
                        <a:rPr lang="en-US" sz="1800" b="1" kern="1200" baseline="0" dirty="0">
                          <a:solidFill>
                            <a:schemeClr val="dk1"/>
                          </a:solidFill>
                          <a:latin typeface="+mn-lt"/>
                          <a:ea typeface="+mn-ea"/>
                          <a:cs typeface="+mn-cs"/>
                        </a:rPr>
                        <a:t> - </a:t>
                      </a:r>
                      <a:r>
                        <a:rPr lang="en-US" sz="1800" b="1" kern="1200" baseline="0" dirty="0" err="1">
                          <a:solidFill>
                            <a:schemeClr val="dk1"/>
                          </a:solidFill>
                          <a:latin typeface="+mn-lt"/>
                          <a:ea typeface="+mn-ea"/>
                          <a:cs typeface="+mn-cs"/>
                        </a:rPr>
                        <a:t>Complementarity</a:t>
                      </a:r>
                      <a:r>
                        <a:rPr lang="en-US" sz="1800" b="1" kern="1200" baseline="0" dirty="0">
                          <a:solidFill>
                            <a:schemeClr val="dk1"/>
                          </a:solidFill>
                          <a:latin typeface="+mn-lt"/>
                          <a:ea typeface="+mn-ea"/>
                          <a:cs typeface="+mn-cs"/>
                        </a:rPr>
                        <a:t>: </a:t>
                      </a:r>
                    </a:p>
                    <a:p>
                      <a:pPr algn="just"/>
                      <a:r>
                        <a:rPr lang="en-US" sz="1800" b="1" kern="1200" baseline="0" dirty="0">
                          <a:solidFill>
                            <a:schemeClr val="dk1"/>
                          </a:solidFill>
                          <a:latin typeface="+mn-lt"/>
                          <a:ea typeface="+mn-ea"/>
                          <a:cs typeface="+mn-cs"/>
                        </a:rPr>
                        <a:t>The information expressed in one mode complements the information expressed in another mode </a:t>
                      </a:r>
                    </a:p>
                    <a:p>
                      <a:pPr algn="just" rtl="1"/>
                      <a:endParaRPr lang="ar-QA" dirty="0"/>
                    </a:p>
                  </a:txBody>
                  <a:tcPr/>
                </a:tc>
                <a:extLst>
                  <a:ext uri="{0D108BD9-81ED-4DB2-BD59-A6C34878D82A}">
                    <a16:rowId xmlns:a16="http://schemas.microsoft.com/office/drawing/2014/main" val="10001"/>
                  </a:ext>
                </a:extLst>
              </a:tr>
              <a:tr h="1905242">
                <a:tc>
                  <a:txBody>
                    <a:bodyPr/>
                    <a:lstStyle/>
                    <a:p>
                      <a:pPr rtl="1"/>
                      <a:endParaRPr lang="ar-QA" dirty="0"/>
                    </a:p>
                  </a:txBody>
                  <a:tcPr/>
                </a:tc>
                <a:tc>
                  <a:txBody>
                    <a:bodyPr/>
                    <a:lstStyle/>
                    <a:p>
                      <a:pPr algn="just"/>
                      <a:endParaRPr lang="ar-QA" sz="1800" kern="1200" baseline="0" dirty="0">
                        <a:solidFill>
                          <a:schemeClr val="dk1"/>
                        </a:solidFill>
                        <a:latin typeface="+mn-lt"/>
                        <a:ea typeface="+mn-ea"/>
                        <a:cs typeface="+mn-cs"/>
                      </a:endParaRPr>
                    </a:p>
                    <a:p>
                      <a:pPr algn="just"/>
                      <a:r>
                        <a:rPr lang="en-US" sz="1800" b="1" kern="1200" baseline="0" dirty="0">
                          <a:solidFill>
                            <a:schemeClr val="dk1"/>
                          </a:solidFill>
                          <a:latin typeface="+mn-lt"/>
                          <a:ea typeface="+mn-ea"/>
                          <a:cs typeface="+mn-cs"/>
                        </a:rPr>
                        <a:t>-Independence: </a:t>
                      </a:r>
                    </a:p>
                    <a:p>
                      <a:pPr algn="just"/>
                      <a:r>
                        <a:rPr lang="en-US" sz="1800" b="1" kern="1200" baseline="0" dirty="0">
                          <a:solidFill>
                            <a:schemeClr val="dk1"/>
                          </a:solidFill>
                          <a:latin typeface="+mn-lt"/>
                          <a:ea typeface="+mn-ea"/>
                          <a:cs typeface="+mn-cs"/>
                        </a:rPr>
                        <a:t>Each mode carries an independent message, which is, however, coherent (or strikingly incoherent) with the document topic. </a:t>
                      </a:r>
                    </a:p>
                    <a:p>
                      <a:pPr algn="just" rtl="1"/>
                      <a:endParaRPr lang="ar-QA" dirty="0"/>
                    </a:p>
                  </a:txBody>
                  <a:tcPr/>
                </a:tc>
                <a:extLst>
                  <a:ext uri="{0D108BD9-81ED-4DB2-BD59-A6C34878D82A}">
                    <a16:rowId xmlns:a16="http://schemas.microsoft.com/office/drawing/2014/main" val="10002"/>
                  </a:ext>
                </a:extLst>
              </a:tr>
            </a:tbl>
          </a:graphicData>
        </a:graphic>
      </p:graphicFrame>
      <p:pic>
        <p:nvPicPr>
          <p:cNvPr id="3074" name="Picture 2"/>
          <p:cNvPicPr>
            <a:picLocks noChangeAspect="1" noChangeArrowheads="1"/>
          </p:cNvPicPr>
          <p:nvPr/>
        </p:nvPicPr>
        <p:blipFill>
          <a:blip r:embed="rId2"/>
          <a:srcRect/>
          <a:stretch>
            <a:fillRect/>
          </a:stretch>
        </p:blipFill>
        <p:spPr bwMode="auto">
          <a:xfrm>
            <a:off x="4953000" y="914400"/>
            <a:ext cx="3333750" cy="19240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4953000" y="2895600"/>
            <a:ext cx="3429000" cy="18192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4953000" y="4724400"/>
            <a:ext cx="3381375" cy="18478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QA"/>
          </a:p>
        </p:txBody>
      </p:sp>
      <p:graphicFrame>
        <p:nvGraphicFramePr>
          <p:cNvPr id="4" name="Content Placeholder 3"/>
          <p:cNvGraphicFramePr>
            <a:graphicFrameLocks noGrp="1"/>
          </p:cNvGraphicFramePr>
          <p:nvPr>
            <p:ph idx="1"/>
          </p:nvPr>
        </p:nvGraphicFramePr>
        <p:xfrm>
          <a:off x="457200" y="1600200"/>
          <a:ext cx="8229600" cy="4663440"/>
        </p:xfrm>
        <a:graphic>
          <a:graphicData uri="http://schemas.openxmlformats.org/drawingml/2006/table">
            <a:tbl>
              <a:tblPr rtl="1"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rtl="1"/>
                      <a:endParaRPr lang="en-US" dirty="0"/>
                    </a:p>
                    <a:p>
                      <a:pPr rtl="1"/>
                      <a:endParaRPr lang="en-US" dirty="0"/>
                    </a:p>
                    <a:p>
                      <a:pPr rtl="1"/>
                      <a:endParaRPr lang="en-US" dirty="0"/>
                    </a:p>
                    <a:p>
                      <a:pPr rtl="1"/>
                      <a:endParaRPr lang="en-US" dirty="0"/>
                    </a:p>
                    <a:p>
                      <a:pPr rtl="1"/>
                      <a:endParaRPr lang="en-US" dirty="0"/>
                    </a:p>
                    <a:p>
                      <a:pPr rtl="1"/>
                      <a:endParaRPr lang="en-US" dirty="0"/>
                    </a:p>
                    <a:p>
                      <a:pPr rtl="1"/>
                      <a:endParaRPr lang="en-US" dirty="0"/>
                    </a:p>
                    <a:p>
                      <a:pPr rtl="1"/>
                      <a:endParaRPr lang="ar-QA" dirty="0"/>
                    </a:p>
                  </a:txBody>
                  <a:tcPr/>
                </a:tc>
                <a:tc>
                  <a:txBody>
                    <a:bodyPr/>
                    <a:lstStyle/>
                    <a:p>
                      <a:pPr algn="just" rtl="0"/>
                      <a:r>
                        <a:rPr lang="en-US" sz="1800" b="1" kern="1200" baseline="0" dirty="0">
                          <a:solidFill>
                            <a:schemeClr val="lt1"/>
                          </a:solidFill>
                          <a:latin typeface="+mn-lt"/>
                          <a:ea typeface="+mn-ea"/>
                          <a:cs typeface="+mn-cs"/>
                        </a:rPr>
                        <a:t>The relationship of </a:t>
                      </a:r>
                      <a:r>
                        <a:rPr lang="en-US" sz="1800" b="1" kern="1200" baseline="0" dirty="0">
                          <a:solidFill>
                            <a:schemeClr val="tx1"/>
                          </a:solidFill>
                          <a:latin typeface="+mn-lt"/>
                          <a:ea typeface="+mn-ea"/>
                          <a:cs typeface="+mn-cs"/>
                        </a:rPr>
                        <a:t>equivalence</a:t>
                      </a:r>
                      <a:r>
                        <a:rPr lang="en-US" sz="1800" b="1" kern="1200" baseline="0" dirty="0">
                          <a:solidFill>
                            <a:schemeClr val="lt1"/>
                          </a:solidFill>
                          <a:latin typeface="+mn-lt"/>
                          <a:ea typeface="+mn-ea"/>
                          <a:cs typeface="+mn-cs"/>
                        </a:rPr>
                        <a:t> is divided into: </a:t>
                      </a:r>
                    </a:p>
                    <a:p>
                      <a:pPr algn="just" rtl="0"/>
                      <a:r>
                        <a:rPr lang="en-US" sz="1800" b="1" kern="1200" baseline="0" dirty="0">
                          <a:solidFill>
                            <a:schemeClr val="lt1"/>
                          </a:solidFill>
                          <a:latin typeface="+mn-lt"/>
                          <a:ea typeface="+mn-ea"/>
                          <a:cs typeface="+mn-cs"/>
                        </a:rPr>
                        <a:t>Token-token: the modes refer exactly to the same entity Type-token: one mode provides the class of the entity expressed by the other </a:t>
                      </a:r>
                      <a:endParaRPr lang="ar-QA" dirty="0"/>
                    </a:p>
                  </a:txBody>
                  <a:tcPr/>
                </a:tc>
                <a:extLst>
                  <a:ext uri="{0D108BD9-81ED-4DB2-BD59-A6C34878D82A}">
                    <a16:rowId xmlns:a16="http://schemas.microsoft.com/office/drawing/2014/main" val="10000"/>
                  </a:ext>
                </a:extLst>
              </a:tr>
              <a:tr h="370840">
                <a:tc>
                  <a:txBody>
                    <a:bodyPr/>
                    <a:lstStyle/>
                    <a:p>
                      <a:pPr rtl="1"/>
                      <a:endParaRPr lang="ar-QA"/>
                    </a:p>
                  </a:txBody>
                  <a:tcPr/>
                </a:tc>
                <a:tc>
                  <a:txBody>
                    <a:bodyPr/>
                    <a:lstStyle/>
                    <a:p>
                      <a:pPr algn="just" rtl="0"/>
                      <a:r>
                        <a:rPr lang="en-US" sz="1800" b="1" kern="1200" baseline="0" dirty="0">
                          <a:solidFill>
                            <a:schemeClr val="dk1"/>
                          </a:solidFill>
                          <a:latin typeface="+mn-lt"/>
                          <a:ea typeface="+mn-ea"/>
                          <a:cs typeface="+mn-cs"/>
                        </a:rPr>
                        <a:t>Metonymy: Each mode refers to a different entity, but the user‘s intention is to consider the two entities as semantically equal. </a:t>
                      </a:r>
                      <a:endParaRPr lang="ar-QA" dirty="0"/>
                    </a:p>
                  </a:txBody>
                  <a:tcPr/>
                </a:tc>
                <a:extLst>
                  <a:ext uri="{0D108BD9-81ED-4DB2-BD59-A6C34878D82A}">
                    <a16:rowId xmlns:a16="http://schemas.microsoft.com/office/drawing/2014/main" val="10001"/>
                  </a:ext>
                </a:extLst>
              </a:tr>
              <a:tr h="370840">
                <a:tc>
                  <a:txBody>
                    <a:bodyPr/>
                    <a:lstStyle/>
                    <a:p>
                      <a:pPr rtl="1"/>
                      <a:endParaRPr lang="ar-QA" dirty="0"/>
                    </a:p>
                  </a:txBody>
                  <a:tcPr/>
                </a:tc>
                <a:tc>
                  <a:txBody>
                    <a:bodyPr/>
                    <a:lstStyle/>
                    <a:p>
                      <a:pPr algn="just" rtl="0"/>
                      <a:r>
                        <a:rPr lang="en-US" sz="1800" b="1" kern="1200" baseline="0" dirty="0">
                          <a:solidFill>
                            <a:schemeClr val="dk1"/>
                          </a:solidFill>
                          <a:latin typeface="+mn-lt"/>
                          <a:ea typeface="+mn-ea"/>
                          <a:cs typeface="+mn-cs"/>
                        </a:rPr>
                        <a:t>Metaphor: A similarity is drawn between entities belonging to different domains, and there is a transfer of qualities between them. </a:t>
                      </a:r>
                      <a:endParaRPr lang="ar-QA" dirty="0"/>
                    </a:p>
                  </a:txBody>
                  <a:tcPr/>
                </a:tc>
                <a:extLst>
                  <a:ext uri="{0D108BD9-81ED-4DB2-BD59-A6C34878D82A}">
                    <a16:rowId xmlns:a16="http://schemas.microsoft.com/office/drawing/2014/main" val="10002"/>
                  </a:ext>
                </a:extLst>
              </a:tr>
            </a:tbl>
          </a:graphicData>
        </a:graphic>
      </p:graphicFrame>
      <p:pic>
        <p:nvPicPr>
          <p:cNvPr id="4099" name="Picture 3"/>
          <p:cNvPicPr>
            <a:picLocks noChangeAspect="1" noChangeArrowheads="1"/>
          </p:cNvPicPr>
          <p:nvPr/>
        </p:nvPicPr>
        <p:blipFill>
          <a:blip r:embed="rId2"/>
          <a:srcRect/>
          <a:stretch>
            <a:fillRect/>
          </a:stretch>
        </p:blipFill>
        <p:spPr bwMode="auto">
          <a:xfrm>
            <a:off x="4876800" y="1600200"/>
            <a:ext cx="3429000" cy="22574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4953000" y="3962400"/>
            <a:ext cx="3390900" cy="9906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5029200" y="5067300"/>
            <a:ext cx="3390900" cy="17907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Complementarity</a:t>
            </a:r>
            <a:endParaRPr lang="ar-QA" b="1" dirty="0"/>
          </a:p>
        </p:txBody>
      </p:sp>
      <p:sp>
        <p:nvSpPr>
          <p:cNvPr id="3" name="Content Placeholder 2"/>
          <p:cNvSpPr>
            <a:spLocks noGrp="1"/>
          </p:cNvSpPr>
          <p:nvPr>
            <p:ph idx="1"/>
          </p:nvPr>
        </p:nvSpPr>
        <p:spPr/>
        <p:txBody>
          <a:bodyPr>
            <a:normAutofit fontScale="62500" lnSpcReduction="20000"/>
          </a:bodyPr>
          <a:lstStyle/>
          <a:p>
            <a:pPr algn="just">
              <a:buNone/>
            </a:pPr>
            <a:r>
              <a:rPr lang="en-US" dirty="0"/>
              <a:t>The relation of </a:t>
            </a:r>
            <a:r>
              <a:rPr lang="en-US" b="1" dirty="0" err="1">
                <a:solidFill>
                  <a:srgbClr val="0070C0"/>
                </a:solidFill>
              </a:rPr>
              <a:t>complementarity</a:t>
            </a:r>
            <a:r>
              <a:rPr lang="en-US" dirty="0"/>
              <a:t> is divided into two subcategories, according to whether the relationship itself is: </a:t>
            </a:r>
            <a:r>
              <a:rPr lang="en-US" b="1" dirty="0">
                <a:solidFill>
                  <a:srgbClr val="0070C0"/>
                </a:solidFill>
              </a:rPr>
              <a:t>essential or non- essential </a:t>
            </a:r>
            <a:r>
              <a:rPr lang="en-US" dirty="0"/>
              <a:t>to form a coherent message. Both sets of relationships feature three subtypes: </a:t>
            </a:r>
          </a:p>
          <a:p>
            <a:pPr algn="just"/>
            <a:endParaRPr lang="ar-QA" dirty="0"/>
          </a:p>
          <a:p>
            <a:pPr algn="just"/>
            <a:r>
              <a:rPr lang="en-US" b="1" dirty="0" err="1">
                <a:solidFill>
                  <a:srgbClr val="0070C0"/>
                </a:solidFill>
              </a:rPr>
              <a:t>Exophora</a:t>
            </a:r>
            <a:r>
              <a:rPr lang="en-US" b="1" dirty="0">
                <a:solidFill>
                  <a:srgbClr val="0070C0"/>
                </a:solidFill>
              </a:rPr>
              <a:t>: </a:t>
            </a:r>
            <a:r>
              <a:rPr lang="en-US" dirty="0"/>
              <a:t>one mode contains a reference whose resolution is provided by another mode, for example, the verbal content says ‗you are here‘ and the visual content shows a map of England pinpointing London. </a:t>
            </a:r>
          </a:p>
          <a:p>
            <a:pPr algn="just"/>
            <a:endParaRPr lang="ar-QA" dirty="0"/>
          </a:p>
          <a:p>
            <a:pPr algn="just"/>
            <a:r>
              <a:rPr lang="en-US" b="1" dirty="0">
                <a:solidFill>
                  <a:srgbClr val="0070C0"/>
                </a:solidFill>
              </a:rPr>
              <a:t>Agent-object: </a:t>
            </a:r>
            <a:r>
              <a:rPr lang="en-US" dirty="0"/>
              <a:t>one mode reveals the subject/object of an action/ event/state expressed by another. for example, a balloon connects the speaker to their utterances in comics. </a:t>
            </a:r>
          </a:p>
          <a:p>
            <a:pPr algn="just"/>
            <a:endParaRPr lang="ar-QA" b="1" dirty="0">
              <a:solidFill>
                <a:srgbClr val="0070C0"/>
              </a:solidFill>
            </a:endParaRPr>
          </a:p>
          <a:p>
            <a:pPr algn="just"/>
            <a:r>
              <a:rPr lang="en-US" b="1" dirty="0">
                <a:solidFill>
                  <a:srgbClr val="0070C0"/>
                </a:solidFill>
              </a:rPr>
              <a:t>Apposition: </a:t>
            </a:r>
            <a:r>
              <a:rPr lang="en-US" dirty="0"/>
              <a:t>one mode provides additional information on the other— this information identifies or describes something or some- one (2008) </a:t>
            </a:r>
          </a:p>
          <a:p>
            <a:pPr>
              <a:buNone/>
            </a:pPr>
            <a:endParaRPr lang="ar-Q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Complementarity</a:t>
            </a:r>
            <a:r>
              <a:rPr lang="en-US" b="1" dirty="0"/>
              <a:t> </a:t>
            </a:r>
            <a:r>
              <a:rPr lang="en-US" b="1" i="1" dirty="0"/>
              <a:t>(Cont.)</a:t>
            </a:r>
            <a:endParaRPr lang="ar-QA" i="1" dirty="0"/>
          </a:p>
        </p:txBody>
      </p:sp>
      <p:sp>
        <p:nvSpPr>
          <p:cNvPr id="3" name="Content Placeholder 2"/>
          <p:cNvSpPr>
            <a:spLocks noGrp="1"/>
          </p:cNvSpPr>
          <p:nvPr>
            <p:ph idx="1"/>
          </p:nvPr>
        </p:nvSpPr>
        <p:spPr/>
        <p:txBody>
          <a:bodyPr>
            <a:normAutofit fontScale="92500" lnSpcReduction="10000"/>
          </a:bodyPr>
          <a:lstStyle/>
          <a:p>
            <a:pPr algn="just">
              <a:buNone/>
            </a:pPr>
            <a:r>
              <a:rPr lang="en-US" dirty="0"/>
              <a:t>In addition to these three relationships, the “non-essential” cluster of relationships of </a:t>
            </a:r>
            <a:r>
              <a:rPr lang="en-US" dirty="0" err="1"/>
              <a:t>complementarity</a:t>
            </a:r>
            <a:r>
              <a:rPr lang="en-US" dirty="0"/>
              <a:t> features one more relationship:</a:t>
            </a:r>
          </a:p>
          <a:p>
            <a:pPr algn="just">
              <a:buNone/>
            </a:pPr>
            <a:r>
              <a:rPr lang="en-US" b="1" dirty="0">
                <a:solidFill>
                  <a:srgbClr val="0070C0"/>
                </a:solidFill>
              </a:rPr>
              <a:t>- Adjunct: </a:t>
            </a:r>
            <a:r>
              <a:rPr lang="en-US" dirty="0"/>
              <a:t>one mode functions as adjunct to the information carried by another mode, adding non-essential information. The signature on a painting, for example, could play the role of an adjunct, as it adds information that is not (always) necessary in order to understand the message carried by the painting. </a:t>
            </a:r>
            <a:endParaRPr lang="ar-Q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Independence</a:t>
            </a:r>
            <a:r>
              <a:rPr lang="en-US" dirty="0"/>
              <a:t> </a:t>
            </a:r>
            <a:endParaRPr lang="ar-QA" dirty="0"/>
          </a:p>
        </p:txBody>
      </p:sp>
      <p:sp>
        <p:nvSpPr>
          <p:cNvPr id="3" name="Content Placeholder 2"/>
          <p:cNvSpPr>
            <a:spLocks noGrp="1"/>
          </p:cNvSpPr>
          <p:nvPr>
            <p:ph idx="1"/>
          </p:nvPr>
        </p:nvSpPr>
        <p:spPr/>
        <p:txBody>
          <a:bodyPr>
            <a:normAutofit fontScale="62500" lnSpcReduction="20000"/>
          </a:bodyPr>
          <a:lstStyle/>
          <a:p>
            <a:pPr algn="just">
              <a:buNone/>
            </a:pPr>
            <a:r>
              <a:rPr lang="en-US" dirty="0"/>
              <a:t>Lastly, the relation of </a:t>
            </a:r>
            <a:r>
              <a:rPr lang="en-US" b="1" dirty="0">
                <a:solidFill>
                  <a:srgbClr val="0070C0"/>
                </a:solidFill>
              </a:rPr>
              <a:t>independence</a:t>
            </a:r>
            <a:r>
              <a:rPr lang="en-US" dirty="0"/>
              <a:t> shows three subtypes: </a:t>
            </a:r>
          </a:p>
          <a:p>
            <a:pPr algn="just">
              <a:buFontTx/>
              <a:buChar char="-"/>
            </a:pPr>
            <a:r>
              <a:rPr lang="en-US" b="1" dirty="0">
                <a:solidFill>
                  <a:srgbClr val="0070C0"/>
                </a:solidFill>
              </a:rPr>
              <a:t>Contradiction:</a:t>
            </a:r>
            <a:r>
              <a:rPr lang="en-US" dirty="0"/>
              <a:t> one mode refers to the exact opposite of another, or the two references are semantically incompatible (2008). Contradiction shows the same subtypes as equivalence. An example of contradiction could be a picture of the Parliament tagged ― Iraqi progress‖, since the linguistic and visual meanings are incompatible. Contradiction, is mainly used for humorous/satirical purposes, unless it is the result of a factual mistake. </a:t>
            </a:r>
            <a:endParaRPr lang="ar-QA" dirty="0"/>
          </a:p>
          <a:p>
            <a:pPr>
              <a:buFontTx/>
              <a:buChar char="-"/>
            </a:pPr>
            <a:r>
              <a:rPr lang="en-US" b="1" dirty="0">
                <a:solidFill>
                  <a:srgbClr val="0070C0"/>
                </a:solidFill>
              </a:rPr>
              <a:t>Symbiosis:</a:t>
            </a:r>
            <a:r>
              <a:rPr lang="en-US" dirty="0"/>
              <a:t> one mode provides information and the other shows something thematically related, which, however, does not refer to or complement that information (2008), as is the case of visual decorations to verbal content.</a:t>
            </a:r>
          </a:p>
          <a:p>
            <a:pPr>
              <a:buFontTx/>
              <a:buChar char="-"/>
            </a:pPr>
            <a:r>
              <a:rPr lang="en-US" b="1" dirty="0">
                <a:solidFill>
                  <a:srgbClr val="0070C0"/>
                </a:solidFill>
              </a:rPr>
              <a:t>Meta-information:</a:t>
            </a:r>
            <a:r>
              <a:rPr lang="en-US" dirty="0"/>
              <a:t> one mode reveals additional information through its means of </a:t>
            </a:r>
            <a:r>
              <a:rPr lang="en-US" dirty="0" err="1"/>
              <a:t>realisation</a:t>
            </a:r>
            <a:r>
              <a:rPr lang="en-US" dirty="0"/>
              <a:t>. This information is independent yet inherently related to the information expressed by the other mode (2008). For example, the font or the style of visual decoration of a text may reveal extra information on the place and time of its production. </a:t>
            </a:r>
          </a:p>
          <a:p>
            <a:pPr>
              <a:buFontTx/>
              <a:buChar char="-"/>
            </a:pPr>
            <a:endParaRPr lang="en-US" dirty="0"/>
          </a:p>
          <a:p>
            <a:pPr algn="just">
              <a:buFontTx/>
              <a:buChar char="-"/>
            </a:pPr>
            <a:endParaRPr lang="ar-Q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609600" y="685800"/>
            <a:ext cx="7848600" cy="5440363"/>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QA"/>
          </a:p>
        </p:txBody>
      </p:sp>
      <p:pic>
        <p:nvPicPr>
          <p:cNvPr id="6146" name="Picture 2"/>
          <p:cNvPicPr>
            <a:picLocks noChangeAspect="1" noChangeArrowheads="1"/>
          </p:cNvPicPr>
          <p:nvPr/>
        </p:nvPicPr>
        <p:blipFill>
          <a:blip r:embed="rId2"/>
          <a:srcRect/>
          <a:stretch>
            <a:fillRect/>
          </a:stretch>
        </p:blipFill>
        <p:spPr bwMode="auto">
          <a:xfrm>
            <a:off x="519113" y="685800"/>
            <a:ext cx="8105775" cy="52292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definitions</a:t>
            </a:r>
            <a:endParaRPr lang="ar-QA" b="1" dirty="0"/>
          </a:p>
        </p:txBody>
      </p:sp>
      <p:sp>
        <p:nvSpPr>
          <p:cNvPr id="3" name="Content Placeholder 2"/>
          <p:cNvSpPr>
            <a:spLocks noGrp="1"/>
          </p:cNvSpPr>
          <p:nvPr>
            <p:ph idx="1"/>
          </p:nvPr>
        </p:nvSpPr>
        <p:spPr/>
        <p:txBody>
          <a:bodyPr>
            <a:noAutofit/>
          </a:bodyPr>
          <a:lstStyle/>
          <a:p>
            <a:pPr algn="just">
              <a:buNone/>
            </a:pPr>
            <a:r>
              <a:rPr lang="en-US" sz="1800" b="1" dirty="0">
                <a:solidFill>
                  <a:schemeClr val="tx2"/>
                </a:solidFill>
                <a:cs typeface="+mj-cs"/>
              </a:rPr>
              <a:t>Mode: </a:t>
            </a:r>
            <a:r>
              <a:rPr lang="en-US" sz="1800" dirty="0">
                <a:cs typeface="+mj-cs"/>
              </a:rPr>
              <a:t>A set of socially and culturally shaped resources for making meaning. Modes, rather than fixed, are created through social processes, and thus fluid and context-dependent. In order for a particular resource to be a mode, the community in which it is used needs to </a:t>
            </a:r>
            <a:r>
              <a:rPr lang="en-US" sz="1800" dirty="0" err="1">
                <a:cs typeface="+mj-cs"/>
              </a:rPr>
              <a:t>recognise</a:t>
            </a:r>
            <a:r>
              <a:rPr lang="en-US" sz="1800" dirty="0">
                <a:cs typeface="+mj-cs"/>
              </a:rPr>
              <a:t> it as a mode and share a cultural sense of how this resource can be </a:t>
            </a:r>
            <a:r>
              <a:rPr lang="en-US" sz="1800" dirty="0" err="1">
                <a:cs typeface="+mj-cs"/>
              </a:rPr>
              <a:t>organised</a:t>
            </a:r>
            <a:r>
              <a:rPr lang="en-US" sz="1800" dirty="0">
                <a:cs typeface="+mj-cs"/>
              </a:rPr>
              <a:t> to construct and convey meaning. The choice of mode is a central aspect of interaction and meaning-making. Mode is often contrasted with medium, i.e., the substance through which texts are disseminated, e.g., a printed book or an audio file.</a:t>
            </a:r>
          </a:p>
          <a:p>
            <a:pPr algn="just">
              <a:buNone/>
            </a:pPr>
            <a:r>
              <a:rPr lang="en-US" sz="1800" b="1" dirty="0">
                <a:solidFill>
                  <a:schemeClr val="tx2"/>
                </a:solidFill>
                <a:cs typeface="+mj-cs"/>
              </a:rPr>
              <a:t>Modal affordance: </a:t>
            </a:r>
            <a:r>
              <a:rPr lang="en-US" sz="1800" dirty="0">
                <a:cs typeface="+mj-cs"/>
              </a:rPr>
              <a:t>The term </a:t>
            </a:r>
            <a:r>
              <a:rPr lang="en-US" sz="1800" i="1" dirty="0">
                <a:cs typeface="+mj-cs"/>
              </a:rPr>
              <a:t>affordance originated in Gibson’s (1977) work on cognitive perception. Kress </a:t>
            </a:r>
            <a:r>
              <a:rPr lang="en-US" sz="1800" dirty="0">
                <a:cs typeface="+mj-cs"/>
              </a:rPr>
              <a:t>(1993) uses it to refer to the material and the cultural aspects of modes, i.e., what can be expressed and represented easily with a particular mode. From this perspective, </a:t>
            </a:r>
            <a:r>
              <a:rPr lang="en-US" sz="1800" i="1" dirty="0">
                <a:cs typeface="+mj-cs"/>
              </a:rPr>
              <a:t>affordance refers to the materially, </a:t>
            </a:r>
            <a:r>
              <a:rPr lang="en-US" sz="1800" dirty="0">
                <a:cs typeface="+mj-cs"/>
              </a:rPr>
              <a:t>culturally, socially and historically developed ways in which meaning is made with particular semiotic resources. The affordance of a mode is shaped by its materiality, by what it has been repeatedly used to mean and do, and by the social norms and conventions that inform its use in context.</a:t>
            </a:r>
            <a:endParaRPr lang="ar-QA" sz="1800" dirty="0">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Problems</a:t>
            </a:r>
            <a:endParaRPr lang="ar-QA" b="1" dirty="0"/>
          </a:p>
        </p:txBody>
      </p:sp>
      <p:sp>
        <p:nvSpPr>
          <p:cNvPr id="3" name="Content Placeholder 2"/>
          <p:cNvSpPr>
            <a:spLocks noGrp="1"/>
          </p:cNvSpPr>
          <p:nvPr>
            <p:ph idx="1"/>
          </p:nvPr>
        </p:nvSpPr>
        <p:spPr/>
        <p:txBody>
          <a:bodyPr>
            <a:normAutofit fontScale="70000" lnSpcReduction="20000"/>
          </a:bodyPr>
          <a:lstStyle/>
          <a:p>
            <a:pPr algn="just">
              <a:buNone/>
            </a:pPr>
            <a:r>
              <a:rPr lang="en-US" dirty="0" err="1"/>
              <a:t>Halliday‘s</a:t>
            </a:r>
            <a:r>
              <a:rPr lang="en-US" dirty="0"/>
              <a:t> </a:t>
            </a:r>
            <a:r>
              <a:rPr lang="en-US" dirty="0" err="1"/>
              <a:t>categorisation</a:t>
            </a:r>
            <a:r>
              <a:rPr lang="en-US" dirty="0"/>
              <a:t> as adapted by </a:t>
            </a:r>
            <a:r>
              <a:rPr lang="en-US" dirty="0" err="1"/>
              <a:t>Martinec</a:t>
            </a:r>
            <a:r>
              <a:rPr lang="en-US" dirty="0"/>
              <a:t> and </a:t>
            </a:r>
            <a:r>
              <a:rPr lang="en-US" dirty="0" err="1"/>
              <a:t>Salway</a:t>
            </a:r>
            <a:r>
              <a:rPr lang="en-US" dirty="0"/>
              <a:t> and the COSMOROE taxonomy seem to be complementary in the explanation of message formation: the former describes </a:t>
            </a:r>
            <a:r>
              <a:rPr lang="en-US" i="1" dirty="0"/>
              <a:t>what is being done at a communicative level, while the latter looks at how this is done. Yet, there arise problems regarding the interpretive resemblance between ST and TT which can be seen in two categories: </a:t>
            </a:r>
          </a:p>
          <a:p>
            <a:pPr algn="just"/>
            <a:endParaRPr lang="ar-QA" dirty="0"/>
          </a:p>
          <a:p>
            <a:pPr algn="just">
              <a:buFontTx/>
              <a:buChar char="-"/>
            </a:pPr>
            <a:r>
              <a:rPr lang="en-US" dirty="0"/>
              <a:t>Problems deriving from the translator‘s inability to lead the reader towards the intended interpretation of the semantic representation due to restrictions in the manipulation of textual resources. </a:t>
            </a:r>
          </a:p>
          <a:p>
            <a:pPr algn="just">
              <a:buFontTx/>
              <a:buChar char="-"/>
            </a:pPr>
            <a:r>
              <a:rPr lang="en-US" dirty="0"/>
              <a:t>Problems deriving from the translator‘s awareness that the target audience is not likely to possess the contextual and/or encyclopedic knowledge to which the textual resources appeal. </a:t>
            </a:r>
          </a:p>
          <a:p>
            <a:pPr>
              <a:buNone/>
            </a:pPr>
            <a:endParaRPr lang="ar-Q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Individual modes and pragmatic processes </a:t>
            </a:r>
            <a:endParaRPr lang="ar-QA" dirty="0"/>
          </a:p>
        </p:txBody>
      </p:sp>
      <p:sp>
        <p:nvSpPr>
          <p:cNvPr id="3" name="Content Placeholder 2"/>
          <p:cNvSpPr>
            <a:spLocks noGrp="1"/>
          </p:cNvSpPr>
          <p:nvPr>
            <p:ph idx="1"/>
          </p:nvPr>
        </p:nvSpPr>
        <p:spPr/>
        <p:txBody>
          <a:bodyPr>
            <a:normAutofit fontScale="85000" lnSpcReduction="10000"/>
          </a:bodyPr>
          <a:lstStyle/>
          <a:p>
            <a:pPr algn="just">
              <a:buNone/>
            </a:pPr>
            <a:r>
              <a:rPr lang="en-US" dirty="0"/>
              <a:t>The various modes have different levels of </a:t>
            </a:r>
            <a:r>
              <a:rPr lang="en-US" dirty="0" err="1"/>
              <a:t>organisation</a:t>
            </a:r>
            <a:r>
              <a:rPr lang="en-US" dirty="0"/>
              <a:t>, being all more or less capable of performing the three </a:t>
            </a:r>
            <a:r>
              <a:rPr lang="en-US" dirty="0" err="1"/>
              <a:t>Hallidayan</a:t>
            </a:r>
            <a:r>
              <a:rPr lang="en-US" dirty="0"/>
              <a:t> </a:t>
            </a:r>
            <a:r>
              <a:rPr lang="en-US" dirty="0" err="1"/>
              <a:t>metafunctions</a:t>
            </a:r>
            <a:r>
              <a:rPr lang="en-US" dirty="0"/>
              <a:t>. Hence the analysis of a multimodal text from the point of view of its linguistic component is to be based on a case-by-case approach which takes into account the language of the ST to be </a:t>
            </a:r>
            <a:r>
              <a:rPr lang="en-US" dirty="0" err="1"/>
              <a:t>analysed</a:t>
            </a:r>
            <a:r>
              <a:rPr lang="en-US" dirty="0"/>
              <a:t> and of the TT to be produced. </a:t>
            </a:r>
            <a:r>
              <a:rPr lang="en-US" dirty="0" err="1"/>
              <a:t>Machin</a:t>
            </a:r>
            <a:r>
              <a:rPr lang="en-US" dirty="0"/>
              <a:t>(2007), objects to Kress and Van </a:t>
            </a:r>
            <a:r>
              <a:rPr lang="en-US" dirty="0" err="1"/>
              <a:t>Leeuwen‘s</a:t>
            </a:r>
            <a:r>
              <a:rPr lang="en-US" dirty="0"/>
              <a:t> view that they have developed a “grammar of images”, claiming that the visual mode does not satisfy the requisites set by </a:t>
            </a:r>
            <a:r>
              <a:rPr lang="en-US" dirty="0" err="1"/>
              <a:t>Halliday</a:t>
            </a:r>
            <a:r>
              <a:rPr lang="en-US" dirty="0"/>
              <a:t> </a:t>
            </a:r>
            <a:endParaRPr lang="ar-Q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Individual modes and pragmatic processes  </a:t>
            </a:r>
            <a:r>
              <a:rPr lang="en-US" b="1" i="1" dirty="0"/>
              <a:t>(Cont.)</a:t>
            </a:r>
            <a:endParaRPr lang="ar-QA" i="1" dirty="0"/>
          </a:p>
        </p:txBody>
      </p:sp>
      <p:sp>
        <p:nvSpPr>
          <p:cNvPr id="3" name="Content Placeholder 2"/>
          <p:cNvSpPr>
            <a:spLocks noGrp="1"/>
          </p:cNvSpPr>
          <p:nvPr>
            <p:ph idx="1"/>
          </p:nvPr>
        </p:nvSpPr>
        <p:spPr/>
        <p:txBody>
          <a:bodyPr>
            <a:normAutofit fontScale="77500" lnSpcReduction="20000"/>
          </a:bodyPr>
          <a:lstStyle/>
          <a:p>
            <a:pPr algn="just">
              <a:buNone/>
            </a:pPr>
            <a:r>
              <a:rPr lang="en-US" dirty="0"/>
              <a:t>In order to bridge the gap left by the lack of a real grammar to support the interpretation of visual content, </a:t>
            </a:r>
            <a:r>
              <a:rPr lang="en-US" dirty="0" err="1"/>
              <a:t>Forceville</a:t>
            </a:r>
            <a:r>
              <a:rPr lang="en-US" dirty="0"/>
              <a:t> suggests that Kress and Van </a:t>
            </a:r>
            <a:r>
              <a:rPr lang="en-US" dirty="0" err="1"/>
              <a:t>Leeuwen‘s</a:t>
            </a:r>
            <a:r>
              <a:rPr lang="en-US" dirty="0"/>
              <a:t> work should be embedded in </a:t>
            </a:r>
            <a:r>
              <a:rPr lang="en-US" b="1" dirty="0">
                <a:solidFill>
                  <a:schemeClr val="tx2"/>
                </a:solidFill>
              </a:rPr>
              <a:t>a cognitive approach </a:t>
            </a:r>
            <a:r>
              <a:rPr lang="en-US" dirty="0"/>
              <a:t>such as the one provided by RT to include </a:t>
            </a:r>
            <a:r>
              <a:rPr lang="en-US" b="1" dirty="0">
                <a:solidFill>
                  <a:schemeClr val="tx2"/>
                </a:solidFill>
              </a:rPr>
              <a:t>recipients</a:t>
            </a:r>
            <a:r>
              <a:rPr lang="en-US" dirty="0"/>
              <a:t> under the presumption of optimal relevance in their quest for the sender‘s intention. The semantic representation of visual messages is thus identified by </a:t>
            </a:r>
            <a:r>
              <a:rPr lang="en-US" b="1" dirty="0">
                <a:solidFill>
                  <a:schemeClr val="tx2"/>
                </a:solidFill>
              </a:rPr>
              <a:t>the receiver </a:t>
            </a:r>
            <a:r>
              <a:rPr lang="en-US" dirty="0"/>
              <a:t>through both </a:t>
            </a:r>
            <a:r>
              <a:rPr lang="en-US" b="1" dirty="0">
                <a:solidFill>
                  <a:schemeClr val="tx2"/>
                </a:solidFill>
              </a:rPr>
              <a:t>semantic and pragmatic means</a:t>
            </a:r>
            <a:r>
              <a:rPr lang="en-US" dirty="0"/>
              <a:t>. This is reflected in the model proposed as the dimensions of analysis go from the “micro” level of the semantic representation of individual modes to the ‗macro‘ level of </a:t>
            </a:r>
            <a:r>
              <a:rPr lang="en-US" b="1" dirty="0">
                <a:solidFill>
                  <a:schemeClr val="tx2"/>
                </a:solidFill>
              </a:rPr>
              <a:t>inferential meanings </a:t>
            </a:r>
            <a:r>
              <a:rPr lang="en-US" dirty="0"/>
              <a:t>conveyed through individual modes, multimodal interaction and inference. </a:t>
            </a:r>
            <a:endParaRPr lang="ar-Q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Development over space and time: Cluster and Phase </a:t>
            </a:r>
            <a:endParaRPr lang="ar-QA" dirty="0"/>
          </a:p>
        </p:txBody>
      </p:sp>
      <p:sp>
        <p:nvSpPr>
          <p:cNvPr id="3" name="Content Placeholder 2"/>
          <p:cNvSpPr>
            <a:spLocks noGrp="1"/>
          </p:cNvSpPr>
          <p:nvPr>
            <p:ph idx="1"/>
          </p:nvPr>
        </p:nvSpPr>
        <p:spPr/>
        <p:txBody>
          <a:bodyPr/>
          <a:lstStyle/>
          <a:p>
            <a:pPr algn="just">
              <a:buNone/>
            </a:pPr>
            <a:r>
              <a:rPr lang="en-US" sz="2400" dirty="0"/>
              <a:t>The concept of multimodal text development over </a:t>
            </a:r>
            <a:r>
              <a:rPr lang="en-US" sz="2400" i="1" dirty="0"/>
              <a:t>space and time </a:t>
            </a:r>
            <a:r>
              <a:rPr lang="en-US" sz="2400" dirty="0"/>
              <a:t>is central to </a:t>
            </a:r>
            <a:r>
              <a:rPr lang="en-US" sz="2400" dirty="0" err="1"/>
              <a:t>Baldry</a:t>
            </a:r>
            <a:r>
              <a:rPr lang="en-US" sz="2400" dirty="0"/>
              <a:t> and </a:t>
            </a:r>
            <a:r>
              <a:rPr lang="en-US" sz="2400" dirty="0" err="1"/>
              <a:t>Thibault‘s</a:t>
            </a:r>
            <a:r>
              <a:rPr lang="en-US" sz="2400" dirty="0"/>
              <a:t> work on multimodal transcription and text analysis. These two forms of multimodal text development are based on the concepts of </a:t>
            </a:r>
            <a:r>
              <a:rPr lang="en-US" sz="2400" i="1" dirty="0"/>
              <a:t>cluster and phase. </a:t>
            </a:r>
            <a:r>
              <a:rPr lang="en-US" sz="2400" dirty="0"/>
              <a:t>- a cluster is a local grouping of items. </a:t>
            </a:r>
          </a:p>
          <a:p>
            <a:pPr>
              <a:buNone/>
            </a:pPr>
            <a:endParaRPr lang="ar-QA" dirty="0"/>
          </a:p>
        </p:txBody>
      </p:sp>
      <p:graphicFrame>
        <p:nvGraphicFramePr>
          <p:cNvPr id="4" name="Table 3"/>
          <p:cNvGraphicFramePr>
            <a:graphicFrameLocks noGrp="1"/>
          </p:cNvGraphicFramePr>
          <p:nvPr/>
        </p:nvGraphicFramePr>
        <p:xfrm>
          <a:off x="685800" y="3733800"/>
          <a:ext cx="7467600" cy="2286000"/>
        </p:xfrm>
        <a:graphic>
          <a:graphicData uri="http://schemas.openxmlformats.org/drawingml/2006/table">
            <a:tbl>
              <a:tblPr rtl="1"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rtl="1"/>
                      <a:endParaRPr lang="ar-QA" dirty="0"/>
                    </a:p>
                  </a:txBody>
                  <a:tcPr/>
                </a:tc>
                <a:tc>
                  <a:txBody>
                    <a:bodyPr/>
                    <a:lstStyle/>
                    <a:p>
                      <a:pPr algn="just" rtl="1"/>
                      <a:r>
                        <a:rPr lang="en-US" sz="1800" b="1" kern="1200" baseline="0" dirty="0">
                          <a:solidFill>
                            <a:schemeClr val="lt1"/>
                          </a:solidFill>
                          <a:latin typeface="+mn-lt"/>
                          <a:ea typeface="+mn-ea"/>
                          <a:cs typeface="+mn-cs"/>
                        </a:rPr>
                        <a:t>The concept of cluster is particularly relevant to the analysis of </a:t>
                      </a:r>
                      <a:r>
                        <a:rPr lang="en-US" sz="1800" b="1" kern="1200" baseline="0" dirty="0">
                          <a:solidFill>
                            <a:schemeClr val="tx1"/>
                          </a:solidFill>
                          <a:latin typeface="+mn-lt"/>
                          <a:ea typeface="+mn-ea"/>
                          <a:cs typeface="+mn-cs"/>
                        </a:rPr>
                        <a:t>static multimodal</a:t>
                      </a:r>
                      <a:r>
                        <a:rPr lang="en-US" sz="1800" b="1" kern="1200" baseline="0" dirty="0">
                          <a:solidFill>
                            <a:schemeClr val="lt1"/>
                          </a:solidFill>
                          <a:latin typeface="+mn-lt"/>
                          <a:ea typeface="+mn-ea"/>
                          <a:cs typeface="+mn-cs"/>
                        </a:rPr>
                        <a:t> texts, which only </a:t>
                      </a:r>
                      <a:r>
                        <a:rPr lang="en-US" sz="1800" b="1" kern="1200" baseline="0" dirty="0">
                          <a:solidFill>
                            <a:schemeClr val="tx1"/>
                          </a:solidFill>
                          <a:latin typeface="+mn-lt"/>
                          <a:ea typeface="+mn-ea"/>
                          <a:cs typeface="+mn-cs"/>
                        </a:rPr>
                        <a:t>develop over space. </a:t>
                      </a:r>
                      <a:r>
                        <a:rPr lang="en-US" sz="1800" b="1" kern="1200" baseline="0" dirty="0">
                          <a:solidFill>
                            <a:schemeClr val="lt1"/>
                          </a:solidFill>
                          <a:latin typeface="+mn-lt"/>
                          <a:ea typeface="+mn-ea"/>
                          <a:cs typeface="+mn-cs"/>
                        </a:rPr>
                        <a:t>Elements belonging to different clusters in the same text are normally </a:t>
                      </a:r>
                      <a:r>
                        <a:rPr lang="en-US" sz="1800" b="1" kern="1200" baseline="0" dirty="0">
                          <a:solidFill>
                            <a:schemeClr val="tx1"/>
                          </a:solidFill>
                          <a:latin typeface="+mn-lt"/>
                          <a:ea typeface="+mn-ea"/>
                          <a:cs typeface="+mn-cs"/>
                        </a:rPr>
                        <a:t>separated visually</a:t>
                      </a:r>
                      <a:r>
                        <a:rPr lang="en-US" sz="1800" b="1" kern="1200" baseline="0" dirty="0">
                          <a:solidFill>
                            <a:schemeClr val="lt1"/>
                          </a:solidFill>
                          <a:latin typeface="+mn-lt"/>
                          <a:ea typeface="+mn-ea"/>
                          <a:cs typeface="+mn-cs"/>
                        </a:rPr>
                        <a:t>, for example, with a line demarcating the top part of a leaflet </a:t>
                      </a:r>
                      <a:endParaRPr lang="ar-QA" dirty="0"/>
                    </a:p>
                  </a:txBody>
                  <a:tcPr/>
                </a:tc>
                <a:extLst>
                  <a:ext uri="{0D108BD9-81ED-4DB2-BD59-A6C34878D82A}">
                    <a16:rowId xmlns:a16="http://schemas.microsoft.com/office/drawing/2014/main" val="10000"/>
                  </a:ext>
                </a:extLst>
              </a:tr>
            </a:tbl>
          </a:graphicData>
        </a:graphic>
      </p:graphicFrame>
      <p:pic>
        <p:nvPicPr>
          <p:cNvPr id="7170" name="Picture 2"/>
          <p:cNvPicPr>
            <a:picLocks noChangeAspect="1" noChangeArrowheads="1"/>
          </p:cNvPicPr>
          <p:nvPr/>
        </p:nvPicPr>
        <p:blipFill>
          <a:blip r:embed="rId2"/>
          <a:srcRect/>
          <a:stretch>
            <a:fillRect/>
          </a:stretch>
        </p:blipFill>
        <p:spPr bwMode="auto">
          <a:xfrm>
            <a:off x="5105400" y="3810000"/>
            <a:ext cx="2266950" cy="21621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fontScale="85000" lnSpcReduction="20000"/>
          </a:bodyPr>
          <a:lstStyle/>
          <a:p>
            <a:pPr algn="just">
              <a:buNone/>
            </a:pPr>
            <a:r>
              <a:rPr lang="en-US" dirty="0"/>
              <a:t>While elements in a static multimodal text only show item groupings divided spatially (clusters), </a:t>
            </a:r>
            <a:r>
              <a:rPr lang="en-US" b="1" dirty="0">
                <a:solidFill>
                  <a:schemeClr val="tx2"/>
                </a:solidFill>
              </a:rPr>
              <a:t>dynamic multimodal texts </a:t>
            </a:r>
            <a:r>
              <a:rPr lang="en-US" dirty="0"/>
              <a:t>(such as films) </a:t>
            </a:r>
            <a:r>
              <a:rPr lang="en-US" dirty="0" err="1"/>
              <a:t>organise</a:t>
            </a:r>
            <a:r>
              <a:rPr lang="en-US" dirty="0"/>
              <a:t> their textual resources both over space (e.g. split screen in the same frame to create two clusters) and in temporal succession </a:t>
            </a:r>
            <a:r>
              <a:rPr lang="en-US" b="1" dirty="0">
                <a:solidFill>
                  <a:schemeClr val="tx2"/>
                </a:solidFill>
              </a:rPr>
              <a:t>(phase) </a:t>
            </a:r>
            <a:r>
              <a:rPr lang="en-US" dirty="0"/>
              <a:t>(one frame is presented after the other). The component “textual resources used in the cluster”  from </a:t>
            </a:r>
            <a:r>
              <a:rPr lang="en-US" dirty="0" err="1"/>
              <a:t>Baldry</a:t>
            </a:r>
            <a:r>
              <a:rPr lang="en-US" dirty="0"/>
              <a:t> and </a:t>
            </a:r>
            <a:r>
              <a:rPr lang="en-US" dirty="0" err="1"/>
              <a:t>Thibault‘s</a:t>
            </a:r>
            <a:r>
              <a:rPr lang="en-US" dirty="0"/>
              <a:t> model is replaced by  “semantic representation of individual modes” and “semantic representation of multimodal text”, as these latter categories also cover the deployment of textual resources, with the addition of inferential meanings. </a:t>
            </a:r>
            <a:endParaRPr lang="ar-QA" dirty="0"/>
          </a:p>
        </p:txBody>
      </p:sp>
      <p:sp>
        <p:nvSpPr>
          <p:cNvPr id="4" name="Title 1"/>
          <p:cNvSpPr>
            <a:spLocks noGrp="1"/>
          </p:cNvSpPr>
          <p:nvPr>
            <p:ph type="title"/>
          </p:nvPr>
        </p:nvSpPr>
        <p:spPr>
          <a:xfrm>
            <a:off x="457200" y="274638"/>
            <a:ext cx="8229600" cy="1143000"/>
          </a:xfrm>
        </p:spPr>
        <p:txBody>
          <a:bodyPr>
            <a:normAutofit fontScale="90000"/>
          </a:bodyPr>
          <a:lstStyle/>
          <a:p>
            <a:r>
              <a:rPr lang="en-US" b="1" dirty="0"/>
              <a:t>Development over space and time: Cluster and Phase </a:t>
            </a:r>
            <a:r>
              <a:rPr lang="en-US" b="1" i="1" dirty="0"/>
              <a:t>(Cont.) </a:t>
            </a:r>
            <a:endParaRPr lang="ar-QA"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2133600" y="762000"/>
            <a:ext cx="5410200" cy="5072856"/>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495300" y="609600"/>
            <a:ext cx="8153400" cy="54102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504825" y="609600"/>
            <a:ext cx="8134350" cy="54102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Purpose of ST Analysis</a:t>
            </a:r>
            <a:endParaRPr lang="ar-QA" b="1" dirty="0"/>
          </a:p>
        </p:txBody>
      </p:sp>
      <p:sp>
        <p:nvSpPr>
          <p:cNvPr id="3" name="Content Placeholder 2"/>
          <p:cNvSpPr>
            <a:spLocks noGrp="1"/>
          </p:cNvSpPr>
          <p:nvPr>
            <p:ph idx="1"/>
          </p:nvPr>
        </p:nvSpPr>
        <p:spPr/>
        <p:txBody>
          <a:bodyPr>
            <a:normAutofit fontScale="92500" lnSpcReduction="10000"/>
          </a:bodyPr>
          <a:lstStyle/>
          <a:p>
            <a:pPr algn="just">
              <a:buNone/>
            </a:pPr>
            <a:r>
              <a:rPr lang="en-US" dirty="0"/>
              <a:t>The purpose of ST analysis is to arrive at an interpretation of the ST sender‘s communicative intention, based on the semantic representation of the text as well as contextual and world knowledge. The application of the model to a large sample of multimodal texts could help identify trends in the </a:t>
            </a:r>
            <a:r>
              <a:rPr lang="en-US" b="1" dirty="0">
                <a:solidFill>
                  <a:schemeClr val="tx2"/>
                </a:solidFill>
              </a:rPr>
              <a:t>difficulties translators encounter </a:t>
            </a:r>
            <a:r>
              <a:rPr lang="en-US" dirty="0"/>
              <a:t>in their work on different text types, and be useful in producing </a:t>
            </a:r>
            <a:r>
              <a:rPr lang="en-US" dirty="0" err="1"/>
              <a:t>generalisations</a:t>
            </a:r>
            <a:r>
              <a:rPr lang="en-US" dirty="0"/>
              <a:t> applicable to new texts. </a:t>
            </a:r>
            <a:endParaRPr lang="ar-Q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multimodal texts</a:t>
            </a:r>
            <a:endParaRPr lang="ar-QA" b="1" dirty="0"/>
          </a:p>
        </p:txBody>
      </p:sp>
      <p:graphicFrame>
        <p:nvGraphicFramePr>
          <p:cNvPr id="7" name="Content Placeholder 6"/>
          <p:cNvGraphicFramePr>
            <a:graphicFrameLocks noGrp="1"/>
          </p:cNvGraphicFramePr>
          <p:nvPr>
            <p:ph idx="1"/>
          </p:nvPr>
        </p:nvGraphicFramePr>
        <p:xfrm>
          <a:off x="381000" y="1600200"/>
          <a:ext cx="8382000" cy="4206240"/>
        </p:xfrm>
        <a:graphic>
          <a:graphicData uri="http://schemas.openxmlformats.org/drawingml/2006/table">
            <a:tbl>
              <a:tblPr rtl="1" firstRow="1" bandRow="1">
                <a:tableStyleId>{5C22544A-7EE6-4342-B048-85BDC9FD1C3A}</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370840">
                <a:tc>
                  <a:txBody>
                    <a:bodyPr/>
                    <a:lstStyle/>
                    <a:p>
                      <a:pPr rtl="1"/>
                      <a:endParaRPr lang="en-US" dirty="0"/>
                    </a:p>
                    <a:p>
                      <a:pPr rtl="1"/>
                      <a:endParaRPr lang="en-US" dirty="0"/>
                    </a:p>
                    <a:p>
                      <a:pPr rtl="1"/>
                      <a:endParaRPr lang="en-US" dirty="0"/>
                    </a:p>
                    <a:p>
                      <a:pPr rtl="1"/>
                      <a:endParaRPr lang="en-US" dirty="0"/>
                    </a:p>
                    <a:p>
                      <a:pPr rtl="1"/>
                      <a:endParaRPr lang="en-US" dirty="0"/>
                    </a:p>
                    <a:p>
                      <a:pPr rtl="1"/>
                      <a:endParaRPr lang="en-US" dirty="0"/>
                    </a:p>
                    <a:p>
                      <a:pPr rtl="1"/>
                      <a:endParaRPr lang="en-US" dirty="0"/>
                    </a:p>
                    <a:p>
                      <a:pPr rtl="1"/>
                      <a:endParaRPr lang="en-US" dirty="0"/>
                    </a:p>
                    <a:p>
                      <a:pPr rtl="1"/>
                      <a:endParaRPr lang="en-US" dirty="0"/>
                    </a:p>
                    <a:p>
                      <a:pPr rtl="1"/>
                      <a:endParaRPr lang="en-US" dirty="0"/>
                    </a:p>
                    <a:p>
                      <a:pPr rtl="1"/>
                      <a:endParaRPr lang="en-US" dirty="0"/>
                    </a:p>
                    <a:p>
                      <a:pPr rtl="1"/>
                      <a:endParaRPr lang="en-US" dirty="0"/>
                    </a:p>
                    <a:p>
                      <a:pPr rtl="1"/>
                      <a:endParaRPr lang="en-US" dirty="0"/>
                    </a:p>
                    <a:p>
                      <a:pPr rtl="1"/>
                      <a:endParaRPr lang="en-US" dirty="0"/>
                    </a:p>
                    <a:p>
                      <a:pPr rtl="1"/>
                      <a:endParaRPr lang="ar-QA" dirty="0"/>
                    </a:p>
                  </a:txBody>
                  <a:tcPr/>
                </a:tc>
                <a:tc>
                  <a:txBody>
                    <a:bodyPr/>
                    <a:lstStyle/>
                    <a:p>
                      <a:pPr rtl="1"/>
                      <a:endParaRPr lang="en-US" dirty="0"/>
                    </a:p>
                    <a:p>
                      <a:pPr algn="just" rtl="0"/>
                      <a:r>
                        <a:rPr lang="en-US" sz="2400" i="1" dirty="0"/>
                        <a:t>Gestural mode of multimodal </a:t>
                      </a:r>
                      <a:endParaRPr lang="en-US" sz="2400" dirty="0"/>
                    </a:p>
                    <a:p>
                      <a:pPr algn="just" rtl="0"/>
                      <a:endParaRPr lang="en-US" sz="2400" dirty="0"/>
                    </a:p>
                    <a:p>
                      <a:pPr algn="just" rtl="0"/>
                      <a:endParaRPr lang="en-US" sz="2400" dirty="0"/>
                    </a:p>
                    <a:p>
                      <a:pPr algn="just" rtl="0"/>
                      <a:r>
                        <a:rPr lang="en-US" sz="2400" dirty="0"/>
                        <a:t>The</a:t>
                      </a:r>
                      <a:r>
                        <a:rPr lang="en-US" sz="2400" baseline="0" dirty="0"/>
                        <a:t> crossing guard communicates with his hands. Drivers follows his instructions by interpreting his gestures. </a:t>
                      </a:r>
                      <a:endParaRPr lang="en-US" sz="2400" dirty="0"/>
                    </a:p>
                  </a:txBody>
                  <a:tcPr/>
                </a:tc>
                <a:extLst>
                  <a:ext uri="{0D108BD9-81ED-4DB2-BD59-A6C34878D82A}">
                    <a16:rowId xmlns:a16="http://schemas.microsoft.com/office/drawing/2014/main" val="10000"/>
                  </a:ext>
                </a:extLst>
              </a:tr>
            </a:tbl>
          </a:graphicData>
        </a:graphic>
      </p:graphicFrame>
      <p:pic>
        <p:nvPicPr>
          <p:cNvPr id="8" name="Picture 2"/>
          <p:cNvPicPr>
            <a:picLocks noChangeAspect="1" noChangeArrowheads="1"/>
          </p:cNvPicPr>
          <p:nvPr/>
        </p:nvPicPr>
        <p:blipFill>
          <a:blip r:embed="rId2"/>
          <a:srcRect/>
          <a:stretch>
            <a:fillRect/>
          </a:stretch>
        </p:blipFill>
        <p:spPr bwMode="auto">
          <a:xfrm>
            <a:off x="4724400" y="1600201"/>
            <a:ext cx="3581475" cy="4114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definitions </a:t>
            </a:r>
            <a:r>
              <a:rPr lang="en-US" b="1" i="1" dirty="0"/>
              <a:t>(Cont.)</a:t>
            </a:r>
            <a:endParaRPr lang="ar-QA" b="1" i="1" dirty="0"/>
          </a:p>
        </p:txBody>
      </p:sp>
      <p:sp>
        <p:nvSpPr>
          <p:cNvPr id="3" name="Content Placeholder 2"/>
          <p:cNvSpPr>
            <a:spLocks noGrp="1"/>
          </p:cNvSpPr>
          <p:nvPr>
            <p:ph idx="1"/>
          </p:nvPr>
        </p:nvSpPr>
        <p:spPr>
          <a:xfrm>
            <a:off x="457200" y="1143000"/>
            <a:ext cx="8229600" cy="4525963"/>
          </a:xfrm>
        </p:spPr>
        <p:txBody>
          <a:bodyPr>
            <a:noAutofit/>
          </a:bodyPr>
          <a:lstStyle/>
          <a:p>
            <a:pPr algn="just"/>
            <a:r>
              <a:rPr lang="en-US" sz="2000" b="1" dirty="0">
                <a:solidFill>
                  <a:schemeClr val="tx2"/>
                </a:solidFill>
              </a:rPr>
              <a:t>Semiotic resource: </a:t>
            </a:r>
            <a:r>
              <a:rPr lang="en-US" sz="2000" dirty="0"/>
              <a:t>The actions, materials and </a:t>
            </a:r>
            <a:r>
              <a:rPr lang="en-US" sz="2000" dirty="0" err="1"/>
              <a:t>artefacts</a:t>
            </a:r>
            <a:r>
              <a:rPr lang="en-US" sz="2000" dirty="0"/>
              <a:t> we use for communicative purposes – these can be physiological (e.g., our use of muscles to make facial expressions) or technological (as in the use of a pen and paper to produce written texts) – and the ways in which these resources can be </a:t>
            </a:r>
            <a:r>
              <a:rPr lang="en-US" sz="2000" dirty="0" err="1"/>
              <a:t>organised</a:t>
            </a:r>
            <a:r>
              <a:rPr lang="en-US" sz="2000" dirty="0"/>
              <a:t>.</a:t>
            </a:r>
          </a:p>
          <a:p>
            <a:pPr algn="just"/>
            <a:r>
              <a:rPr lang="en-US" sz="2000" b="1" dirty="0">
                <a:solidFill>
                  <a:schemeClr val="tx2"/>
                </a:solidFill>
              </a:rPr>
              <a:t>Multimodal ensemble: </a:t>
            </a:r>
            <a:r>
              <a:rPr lang="en-US" sz="2000" dirty="0"/>
              <a:t>The term refers to interrelationships between co-present modes. As the resources of different modes are combined, meanings are corresponding, complementary, and dissonant in an integrated whole. Scholars talk about </a:t>
            </a:r>
            <a:r>
              <a:rPr lang="en-US" sz="2000" dirty="0" err="1"/>
              <a:t>intersemiotic</a:t>
            </a:r>
            <a:r>
              <a:rPr lang="en-US" sz="2000" dirty="0"/>
              <a:t> (semantic) relationships between the different semiotic systems within a multimodal text.</a:t>
            </a:r>
          </a:p>
          <a:p>
            <a:pPr algn="just"/>
            <a:r>
              <a:rPr lang="en-US" sz="2000" b="1" dirty="0">
                <a:solidFill>
                  <a:schemeClr val="tx2"/>
                </a:solidFill>
              </a:rPr>
              <a:t>Semiotic landscape: </a:t>
            </a:r>
            <a:r>
              <a:rPr lang="en-US" sz="2000" dirty="0"/>
              <a:t>The way semiotic resources are used in a specific historical and social-cultural setting. It includes the kinds of resources used, the degree to which they are used, the purposes for which they are used, and the ways in which they are combined into multimodal texts or used separately. Semiotic landscape also includes people’s attitudes towards specific semiotic resources, and the way in which their use is learned and regulated.</a:t>
            </a:r>
            <a:endParaRPr lang="ar-QA"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Examples of multimodal texts </a:t>
            </a:r>
            <a:r>
              <a:rPr lang="en-US" b="1" i="1" dirty="0"/>
              <a:t>(Cont.)</a:t>
            </a:r>
            <a:endParaRPr lang="ar-QA" i="1" dirty="0"/>
          </a:p>
        </p:txBody>
      </p:sp>
      <p:graphicFrame>
        <p:nvGraphicFramePr>
          <p:cNvPr id="4" name="Content Placeholder 3"/>
          <p:cNvGraphicFramePr>
            <a:graphicFrameLocks noGrp="1"/>
          </p:cNvGraphicFramePr>
          <p:nvPr>
            <p:ph idx="1"/>
          </p:nvPr>
        </p:nvGraphicFramePr>
        <p:xfrm>
          <a:off x="457200" y="1219201"/>
          <a:ext cx="8229600" cy="5638799"/>
        </p:xfrm>
        <a:graphic>
          <a:graphicData uri="http://schemas.openxmlformats.org/drawingml/2006/table">
            <a:tbl>
              <a:tblPr rtl="1"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638799">
                <a:tc>
                  <a:txBody>
                    <a:bodyPr/>
                    <a:lstStyle/>
                    <a:p>
                      <a:pPr rtl="1"/>
                      <a:endParaRPr lang="ar-QA" dirty="0"/>
                    </a:p>
                  </a:txBody>
                  <a:tcPr/>
                </a:tc>
                <a:tc>
                  <a:txBody>
                    <a:bodyPr/>
                    <a:lstStyle/>
                    <a:p>
                      <a:pPr rtl="1"/>
                      <a:endParaRPr lang="en-US" dirty="0"/>
                    </a:p>
                    <a:p>
                      <a:pPr rtl="1"/>
                      <a:endParaRPr lang="en-US" dirty="0"/>
                    </a:p>
                    <a:p>
                      <a:pPr algn="ctr" rtl="1"/>
                      <a:r>
                        <a:rPr lang="en-US" sz="2400" i="1" dirty="0"/>
                        <a:t>Spatial mode of multimodal  texts</a:t>
                      </a:r>
                    </a:p>
                    <a:p>
                      <a:pPr rtl="1"/>
                      <a:endParaRPr lang="en-US" dirty="0"/>
                    </a:p>
                    <a:p>
                      <a:pPr algn="just" rtl="0"/>
                      <a:r>
                        <a:rPr lang="en-US" sz="2400" dirty="0"/>
                        <a:t>The Sydney</a:t>
                      </a:r>
                      <a:r>
                        <a:rPr lang="en-US" sz="2400" baseline="0" dirty="0"/>
                        <a:t> Opera House is famous for appearing as it were a ship with many sails floating on the water of the harbor</a:t>
                      </a:r>
                      <a:endParaRPr lang="en-US" sz="2400" dirty="0"/>
                    </a:p>
                    <a:p>
                      <a:pPr rtl="1"/>
                      <a:endParaRPr lang="en-US" dirty="0"/>
                    </a:p>
                    <a:p>
                      <a:pPr rtl="1"/>
                      <a:endParaRPr lang="en-US" sz="1400" dirty="0"/>
                    </a:p>
                    <a:p>
                      <a:pPr rtl="1"/>
                      <a:endParaRPr lang="en-US" dirty="0"/>
                    </a:p>
                    <a:p>
                      <a:pPr rtl="1"/>
                      <a:endParaRPr lang="ar-QA" dirty="0"/>
                    </a:p>
                  </a:txBody>
                  <a:tcPr/>
                </a:tc>
                <a:extLst>
                  <a:ext uri="{0D108BD9-81ED-4DB2-BD59-A6C34878D82A}">
                    <a16:rowId xmlns:a16="http://schemas.microsoft.com/office/drawing/2014/main" val="10000"/>
                  </a:ext>
                </a:extLst>
              </a:tr>
            </a:tbl>
          </a:graphicData>
        </a:graphic>
      </p:graphicFrame>
      <p:pic>
        <p:nvPicPr>
          <p:cNvPr id="2052" name="Picture 4"/>
          <p:cNvPicPr>
            <a:picLocks noChangeAspect="1" noChangeArrowheads="1"/>
          </p:cNvPicPr>
          <p:nvPr/>
        </p:nvPicPr>
        <p:blipFill>
          <a:blip r:embed="rId2"/>
          <a:srcRect/>
          <a:stretch>
            <a:fillRect/>
          </a:stretch>
        </p:blipFill>
        <p:spPr bwMode="auto">
          <a:xfrm>
            <a:off x="4724400" y="2133600"/>
            <a:ext cx="3886200" cy="35814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endParaRPr lang="ar-QA" b="1" dirty="0"/>
          </a:p>
        </p:txBody>
      </p:sp>
      <p:sp>
        <p:nvSpPr>
          <p:cNvPr id="3" name="Content Placeholder 2"/>
          <p:cNvSpPr>
            <a:spLocks noGrp="1"/>
          </p:cNvSpPr>
          <p:nvPr>
            <p:ph idx="1"/>
          </p:nvPr>
        </p:nvSpPr>
        <p:spPr/>
        <p:txBody>
          <a:bodyPr>
            <a:normAutofit fontScale="77500" lnSpcReduction="20000"/>
          </a:bodyPr>
          <a:lstStyle/>
          <a:p>
            <a:pPr algn="just"/>
            <a:r>
              <a:rPr lang="en-US" dirty="0"/>
              <a:t>Multimodal analysis offers a wealth of possibilities for the study of intercultural communication. Meanings expressed in different modes are characteristic of communities and cultures that produce them and it is within these social and cultural contexts that multimodal meanings can be </a:t>
            </a:r>
            <a:r>
              <a:rPr lang="en-US" dirty="0" err="1"/>
              <a:t>analysed</a:t>
            </a:r>
            <a:r>
              <a:rPr lang="en-US" dirty="0"/>
              <a:t>. Communities shape the way in which modes are commonly understood and what tools are considered to be modes.</a:t>
            </a:r>
          </a:p>
          <a:p>
            <a:pPr algn="just"/>
            <a:r>
              <a:rPr lang="en-US" dirty="0"/>
              <a:t>Appropriate selection of multimodal data, data collection process and analysis provides ample opportunity for scholars working in the field of intercultural communication and can shed light on this important, yet still under-researched aspect of communication.</a:t>
            </a:r>
            <a:endParaRPr lang="ar-Q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endParaRPr lang="ar-QA" b="1" dirty="0"/>
          </a:p>
        </p:txBody>
      </p:sp>
      <p:sp>
        <p:nvSpPr>
          <p:cNvPr id="3" name="Content Placeholder 2"/>
          <p:cNvSpPr>
            <a:spLocks noGrp="1"/>
          </p:cNvSpPr>
          <p:nvPr>
            <p:ph idx="1"/>
          </p:nvPr>
        </p:nvSpPr>
        <p:spPr/>
        <p:txBody>
          <a:bodyPr>
            <a:normAutofit fontScale="55000" lnSpcReduction="20000"/>
          </a:bodyPr>
          <a:lstStyle/>
          <a:p>
            <a:pPr algn="just">
              <a:buFontTx/>
              <a:buChar char="-"/>
            </a:pPr>
            <a:r>
              <a:rPr lang="en-US" sz="3600" dirty="0"/>
              <a:t>Ahmed, H. and </a:t>
            </a:r>
            <a:r>
              <a:rPr lang="en-US" sz="3600" dirty="0" err="1"/>
              <a:t>Zaytoon</a:t>
            </a:r>
            <a:r>
              <a:rPr lang="en-US" sz="3600" dirty="0"/>
              <a:t>, R. (2010). Caricature Images for Religious </a:t>
            </a:r>
            <a:r>
              <a:rPr lang="en-US" sz="3600" dirty="0" err="1"/>
              <a:t>Profiling:A</a:t>
            </a:r>
            <a:r>
              <a:rPr lang="en-US" sz="3600" dirty="0"/>
              <a:t> Multimodal Analysis of </a:t>
            </a:r>
            <a:r>
              <a:rPr lang="en-US" sz="3600" dirty="0" err="1"/>
              <a:t>Islamophobia</a:t>
            </a:r>
            <a:r>
              <a:rPr lang="en-US" sz="3600" dirty="0"/>
              <a:t> in Selected Press Images. An International Journal of English Studies </a:t>
            </a:r>
          </a:p>
          <a:p>
            <a:pPr algn="just">
              <a:buFontTx/>
              <a:buChar char="-"/>
            </a:pPr>
            <a:r>
              <a:rPr lang="en-US" sz="3600" dirty="0" err="1"/>
              <a:t>Baldry</a:t>
            </a:r>
            <a:r>
              <a:rPr lang="en-US" sz="3600" dirty="0"/>
              <a:t>, A. and </a:t>
            </a:r>
            <a:r>
              <a:rPr lang="en-US" sz="3600" dirty="0" err="1"/>
              <a:t>Thibault</a:t>
            </a:r>
            <a:r>
              <a:rPr lang="en-US" sz="3600" dirty="0"/>
              <a:t>, P.J. (2006). Multimodal transcription and text analysis Equinox Publishing Ltd </a:t>
            </a:r>
          </a:p>
          <a:p>
            <a:pPr algn="just">
              <a:buFontTx/>
              <a:buChar char="-"/>
            </a:pPr>
            <a:r>
              <a:rPr lang="en-US" sz="3600" dirty="0"/>
              <a:t>Hussein, I. (2019). Analyzing Political Cartoons in Arabic-Language Media after Trump's Jerusalem Move: A Multimodal Discourse </a:t>
            </a:r>
            <a:r>
              <a:rPr lang="en-US" sz="3600" dirty="0" err="1"/>
              <a:t>Perspective.International</a:t>
            </a:r>
            <a:r>
              <a:rPr lang="en-US" sz="3600" dirty="0"/>
              <a:t> Journal of Cognitive and Language Sciences.Vol:13, No:4, 2019 </a:t>
            </a:r>
          </a:p>
          <a:p>
            <a:pPr algn="just">
              <a:buFontTx/>
              <a:buChar char="-"/>
            </a:pPr>
            <a:r>
              <a:rPr lang="en-US" sz="3600" dirty="0" err="1"/>
              <a:t>Forceville</a:t>
            </a:r>
            <a:r>
              <a:rPr lang="en-US" sz="3600" dirty="0"/>
              <a:t>, C. (2014). Relevance Theory as model for </a:t>
            </a:r>
            <a:r>
              <a:rPr lang="en-US" sz="3600" dirty="0" err="1"/>
              <a:t>analysing</a:t>
            </a:r>
            <a:r>
              <a:rPr lang="en-US" sz="3600" dirty="0"/>
              <a:t> visual and multimodal communication. In D. </a:t>
            </a:r>
            <a:r>
              <a:rPr lang="en-US" sz="3600" dirty="0" err="1"/>
              <a:t>Machin</a:t>
            </a:r>
            <a:r>
              <a:rPr lang="en-US" sz="3600" dirty="0"/>
              <a:t> (Ed.), Visual communication (pp. 51-70). (Handbooks of communication science; No. 4). De </a:t>
            </a:r>
            <a:r>
              <a:rPr lang="en-US" sz="3600" dirty="0" err="1"/>
              <a:t>Gruyter</a:t>
            </a:r>
            <a:r>
              <a:rPr lang="en-US" sz="3600" dirty="0"/>
              <a:t> Mouton. https://doi.org/10.1515/9783110255492.51 </a:t>
            </a:r>
          </a:p>
          <a:p>
            <a:pPr algn="just">
              <a:buFontTx/>
              <a:buChar char="-"/>
            </a:pPr>
            <a:r>
              <a:rPr lang="en-US" sz="3600" dirty="0"/>
              <a:t>Kress, G., &amp; van </a:t>
            </a:r>
            <a:r>
              <a:rPr lang="en-US" sz="3600" dirty="0" err="1"/>
              <a:t>Leeuwen</a:t>
            </a:r>
            <a:r>
              <a:rPr lang="en-US" sz="3600" dirty="0"/>
              <a:t>, T. (1996). Reading Images: The grammar of visual design. London: </a:t>
            </a:r>
            <a:r>
              <a:rPr lang="en-US" sz="3600" dirty="0" err="1"/>
              <a:t>Routledge</a:t>
            </a:r>
            <a:r>
              <a:rPr lang="en-US" sz="3600" dirty="0"/>
              <a:t>. </a:t>
            </a:r>
          </a:p>
          <a:p>
            <a:pPr>
              <a:buNone/>
            </a:pPr>
            <a:endParaRPr lang="ar-Q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Assumptions of multimodal studies</a:t>
            </a:r>
            <a:endParaRPr lang="ar-QA" b="1" dirty="0"/>
          </a:p>
        </p:txBody>
      </p:sp>
      <p:sp>
        <p:nvSpPr>
          <p:cNvPr id="3" name="Content Placeholder 2"/>
          <p:cNvSpPr>
            <a:spLocks noGrp="1"/>
          </p:cNvSpPr>
          <p:nvPr>
            <p:ph idx="1"/>
          </p:nvPr>
        </p:nvSpPr>
        <p:spPr/>
        <p:txBody>
          <a:bodyPr>
            <a:normAutofit fontScale="77500" lnSpcReduction="20000"/>
          </a:bodyPr>
          <a:lstStyle/>
          <a:p>
            <a:pPr algn="just">
              <a:buNone/>
            </a:pPr>
            <a:r>
              <a:rPr lang="en-US" dirty="0"/>
              <a:t>1- It is assumed that communication always involves the use of multiple modes (speech, writing, gestures, images, and others), and their intermodal relationships contribute to meaning-making.  </a:t>
            </a:r>
          </a:p>
          <a:p>
            <a:pPr algn="just">
              <a:buNone/>
            </a:pPr>
            <a:r>
              <a:rPr lang="en-US" dirty="0"/>
              <a:t>2- Secondly, meaning is constructed through selection and configuration of different modes in interactions. </a:t>
            </a:r>
          </a:p>
          <a:p>
            <a:pPr algn="just">
              <a:buNone/>
            </a:pPr>
            <a:r>
              <a:rPr lang="en-US" dirty="0"/>
              <a:t>3- Resources used by </a:t>
            </a:r>
            <a:r>
              <a:rPr lang="en-US" dirty="0" err="1"/>
              <a:t>interactants</a:t>
            </a:r>
            <a:r>
              <a:rPr lang="en-US" dirty="0"/>
              <a:t> are socially shaped over time to create a shared cultural sense of the way in which they can convey meaning. Multimodal expression, thus, is highly context-dependent, with multimodal meanings constructed within specific social and cultural contexts, based on the communicative needs of different communities or cultures.</a:t>
            </a:r>
            <a:endParaRPr lang="ar-Q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b="1" dirty="0"/>
              <a:t>Analytical Process</a:t>
            </a:r>
          </a:p>
        </p:txBody>
      </p:sp>
      <p:sp>
        <p:nvSpPr>
          <p:cNvPr id="3" name="Content Placeholder 2"/>
          <p:cNvSpPr>
            <a:spLocks noGrp="1"/>
          </p:cNvSpPr>
          <p:nvPr>
            <p:ph idx="1"/>
          </p:nvPr>
        </p:nvSpPr>
        <p:spPr/>
        <p:txBody>
          <a:bodyPr>
            <a:normAutofit fontScale="70000" lnSpcReduction="20000"/>
          </a:bodyPr>
          <a:lstStyle/>
          <a:p>
            <a:pPr algn="just"/>
            <a:r>
              <a:rPr lang="en-US" dirty="0">
                <a:cs typeface="+mj-cs"/>
              </a:rPr>
              <a:t>The model for analysis of a multimodal ST consists of three dimensions of ranging from general aspect to more specific ones: </a:t>
            </a:r>
          </a:p>
          <a:p>
            <a:pPr algn="just"/>
            <a:endParaRPr lang="ar-QA" dirty="0">
              <a:cs typeface="+mj-cs"/>
            </a:endParaRPr>
          </a:p>
          <a:p>
            <a:pPr algn="just">
              <a:buFontTx/>
              <a:buChar char="-"/>
            </a:pPr>
            <a:r>
              <a:rPr lang="en-US" dirty="0">
                <a:cs typeface="+mj-cs"/>
              </a:rPr>
              <a:t>Multimodal pragmatic meaning </a:t>
            </a:r>
          </a:p>
          <a:p>
            <a:pPr algn="just">
              <a:buFontTx/>
              <a:buChar char="-"/>
            </a:pPr>
            <a:r>
              <a:rPr lang="en-US" dirty="0">
                <a:cs typeface="+mj-cs"/>
              </a:rPr>
              <a:t>Interaction of the modes </a:t>
            </a:r>
          </a:p>
          <a:p>
            <a:pPr algn="just">
              <a:buFontTx/>
              <a:buChar char="-"/>
            </a:pPr>
            <a:r>
              <a:rPr lang="en-US" dirty="0">
                <a:cs typeface="+mj-cs"/>
              </a:rPr>
              <a:t>Meaning in individual modes </a:t>
            </a:r>
          </a:p>
          <a:p>
            <a:pPr algn="just">
              <a:buNone/>
            </a:pPr>
            <a:r>
              <a:rPr lang="en-US" dirty="0">
                <a:cs typeface="+mj-cs"/>
              </a:rPr>
              <a:t>The analytical process aims to return a comprehensive, detailed and </a:t>
            </a:r>
            <a:r>
              <a:rPr lang="en-US" dirty="0" err="1">
                <a:cs typeface="+mj-cs"/>
              </a:rPr>
              <a:t>organised</a:t>
            </a:r>
            <a:r>
              <a:rPr lang="en-US" dirty="0">
                <a:cs typeface="+mj-cs"/>
              </a:rPr>
              <a:t> “map” of the perceived meaning of a text in its context of reference. This map serves a double purpose: during its drafting, it is a self-reflection tool guiding the user in raising awareness of their intuitive interpretation of the text, as they pinpoint the salient textual and contextual elements used in their interpretation process; </a:t>
            </a:r>
          </a:p>
          <a:p>
            <a:endParaRPr lang="ar-Q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Textual Map Objective</a:t>
            </a:r>
            <a:endParaRPr lang="ar-QA" b="1" dirty="0"/>
          </a:p>
        </p:txBody>
      </p:sp>
      <p:sp>
        <p:nvSpPr>
          <p:cNvPr id="3" name="Content Placeholder 2"/>
          <p:cNvSpPr>
            <a:spLocks noGrp="1"/>
          </p:cNvSpPr>
          <p:nvPr>
            <p:ph idx="1"/>
          </p:nvPr>
        </p:nvSpPr>
        <p:spPr/>
        <p:txBody>
          <a:bodyPr>
            <a:normAutofit fontScale="70000" lnSpcReduction="20000"/>
          </a:bodyPr>
          <a:lstStyle/>
          <a:p>
            <a:pPr>
              <a:buNone/>
            </a:pPr>
            <a:r>
              <a:rPr lang="en-US" dirty="0"/>
              <a:t>In its developed form, the textual map objective is to: </a:t>
            </a:r>
          </a:p>
          <a:p>
            <a:pPr algn="just"/>
            <a:endParaRPr lang="ar-QA" dirty="0"/>
          </a:p>
          <a:p>
            <a:pPr algn="just">
              <a:buFontTx/>
              <a:buChar char="-"/>
            </a:pPr>
            <a:r>
              <a:rPr lang="en-US" dirty="0"/>
              <a:t>Identify potential translation issues; </a:t>
            </a:r>
          </a:p>
          <a:p>
            <a:pPr algn="just">
              <a:buFontTx/>
              <a:buChar char="-"/>
            </a:pPr>
            <a:r>
              <a:rPr lang="en-US" dirty="0"/>
              <a:t>Ascribe them to one or more specific analytical dimensions (i.e. the role of individual resources, their interaction or inferential meaning); </a:t>
            </a:r>
          </a:p>
          <a:p>
            <a:pPr algn="just">
              <a:buFontTx/>
              <a:buChar char="-"/>
            </a:pPr>
            <a:r>
              <a:rPr lang="en-US" dirty="0"/>
              <a:t>Estimate the likely impact of these issues on the dimension to which they belong, the other analytical dimensions and the general inter- </a:t>
            </a:r>
            <a:r>
              <a:rPr lang="en-US" dirty="0" err="1"/>
              <a:t>pretation</a:t>
            </a:r>
            <a:r>
              <a:rPr lang="en-US" dirty="0"/>
              <a:t> of the TT in its context of reference; </a:t>
            </a:r>
          </a:p>
          <a:p>
            <a:pPr algn="just">
              <a:buFontTx/>
              <a:buChar char="-"/>
            </a:pPr>
            <a:r>
              <a:rPr lang="en-US" dirty="0"/>
              <a:t>Consider potential strategies that could be adopted to resolve those issues in the TT, also estimating the impact of any potential changes on the textual </a:t>
            </a:r>
            <a:r>
              <a:rPr lang="en-US" dirty="0" err="1"/>
              <a:t>organisation</a:t>
            </a:r>
            <a:r>
              <a:rPr lang="en-US" dirty="0"/>
              <a:t> in the various dimensions. </a:t>
            </a:r>
          </a:p>
          <a:p>
            <a:endParaRPr lang="ar-Q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Meaning of Multimodal Pragmatic</a:t>
            </a:r>
            <a:endParaRPr lang="ar-QA" b="1" dirty="0"/>
          </a:p>
        </p:txBody>
      </p:sp>
      <p:sp>
        <p:nvSpPr>
          <p:cNvPr id="3" name="Content Placeholder 2"/>
          <p:cNvSpPr>
            <a:spLocks noGrp="1"/>
          </p:cNvSpPr>
          <p:nvPr>
            <p:ph idx="1"/>
          </p:nvPr>
        </p:nvSpPr>
        <p:spPr/>
        <p:txBody>
          <a:bodyPr>
            <a:normAutofit fontScale="85000" lnSpcReduction="20000"/>
          </a:bodyPr>
          <a:lstStyle/>
          <a:p>
            <a:pPr algn="just">
              <a:buNone/>
            </a:pPr>
            <a:r>
              <a:rPr lang="en-US" dirty="0"/>
              <a:t>Pragmatics is always after the implicit meaning (intended by the message sender) or the meaning that could be inferred from the explicit message. These messages as </a:t>
            </a:r>
            <a:r>
              <a:rPr lang="en-US" dirty="0" err="1"/>
              <a:t>Sperber</a:t>
            </a:r>
            <a:r>
              <a:rPr lang="en-US" dirty="0"/>
              <a:t> and Wilson (1995) state are communicated with a presumption of </a:t>
            </a:r>
            <a:r>
              <a:rPr lang="en-US" b="1" i="1" dirty="0">
                <a:solidFill>
                  <a:schemeClr val="tx2"/>
                </a:solidFill>
              </a:rPr>
              <a:t>optimal relevance </a:t>
            </a:r>
            <a:r>
              <a:rPr lang="en-US" dirty="0"/>
              <a:t>(the producer of a message belief that the form used to convey the message is the most cost-effective for delivering the intended meaning) i.e. the inherent presumption that this is the optimal form for the message to take, for the intended </a:t>
            </a:r>
            <a:r>
              <a:rPr lang="en-US" b="1" dirty="0">
                <a:solidFill>
                  <a:schemeClr val="tx2"/>
                </a:solidFill>
              </a:rPr>
              <a:t>explicit and implicit </a:t>
            </a:r>
            <a:r>
              <a:rPr lang="en-US" dirty="0"/>
              <a:t>meanings to be derived from it by the message receiver against a processing effort deemed reasonable for the quality and quantity of information conveyed. </a:t>
            </a:r>
            <a:endParaRPr lang="ar-Q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Meaning of Multimodal Pragmatic </a:t>
            </a:r>
            <a:r>
              <a:rPr lang="en-US" b="1" i="1" dirty="0"/>
              <a:t>(Cont.)</a:t>
            </a:r>
            <a:endParaRPr lang="ar-QA" i="1" dirty="0"/>
          </a:p>
        </p:txBody>
      </p:sp>
      <p:sp>
        <p:nvSpPr>
          <p:cNvPr id="3" name="Content Placeholder 2"/>
          <p:cNvSpPr>
            <a:spLocks noGrp="1"/>
          </p:cNvSpPr>
          <p:nvPr>
            <p:ph idx="1"/>
          </p:nvPr>
        </p:nvSpPr>
        <p:spPr/>
        <p:txBody>
          <a:bodyPr>
            <a:normAutofit fontScale="70000" lnSpcReduction="20000"/>
          </a:bodyPr>
          <a:lstStyle/>
          <a:p>
            <a:pPr algn="just"/>
            <a:r>
              <a:rPr lang="en-US" dirty="0"/>
              <a:t>These messages cannot be dealt with in the same way as </a:t>
            </a:r>
            <a:r>
              <a:rPr lang="en-US" dirty="0" err="1"/>
              <a:t>monomodal</a:t>
            </a:r>
            <a:r>
              <a:rPr lang="en-US" dirty="0"/>
              <a:t> ones (since grammar provides guidance for interpretation in </a:t>
            </a:r>
            <a:r>
              <a:rPr lang="en-US" dirty="0" err="1"/>
              <a:t>monomodal</a:t>
            </a:r>
            <a:r>
              <a:rPr lang="en-US" dirty="0"/>
              <a:t> texts), as a separate analysis of the different modes in a multimodal text does not satisfactorily account for the message conveyed, as this is to be interpreted as a single entity. </a:t>
            </a:r>
          </a:p>
          <a:p>
            <a:pPr algn="just"/>
            <a:r>
              <a:rPr lang="en-US" dirty="0"/>
              <a:t>The presumption of optimal relevance suggests that connections between the different modes </a:t>
            </a:r>
            <a:r>
              <a:rPr lang="en-US" i="1" dirty="0"/>
              <a:t>must exist (unbounded to some grammar but to an inferential basis) and that they are to be identified in order to recognize intentions from a relevance-theoretic perspective. </a:t>
            </a:r>
          </a:p>
          <a:p>
            <a:pPr algn="just"/>
            <a:r>
              <a:rPr lang="en-US" dirty="0"/>
              <a:t>RT supports the view that </a:t>
            </a:r>
            <a:r>
              <a:rPr lang="en-US" b="1" dirty="0" err="1">
                <a:solidFill>
                  <a:schemeClr val="tx2"/>
                </a:solidFill>
              </a:rPr>
              <a:t>explicatures</a:t>
            </a:r>
            <a:r>
              <a:rPr lang="en-US" b="1" dirty="0">
                <a:solidFill>
                  <a:schemeClr val="tx2"/>
                </a:solidFill>
              </a:rPr>
              <a:t> and </a:t>
            </a:r>
            <a:r>
              <a:rPr lang="en-US" b="1" dirty="0" err="1">
                <a:solidFill>
                  <a:schemeClr val="tx2"/>
                </a:solidFill>
              </a:rPr>
              <a:t>implicatures</a:t>
            </a:r>
            <a:r>
              <a:rPr lang="en-US" b="1" dirty="0">
                <a:solidFill>
                  <a:schemeClr val="tx2"/>
                </a:solidFill>
              </a:rPr>
              <a:t> </a:t>
            </a:r>
            <a:r>
              <a:rPr lang="en-US" dirty="0"/>
              <a:t>(inferential meanings brought about by the use of language in a certain context) are retrieved on the basis of the </a:t>
            </a:r>
            <a:r>
              <a:rPr lang="en-US" b="1" dirty="0">
                <a:solidFill>
                  <a:schemeClr val="tx2"/>
                </a:solidFill>
              </a:rPr>
              <a:t>semantic representation of utterances among other factors. </a:t>
            </a:r>
            <a:endParaRPr lang="ar-QA" dirty="0">
              <a:solidFill>
                <a:schemeClr val="tx2"/>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4032</Words>
  <Application>Microsoft Office PowerPoint</Application>
  <PresentationFormat>On-screen Show (4:3)</PresentationFormat>
  <Paragraphs>191</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Analysing multimodal source texts for translation</vt:lpstr>
      <vt:lpstr>Outline  </vt:lpstr>
      <vt:lpstr>Key definitions</vt:lpstr>
      <vt:lpstr>Key definitions (Cont.)</vt:lpstr>
      <vt:lpstr>Assumptions of multimodal studies</vt:lpstr>
      <vt:lpstr>Analytical Process</vt:lpstr>
      <vt:lpstr>Textual Map Objective</vt:lpstr>
      <vt:lpstr>Meaning of Multimodal Pragmatic</vt:lpstr>
      <vt:lpstr>Meaning of Multimodal Pragmatic (Cont.)</vt:lpstr>
      <vt:lpstr>Semantic Representation of An Utterance</vt:lpstr>
      <vt:lpstr>PowerPoint Presentation</vt:lpstr>
      <vt:lpstr>Implicatures </vt:lpstr>
      <vt:lpstr>Semantic representation, explicatures and implicatures</vt:lpstr>
      <vt:lpstr>Semantic representation, explicatures and implicatures (Cont.)</vt:lpstr>
      <vt:lpstr>Semantic representation of multimodal texts: Visual-Verbal Relationships </vt:lpstr>
      <vt:lpstr>Semantic representation of multimodal texts: Visual-Verbal Relationships (Cont.) </vt:lpstr>
      <vt:lpstr>Logico-Semantic Relationships</vt:lpstr>
      <vt:lpstr>Logico-Semantic Relationships (Cont.)</vt:lpstr>
      <vt:lpstr>Logico-Semantic Relationships (Cont.)</vt:lpstr>
      <vt:lpstr>Logico-Semantic Relationships (Cont.)</vt:lpstr>
      <vt:lpstr>Logico-Semantic Relationships (Cont.)</vt:lpstr>
      <vt:lpstr>Pastra’s framework</vt:lpstr>
      <vt:lpstr>Pastra’s framework (Cont.)</vt:lpstr>
      <vt:lpstr>PowerPoint Presentation</vt:lpstr>
      <vt:lpstr>Complementarity</vt:lpstr>
      <vt:lpstr>Complementarity (Cont.)</vt:lpstr>
      <vt:lpstr>Independence </vt:lpstr>
      <vt:lpstr>PowerPoint Presentation</vt:lpstr>
      <vt:lpstr>PowerPoint Presentation</vt:lpstr>
      <vt:lpstr>Problems</vt:lpstr>
      <vt:lpstr>Individual modes and pragmatic processes </vt:lpstr>
      <vt:lpstr>Individual modes and pragmatic processes  (Cont.)</vt:lpstr>
      <vt:lpstr>Development over space and time: Cluster and Phase </vt:lpstr>
      <vt:lpstr>Development over space and time: Cluster and Phase (Cont.) </vt:lpstr>
      <vt:lpstr>PowerPoint Presentation</vt:lpstr>
      <vt:lpstr>PowerPoint Presentation</vt:lpstr>
      <vt:lpstr>PowerPoint Presentation</vt:lpstr>
      <vt:lpstr>Purpose of ST Analysis</vt:lpstr>
      <vt:lpstr>Examples of multimodal texts</vt:lpstr>
      <vt:lpstr>Examples of multimodal texts (Cont.)</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Analysing multimodal source texts for translation</dc:title>
  <dc:creator>iStore</dc:creator>
  <cp:lastModifiedBy>ahmed qadoury</cp:lastModifiedBy>
  <cp:revision>33</cp:revision>
  <dcterms:created xsi:type="dcterms:W3CDTF">2006-08-16T00:00:00Z</dcterms:created>
  <dcterms:modified xsi:type="dcterms:W3CDTF">2021-02-05T18:25:14Z</dcterms:modified>
</cp:coreProperties>
</file>