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69" r:id="rId3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23/06/1442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23/06/1442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23/06/1442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23/06/1442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23/06/1442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23/06/1442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23/06/1442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23/06/1442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23/06/1442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23/06/1442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23/06/1442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23/06/1442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2763739"/>
          </a:xfrm>
        </p:spPr>
        <p:txBody>
          <a:bodyPr>
            <a:normAutofit/>
          </a:bodyPr>
          <a:lstStyle/>
          <a:p>
            <a:r>
              <a:rPr lang="en-US" b="1" dirty="0"/>
              <a:t>Translation Studies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  <a:cs typeface="+mj-cs"/>
              </a:rPr>
              <a:t>By</a:t>
            </a:r>
          </a:p>
          <a:p>
            <a:r>
              <a:rPr lang="en-US" sz="2800" b="1" dirty="0">
                <a:solidFill>
                  <a:schemeClr val="tx1"/>
                </a:solidFill>
                <a:cs typeface="+mj-cs"/>
              </a:rPr>
              <a:t>Ibrahim Talaat Ibrahim</a:t>
            </a:r>
          </a:p>
        </p:txBody>
      </p:sp>
    </p:spTree>
    <p:extLst>
      <p:ext uri="{BB962C8B-B14F-4D97-AF65-F5344CB8AC3E}">
        <p14:creationId xmlns:p14="http://schemas.microsoft.com/office/powerpoint/2010/main" val="3574298637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3600" dirty="0">
                <a:solidFill>
                  <a:prstClr val="black"/>
                </a:solidFill>
              </a:rPr>
            </a:br>
            <a:r>
              <a:rPr lang="en-US" sz="3600" dirty="0">
                <a:solidFill>
                  <a:prstClr val="black"/>
                </a:solidFill>
              </a:rPr>
              <a:t>Critical Issues and Topics</a:t>
            </a:r>
            <a:br>
              <a:rPr lang="en-US" sz="3600" dirty="0">
                <a:solidFill>
                  <a:prstClr val="black"/>
                </a:solidFill>
              </a:rPr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dirty="0"/>
              <a:t>Why the notion of register is so successful in translation studies?</a:t>
            </a:r>
          </a:p>
          <a:p>
            <a:pPr algn="just" rtl="0"/>
            <a:r>
              <a:rPr lang="en-US" dirty="0"/>
              <a:t>Providing a framework for combining micro-analysis (lexical, grammatical, textual features with interpretation in sociocultural context).</a:t>
            </a:r>
          </a:p>
          <a:p>
            <a:pPr algn="just" rtl="0"/>
            <a:r>
              <a:rPr lang="en-US" dirty="0"/>
              <a:t>Acting as an instrumental tool in marking the boundaries between: theoretical, descriptive and applied translation studies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68908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3600" dirty="0">
                <a:solidFill>
                  <a:prstClr val="black"/>
                </a:solidFill>
              </a:rPr>
            </a:br>
            <a:r>
              <a:rPr lang="en-US" sz="3600" dirty="0">
                <a:solidFill>
                  <a:prstClr val="black"/>
                </a:solidFill>
              </a:rPr>
              <a:t>Critical Issues and Topics</a:t>
            </a:r>
            <a:br>
              <a:rPr lang="en-US" sz="3600" dirty="0">
                <a:solidFill>
                  <a:prstClr val="black"/>
                </a:solidFill>
              </a:rPr>
            </a:br>
            <a:endParaRPr lang="ar-IQ" sz="4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 err="1"/>
              <a:t>Hatim</a:t>
            </a:r>
            <a:r>
              <a:rPr lang="en-US" dirty="0"/>
              <a:t> and Mason (1990) are the earliest scholars who invested the notion of register for translation studies in their book whose title is</a:t>
            </a:r>
          </a:p>
          <a:p>
            <a:pPr algn="just" rtl="0"/>
            <a:r>
              <a:rPr lang="en-US" dirty="0"/>
              <a:t>Discourse and Translator:</a:t>
            </a:r>
          </a:p>
          <a:p>
            <a:pPr algn="just" rtl="0"/>
            <a:r>
              <a:rPr lang="en-US" dirty="0"/>
              <a:t>It is concerned with placing translation in a wider context of language variation including:</a:t>
            </a:r>
          </a:p>
          <a:p>
            <a:pPr algn="just" rtl="0"/>
            <a:r>
              <a:rPr lang="en-US" dirty="0"/>
              <a:t>User related variation (dialect) 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90626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3600" dirty="0">
                <a:solidFill>
                  <a:prstClr val="black"/>
                </a:solidFill>
              </a:rPr>
            </a:br>
            <a:r>
              <a:rPr lang="en-US" sz="3600" dirty="0">
                <a:solidFill>
                  <a:prstClr val="black"/>
                </a:solidFill>
              </a:rPr>
              <a:t>Critical Issues and Topics</a:t>
            </a:r>
            <a:br>
              <a:rPr lang="en-US" sz="3600" dirty="0">
                <a:solidFill>
                  <a:prstClr val="black"/>
                </a:solidFill>
              </a:rPr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/>
              <a:t>House (1997) Translation Quality Assessment (TQA). She counted on the notion of function in context. Her work is divided into the following:</a:t>
            </a:r>
          </a:p>
          <a:p>
            <a:pPr algn="just" rtl="0"/>
            <a:endParaRPr lang="en-US" dirty="0"/>
          </a:p>
          <a:p>
            <a:pPr algn="l" rtl="0"/>
            <a:r>
              <a:rPr lang="en-US" dirty="0"/>
              <a:t>Overt Translation:</a:t>
            </a:r>
          </a:p>
          <a:p>
            <a:pPr algn="l" rtl="0"/>
            <a:r>
              <a:rPr lang="en-US" dirty="0"/>
              <a:t>Covert Translation: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0187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Current Contributions and Research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/>
              <a:t>SFL notion’s of register is of special significance in TS because scholars use it to describe the variation between SL and TL.</a:t>
            </a:r>
          </a:p>
          <a:p>
            <a:pPr algn="just" rtl="0"/>
            <a:r>
              <a:rPr lang="en-US" sz="2800" dirty="0"/>
              <a:t>House uses TQA by comparing SL and TL in terms of field, tenor and mode.</a:t>
            </a:r>
          </a:p>
          <a:p>
            <a:pPr algn="just" rtl="0"/>
            <a:r>
              <a:rPr lang="en-US" sz="2800" dirty="0"/>
              <a:t>Steiner enters into discussion on the degree of register variation between SL and TL saying that the TLs are registers of their own.   </a:t>
            </a:r>
          </a:p>
          <a:p>
            <a:pPr algn="just" rtl="0"/>
            <a:endParaRPr lang="en-US" dirty="0"/>
          </a:p>
          <a:p>
            <a:pPr algn="just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45353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prstClr val="black"/>
                </a:solidFill>
              </a:rPr>
              <a:t>Current Contributions and Research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SFL notion’s of register is important:</a:t>
            </a:r>
          </a:p>
          <a:p>
            <a:pPr algn="just" rtl="0"/>
            <a:r>
              <a:rPr lang="en-US" sz="2400" dirty="0"/>
              <a:t>1-The identification of intra-lingual variation shows Translation Studies (TS) in terms of systematic knowledge about register variation in translation relevant registers.</a:t>
            </a:r>
          </a:p>
          <a:p>
            <a:pPr algn="just" rtl="0"/>
            <a:r>
              <a:rPr lang="en-US" sz="2400" dirty="0"/>
              <a:t>Ex:</a:t>
            </a:r>
          </a:p>
          <a:p>
            <a:pPr algn="just" rtl="0"/>
            <a:r>
              <a:rPr lang="en-US" sz="2400" dirty="0"/>
              <a:t>Arabic Instruction Manual of Heater</a:t>
            </a:r>
          </a:p>
          <a:p>
            <a:pPr algn="just" rtl="0"/>
            <a:r>
              <a:rPr lang="en-US" sz="2400" dirty="0"/>
              <a:t>Arabic Political Speech</a:t>
            </a:r>
          </a:p>
          <a:p>
            <a:pPr algn="just" rtl="0"/>
            <a:r>
              <a:rPr lang="en-US" sz="2400" dirty="0"/>
              <a:t>Although both of the abovementioned texts are written in Arabic, you may find similar terms in both texts but they are translated differently due to </a:t>
            </a:r>
            <a:r>
              <a:rPr lang="en-US" sz="2400"/>
              <a:t>the intra-lingual </a:t>
            </a:r>
            <a:r>
              <a:rPr lang="en-US" sz="2400" dirty="0"/>
              <a:t>variation.  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1554562279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prstClr val="black"/>
                </a:solidFill>
              </a:rPr>
              <a:t>Current Contributions and Research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 rtl="0"/>
            <a:r>
              <a:rPr lang="en-US" dirty="0">
                <a:solidFill>
                  <a:prstClr val="black"/>
                </a:solidFill>
              </a:rPr>
              <a:t>SFL notion’s of register is important:</a:t>
            </a:r>
          </a:p>
          <a:p>
            <a:pPr lvl="0" algn="just" rtl="0"/>
            <a:r>
              <a:rPr lang="en-US" sz="2400" dirty="0">
                <a:solidFill>
                  <a:prstClr val="black"/>
                </a:solidFill>
              </a:rPr>
              <a:t>2-The identification of inter-lingual variation presents that the equivalent functions may be instantiated in different languages by grouping of different features.</a:t>
            </a:r>
          </a:p>
          <a:p>
            <a:pPr lvl="0" algn="l" rtl="0"/>
            <a:r>
              <a:rPr lang="en-US" sz="2400" dirty="0">
                <a:solidFill>
                  <a:prstClr val="black"/>
                </a:solidFill>
              </a:rPr>
              <a:t>Ex:</a:t>
            </a:r>
          </a:p>
          <a:p>
            <a:pPr lvl="0" algn="just" rtl="0"/>
            <a:r>
              <a:rPr lang="en-US" sz="2400" dirty="0">
                <a:solidFill>
                  <a:prstClr val="black"/>
                </a:solidFill>
              </a:rPr>
              <a:t>Lexical repetition and syntactic parallelism could be available in the persuasive register in SL, whereas imperative and positive lexis might be preferred in the TL.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613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prstClr val="black"/>
                </a:solidFill>
              </a:rPr>
              <a:t>Current Contributions and Research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/>
              <a:t>The empirical approaches with the employment of SFL model and quantitative method present an insight towards the relation between register and </a:t>
            </a:r>
            <a:r>
              <a:rPr lang="en-US" b="1" dirty="0"/>
              <a:t>translationese</a:t>
            </a:r>
            <a:r>
              <a:rPr lang="en-US" dirty="0"/>
              <a:t>, it assumes that translation and originals differ in the use of various linguistic features.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51038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prstClr val="black"/>
                </a:solidFill>
              </a:rPr>
              <a:t>Current Contributions and Research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Translation Universals:</a:t>
            </a:r>
          </a:p>
          <a:p>
            <a:pPr algn="l" rtl="0"/>
            <a:r>
              <a:rPr lang="en-US" dirty="0"/>
              <a:t>Translated Texts are often more explicit than source texts.</a:t>
            </a:r>
          </a:p>
          <a:p>
            <a:pPr algn="l" rtl="0"/>
            <a:r>
              <a:rPr lang="en-US" dirty="0"/>
              <a:t>They are simpler than source texts.</a:t>
            </a:r>
          </a:p>
          <a:p>
            <a:pPr algn="l" rtl="0"/>
            <a:r>
              <a:rPr lang="en-US" dirty="0"/>
              <a:t>Translated texts often exaggerate in use of TL features.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39144684"/>
      </p:ext>
    </p:extLst>
  </p:cSld>
  <p:clrMapOvr>
    <a:masterClrMapping/>
  </p:clrMapOvr>
  <p:transition spd="slow">
    <p:pull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prstClr val="black"/>
                </a:solidFill>
              </a:rPr>
              <a:t>Current Contributions and Research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/>
              <a:t>Grammatical metaphor is concerned with the fact that a given meaning in a language has different </a:t>
            </a:r>
            <a:r>
              <a:rPr lang="en-US" dirty="0" err="1"/>
              <a:t>lexicogrammatical</a:t>
            </a:r>
            <a:r>
              <a:rPr lang="en-US" dirty="0"/>
              <a:t> forms. It is employed to highlight the local shifts between SL and TL as conscious or unconscious translation procedure.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7255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prstClr val="black"/>
                </a:solidFill>
              </a:rPr>
              <a:t>Current Contributions and Research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The textual domain:</a:t>
            </a:r>
          </a:p>
          <a:p>
            <a:pPr algn="just" rtl="0"/>
            <a:r>
              <a:rPr lang="en-US" dirty="0"/>
              <a:t>Halliday and Hasan notion of cohesion has been employed in shift and translation study.</a:t>
            </a:r>
          </a:p>
          <a:p>
            <a:pPr algn="just" rtl="0"/>
            <a:r>
              <a:rPr lang="en-US" dirty="0"/>
              <a:t>Blum-</a:t>
            </a:r>
            <a:r>
              <a:rPr lang="en-US" dirty="0" err="1"/>
              <a:t>Kulla</a:t>
            </a:r>
            <a:r>
              <a:rPr lang="en-US" dirty="0"/>
              <a:t> (2004) says that </a:t>
            </a:r>
            <a:r>
              <a:rPr lang="en-US" dirty="0" err="1"/>
              <a:t>explicitation</a:t>
            </a:r>
            <a:r>
              <a:rPr lang="en-US" dirty="0"/>
              <a:t> on the level of cohesion is described as a general strategy in translation and this is backed by Baker’s hypothesis at a linguistic level.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41025499"/>
      </p:ext>
    </p:extLst>
  </p:cSld>
  <p:clrMapOvr>
    <a:masterClrMapping/>
  </p:clrMapOvr>
  <p:transition spd="slow"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/>
              <a:t>Introduction</a:t>
            </a:r>
          </a:p>
          <a:p>
            <a:pPr algn="l" rtl="0"/>
            <a:r>
              <a:rPr lang="en-US" dirty="0"/>
              <a:t>Topics addressed</a:t>
            </a:r>
          </a:p>
          <a:p>
            <a:pPr algn="l" rtl="0"/>
            <a:r>
              <a:rPr lang="en-US" dirty="0"/>
              <a:t>Historical Perspective</a:t>
            </a:r>
          </a:p>
          <a:p>
            <a:pPr algn="l" rtl="0"/>
            <a:r>
              <a:rPr lang="en-US" dirty="0"/>
              <a:t>Critical Issues and Topics</a:t>
            </a:r>
          </a:p>
          <a:p>
            <a:pPr algn="l" rtl="0"/>
            <a:r>
              <a:rPr lang="en-US" dirty="0"/>
              <a:t>Current Contributions and Research</a:t>
            </a:r>
          </a:p>
          <a:p>
            <a:pPr algn="l" rtl="0"/>
            <a:r>
              <a:rPr lang="en-US" dirty="0"/>
              <a:t>Main Research Method</a:t>
            </a:r>
          </a:p>
          <a:p>
            <a:pPr algn="l" rtl="0"/>
            <a:r>
              <a:rPr lang="en-US" dirty="0"/>
              <a:t>Conclusions</a:t>
            </a:r>
          </a:p>
          <a:p>
            <a:pPr algn="l" rtl="0"/>
            <a:r>
              <a:rPr lang="en-US" dirty="0"/>
              <a:t>References 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76262558"/>
      </p:ext>
    </p:extLst>
  </p:cSld>
  <p:clrMapOvr>
    <a:masterClrMapping/>
  </p:clrMapOvr>
  <p:transition spd="slow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prstClr val="black"/>
                </a:solidFill>
              </a:rPr>
              <a:t>Current Contributions and Research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/>
              <a:t>Cohesive Explicitation results:</a:t>
            </a:r>
          </a:p>
          <a:p>
            <a:pPr algn="l" rtl="0"/>
            <a:r>
              <a:rPr lang="en-US" dirty="0"/>
              <a:t> changes from reduced cohesive devices such as (pronouns, proper nouns etc.) into fully lexical phrases</a:t>
            </a:r>
          </a:p>
          <a:p>
            <a:pPr algn="l" rtl="0"/>
            <a:r>
              <a:rPr lang="en-US" dirty="0"/>
              <a:t>Ex: </a:t>
            </a:r>
            <a:endParaRPr lang="ar-IQ" dirty="0"/>
          </a:p>
          <a:p>
            <a:pPr algn="l" rtl="0"/>
            <a:r>
              <a:rPr lang="en-US" dirty="0"/>
              <a:t>Arabic: </a:t>
            </a:r>
            <a:r>
              <a:rPr lang="ar-IQ" dirty="0"/>
              <a:t>ترأس </a:t>
            </a:r>
            <a:r>
              <a:rPr lang="ar-IQ" b="1" u="sng" dirty="0"/>
              <a:t>الكاظمي</a:t>
            </a:r>
            <a:r>
              <a:rPr lang="ar-IQ" dirty="0"/>
              <a:t> اجتماع مجلس الوزراء.</a:t>
            </a:r>
            <a:endParaRPr lang="en-US" dirty="0"/>
          </a:p>
          <a:p>
            <a:pPr algn="just" rtl="0"/>
            <a:r>
              <a:rPr lang="en-US" dirty="0"/>
              <a:t>English: </a:t>
            </a:r>
            <a:r>
              <a:rPr lang="en-US" b="1" u="sng" dirty="0"/>
              <a:t>Iraqi Prime Minister Mr. Mustafa AL-</a:t>
            </a:r>
            <a:r>
              <a:rPr lang="en-US" b="1" u="sng" dirty="0" err="1"/>
              <a:t>Kadhmi</a:t>
            </a:r>
            <a:r>
              <a:rPr lang="en-US" b="1" u="sng" dirty="0"/>
              <a:t> </a:t>
            </a:r>
            <a:r>
              <a:rPr lang="en-US" dirty="0"/>
              <a:t>Presided Council of Ministers Meeting.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10333340"/>
      </p:ext>
    </p:extLst>
  </p:cSld>
  <p:clrMapOvr>
    <a:masterClrMapping/>
  </p:clrMapOvr>
  <p:transition spd="slow"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prstClr val="black"/>
                </a:solidFill>
              </a:rPr>
              <a:t>Current Contributions and Research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Interpersonal domain</a:t>
            </a:r>
          </a:p>
          <a:p>
            <a:pPr algn="l" rtl="0"/>
            <a:r>
              <a:rPr lang="en-US" sz="2600" dirty="0"/>
              <a:t>Appraisal: it is the linguistic reflection of socio-cultural meaning</a:t>
            </a:r>
          </a:p>
          <a:p>
            <a:pPr algn="just" rtl="0"/>
            <a:r>
              <a:rPr lang="en-US" sz="2600" dirty="0"/>
              <a:t>It refers to speaker’s evaluation and stance in a text by which social interaction with the reader.</a:t>
            </a:r>
          </a:p>
          <a:p>
            <a:pPr algn="just" rtl="0"/>
            <a:r>
              <a:rPr lang="en-US" sz="2600" dirty="0"/>
              <a:t>It is used to examine the shift in the speaker’s position from SL to TL and interpret them in terms of explanatory background. Such methods: overt vs. covert or translation scope: deals with target text readership translation brief.</a:t>
            </a:r>
            <a:endParaRPr lang="ar-IQ" sz="2600" dirty="0"/>
          </a:p>
        </p:txBody>
      </p:sp>
    </p:spTree>
    <p:extLst>
      <p:ext uri="{BB962C8B-B14F-4D97-AF65-F5344CB8AC3E}">
        <p14:creationId xmlns:p14="http://schemas.microsoft.com/office/powerpoint/2010/main" val="3688160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prstClr val="black"/>
                </a:solidFill>
              </a:rPr>
              <a:t>Current Contributions and Research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err="1"/>
              <a:t>Munday</a:t>
            </a:r>
            <a:r>
              <a:rPr lang="en-US" dirty="0"/>
              <a:t> (2012) depends on Martin and White (2005) model:</a:t>
            </a:r>
          </a:p>
          <a:p>
            <a:pPr algn="just" rtl="0"/>
            <a:r>
              <a:rPr lang="en-US" dirty="0"/>
              <a:t>Different types of appraisal (attitude, graduation and engagement) are found in both SL and TL. He applies a quantitative-qualitative method where translators tend to neutralization in translation. In other words, the evaluative force will be lost completely in the in TL   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80028941"/>
      </p:ext>
    </p:extLst>
  </p:cSld>
  <p:clrMapOvr>
    <a:masterClrMapping/>
  </p:clrMapOvr>
  <p:transition spd="slow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Main Research Methods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0"/>
            <a:r>
              <a:rPr lang="en-US" dirty="0"/>
              <a:t>SFL mainly focuses on product-oriented researches. </a:t>
            </a:r>
          </a:p>
          <a:p>
            <a:pPr algn="just" rtl="0"/>
            <a:r>
              <a:rPr lang="en-US" dirty="0"/>
              <a:t>If the analysis is carried on small samples of texts and translations, the qualitative research will be the answer.</a:t>
            </a:r>
          </a:p>
          <a:p>
            <a:pPr algn="just" rtl="0"/>
            <a:r>
              <a:rPr lang="en-US" dirty="0"/>
              <a:t>If a collection of articles, essays, books and their translations.. Etc. are selected for analysis, then the quantitative research will be the appropriate choice. 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91559062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Main Research Methods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 rtl="0"/>
            <a:r>
              <a:rPr lang="en-US" dirty="0"/>
              <a:t>Corpus-based researches:</a:t>
            </a:r>
          </a:p>
          <a:p>
            <a:pPr algn="just" rtl="0"/>
            <a:r>
              <a:rPr lang="en-US" sz="2800" dirty="0"/>
              <a:t>The design of the appropriate corpora for translation studies depends on the research question. And the suitable corpora employed in translation studies are presented below:</a:t>
            </a:r>
          </a:p>
          <a:p>
            <a:pPr algn="just" rtl="0"/>
            <a:r>
              <a:rPr lang="en-US" sz="2800" dirty="0"/>
              <a:t>Comparable corpora:</a:t>
            </a:r>
          </a:p>
          <a:p>
            <a:pPr algn="just" rtl="0"/>
            <a:r>
              <a:rPr lang="en-US" sz="2800" dirty="0"/>
              <a:t>Texts: monolingual.</a:t>
            </a:r>
          </a:p>
          <a:p>
            <a:pPr algn="just" rtl="0"/>
            <a:r>
              <a:rPr lang="en-US" sz="2800" dirty="0"/>
              <a:t>Contents: sub-corpus of original texts and sub-corpus of translations into the same language or SL or several SLs.</a:t>
            </a:r>
          </a:p>
          <a:p>
            <a:pPr algn="just" rtl="0"/>
            <a:r>
              <a:rPr lang="en-US" sz="2800" dirty="0"/>
              <a:t>Function: Study features of </a:t>
            </a:r>
            <a:r>
              <a:rPr lang="en-US" sz="2800" dirty="0" err="1"/>
              <a:t>lexicogrammar</a:t>
            </a:r>
            <a:r>
              <a:rPr lang="en-US" sz="2800" dirty="0"/>
              <a:t> and cohesion that are specific to translations as compared to source language.   </a:t>
            </a:r>
          </a:p>
          <a:p>
            <a:pPr algn="l" rtl="0"/>
            <a:r>
              <a:rPr lang="en-US" dirty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61829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>
                <a:solidFill>
                  <a:prstClr val="black"/>
                </a:solidFill>
              </a:rPr>
              <a:t>Main Research Methods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Translation Corpora</a:t>
            </a:r>
          </a:p>
          <a:p>
            <a:pPr algn="l" rtl="0"/>
            <a:r>
              <a:rPr lang="en-US" dirty="0"/>
              <a:t>Texts: Bilingual.</a:t>
            </a:r>
          </a:p>
          <a:p>
            <a:pPr algn="l" rtl="0"/>
            <a:r>
              <a:rPr lang="en-US" dirty="0"/>
              <a:t>Contents: Original corpora in a given language and their translation in different languages.</a:t>
            </a:r>
          </a:p>
          <a:p>
            <a:pPr algn="l" rtl="0"/>
            <a:r>
              <a:rPr lang="en-US" dirty="0"/>
              <a:t>Function: study of the translation equivalence, translation patterns and shifts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0292272"/>
      </p:ext>
    </p:extLst>
  </p:cSld>
  <p:clrMapOvr>
    <a:masterClrMapping/>
  </p:clrMapOvr>
  <p:transition spd="slow">
    <p:pull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Main Research Methods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/>
            <a:r>
              <a:rPr lang="en-US" dirty="0"/>
              <a:t>Parallel Corpora</a:t>
            </a:r>
          </a:p>
          <a:p>
            <a:pPr algn="l" rtl="0"/>
            <a:r>
              <a:rPr lang="en-US" dirty="0"/>
              <a:t>Texts: Multilingual</a:t>
            </a:r>
          </a:p>
          <a:p>
            <a:pPr algn="l" rtl="0"/>
            <a:r>
              <a:rPr lang="en-US" dirty="0"/>
              <a:t>Contents: Translation corpora and comparable corpora</a:t>
            </a:r>
          </a:p>
          <a:p>
            <a:pPr algn="l" rtl="0"/>
            <a:r>
              <a:rPr lang="en-US" dirty="0"/>
              <a:t>Function: </a:t>
            </a:r>
          </a:p>
          <a:p>
            <a:pPr algn="l" rtl="0"/>
            <a:r>
              <a:rPr lang="en-US" dirty="0"/>
              <a:t>Contrast between original texts in two languages.</a:t>
            </a:r>
          </a:p>
          <a:p>
            <a:pPr algn="l" rtl="0"/>
            <a:r>
              <a:rPr lang="en-US" dirty="0"/>
              <a:t>Contrast between original texts and translations in the same language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97569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 rtl="0"/>
            <a:r>
              <a:rPr lang="en-US" dirty="0">
                <a:solidFill>
                  <a:prstClr val="black"/>
                </a:solidFill>
              </a:rPr>
              <a:t>Translation studies has made use of systematic functional linguistics (SFL) as a tool for theorizing and modelling translation in different aspects. They are follows:</a:t>
            </a:r>
          </a:p>
          <a:p>
            <a:pPr lvl="0" algn="just" rtl="0"/>
            <a:r>
              <a:rPr lang="en-US" dirty="0">
                <a:solidFill>
                  <a:prstClr val="black"/>
                </a:solidFill>
              </a:rPr>
              <a:t>1-It is found in the earliest studies with regard to linguistics, translation and cohesion. </a:t>
            </a:r>
          </a:p>
          <a:p>
            <a:pPr lvl="0" algn="just" rtl="0"/>
            <a:r>
              <a:rPr lang="en-US" dirty="0">
                <a:solidFill>
                  <a:prstClr val="black"/>
                </a:solidFill>
              </a:rPr>
              <a:t>2-It is employed with the notion of register.</a:t>
            </a:r>
          </a:p>
          <a:p>
            <a:pPr lvl="0" algn="just" rtl="0"/>
            <a:r>
              <a:rPr lang="en-US" dirty="0">
                <a:solidFill>
                  <a:prstClr val="black"/>
                </a:solidFill>
              </a:rPr>
              <a:t>3-It plays an integral role on textual and interpersonal levels</a:t>
            </a:r>
          </a:p>
          <a:p>
            <a:pPr lvl="0" algn="just" rtl="0"/>
            <a:r>
              <a:rPr lang="en-US" dirty="0">
                <a:solidFill>
                  <a:prstClr val="black"/>
                </a:solidFill>
              </a:rPr>
              <a:t>4- It is also crystal clear in corpus-based translation researches </a:t>
            </a:r>
          </a:p>
          <a:p>
            <a:pPr lvl="0" algn="just" rtl="0"/>
            <a:r>
              <a:rPr lang="en-US" dirty="0">
                <a:solidFill>
                  <a:prstClr val="black"/>
                </a:solidFill>
              </a:rPr>
              <a:t>   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52034985"/>
      </p:ext>
    </p:extLst>
  </p:cSld>
  <p:clrMapOvr>
    <a:masterClrMapping/>
  </p:clrMapOvr>
  <p:transition spd="slow"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 rtl="0"/>
            <a:r>
              <a:rPr lang="en-US" sz="2400" dirty="0"/>
              <a:t>Baker, M. (1993). </a:t>
            </a:r>
            <a:r>
              <a:rPr lang="en-US" sz="2400" b="1" i="1" dirty="0"/>
              <a:t>Corpus Linguistics and Translation Studies: Implications and Applications. </a:t>
            </a:r>
            <a:r>
              <a:rPr lang="en-US" sz="2400" dirty="0"/>
              <a:t>In G. Francis, m. Baker and E. </a:t>
            </a:r>
            <a:r>
              <a:rPr lang="en-US" sz="2400" dirty="0" err="1"/>
              <a:t>tonini</a:t>
            </a:r>
            <a:r>
              <a:rPr lang="en-US" sz="2400" dirty="0"/>
              <a:t> </a:t>
            </a:r>
            <a:r>
              <a:rPr lang="en-US" sz="2400" dirty="0" err="1"/>
              <a:t>Bonelli</a:t>
            </a:r>
            <a:r>
              <a:rPr lang="en-US" sz="2400" dirty="0"/>
              <a:t> (</a:t>
            </a:r>
            <a:r>
              <a:rPr lang="en-US" sz="2400" dirty="0" err="1"/>
              <a:t>eds</a:t>
            </a:r>
            <a:r>
              <a:rPr lang="en-US" sz="2400" dirty="0"/>
              <a:t>) Texts and Technology. In </a:t>
            </a:r>
            <a:r>
              <a:rPr lang="en-US" sz="2400" dirty="0" err="1"/>
              <a:t>honour</a:t>
            </a:r>
            <a:r>
              <a:rPr lang="en-US" sz="2400" dirty="0"/>
              <a:t> of Sinclair. Holland: Amsterdam: John Benjamins.</a:t>
            </a:r>
          </a:p>
          <a:p>
            <a:pPr algn="just" rtl="0"/>
            <a:r>
              <a:rPr lang="en-US" sz="2400" dirty="0"/>
              <a:t>Blum-</a:t>
            </a:r>
            <a:r>
              <a:rPr lang="en-US" sz="2400" dirty="0" err="1"/>
              <a:t>Kulla</a:t>
            </a:r>
            <a:r>
              <a:rPr lang="en-US" sz="2400" dirty="0"/>
              <a:t> (2004). </a:t>
            </a:r>
            <a:r>
              <a:rPr lang="en-US" sz="2400" b="1" i="1" dirty="0"/>
              <a:t>Shifts in Cohesion and Coherence in Translation. </a:t>
            </a:r>
            <a:r>
              <a:rPr lang="en-US" sz="2400" dirty="0"/>
              <a:t>In L. Venuti (ed.) The Translation Studies Reader. London: Routledge. </a:t>
            </a:r>
          </a:p>
          <a:p>
            <a:pPr algn="just" rtl="0"/>
            <a:r>
              <a:rPr lang="en-US" sz="2400" dirty="0"/>
              <a:t>Catford, J.C. (1965). </a:t>
            </a:r>
            <a:r>
              <a:rPr lang="en-US" sz="2400" b="1" i="1" dirty="0"/>
              <a:t>A Linguistic Theory of Translation</a:t>
            </a:r>
            <a:r>
              <a:rPr lang="en-US" sz="2400" dirty="0"/>
              <a:t>. Oxford: OUP.</a:t>
            </a:r>
          </a:p>
          <a:p>
            <a:pPr algn="just" rtl="0"/>
            <a:r>
              <a:rPr lang="en-US" sz="2400" dirty="0" err="1"/>
              <a:t>Colina</a:t>
            </a:r>
            <a:r>
              <a:rPr lang="en-US" sz="2400" dirty="0"/>
              <a:t>, Sonia (2015). </a:t>
            </a:r>
            <a:r>
              <a:rPr lang="en-US" sz="2400" b="1" i="1" dirty="0"/>
              <a:t>Fundamentals of Translation. </a:t>
            </a:r>
            <a:r>
              <a:rPr lang="en-US" sz="2400" dirty="0"/>
              <a:t>UK. Cambridge: Cambridge University Press. </a:t>
            </a:r>
          </a:p>
          <a:p>
            <a:pPr algn="just" rtl="0"/>
            <a:r>
              <a:rPr lang="en-US" sz="2400" dirty="0"/>
              <a:t>Halliday, M.A.K. (1962). </a:t>
            </a:r>
            <a:r>
              <a:rPr lang="en-US" sz="2400" b="1" i="1" dirty="0"/>
              <a:t>Linguistics and Machine Translation</a:t>
            </a:r>
            <a:r>
              <a:rPr lang="en-US" sz="2400" dirty="0"/>
              <a:t>. In A. </a:t>
            </a:r>
            <a:r>
              <a:rPr lang="en-US" sz="2400" dirty="0" err="1"/>
              <a:t>Mclntosh</a:t>
            </a:r>
            <a:r>
              <a:rPr lang="en-US" sz="2400" dirty="0"/>
              <a:t> and M.A.K. Halliday (</a:t>
            </a:r>
            <a:r>
              <a:rPr lang="en-US" sz="2400" dirty="0" err="1"/>
              <a:t>eds</a:t>
            </a:r>
            <a:r>
              <a:rPr lang="en-US" sz="2400" dirty="0"/>
              <a:t>) Patterns of Language: Papers in General, Descriptive and Applied Linguistics. London: Longman. </a:t>
            </a:r>
          </a:p>
          <a:p>
            <a:pPr algn="just" rtl="0"/>
            <a:r>
              <a:rPr lang="en-US" sz="2400" dirty="0" err="1"/>
              <a:t>Hatim</a:t>
            </a:r>
            <a:r>
              <a:rPr lang="en-US" sz="2400" dirty="0"/>
              <a:t>, B. and I. Mason (1990). </a:t>
            </a:r>
            <a:r>
              <a:rPr lang="en-US" sz="2400" b="1" i="1" dirty="0"/>
              <a:t>Discourse and Translator. </a:t>
            </a:r>
            <a:r>
              <a:rPr lang="en-US" sz="2400" dirty="0"/>
              <a:t>London: Longman.</a:t>
            </a:r>
          </a:p>
          <a:p>
            <a:pPr algn="just" rtl="0"/>
            <a:r>
              <a:rPr lang="en-US" sz="2400" dirty="0"/>
              <a:t> House, J. (1997). </a:t>
            </a:r>
            <a:r>
              <a:rPr lang="en-US" sz="2400" b="1" i="1" dirty="0"/>
              <a:t>Translation Quality Assessment</a:t>
            </a:r>
            <a:r>
              <a:rPr lang="en-US" sz="2400" dirty="0"/>
              <a:t>. A model Revisited. Tubingen: Nar. </a:t>
            </a:r>
          </a:p>
          <a:p>
            <a:pPr algn="just" rtl="0"/>
            <a:endParaRPr lang="en-US" sz="2400" dirty="0"/>
          </a:p>
          <a:p>
            <a:pPr algn="just" rtl="0"/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29965318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500" b="1" dirty="0"/>
              <a:t>Thank You</a:t>
            </a:r>
            <a:endParaRPr lang="ar-IQ" sz="11500" b="1" dirty="0"/>
          </a:p>
        </p:txBody>
      </p:sp>
    </p:spTree>
    <p:extLst>
      <p:ext uri="{BB962C8B-B14F-4D97-AF65-F5344CB8AC3E}">
        <p14:creationId xmlns:p14="http://schemas.microsoft.com/office/powerpoint/2010/main" val="3844420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>
              <a:lnSpc>
                <a:spcPct val="115000"/>
              </a:lnSpc>
              <a:spcAft>
                <a:spcPts val="1000"/>
              </a:spcAft>
            </a:pPr>
            <a:r>
              <a:rPr lang="en-US" dirty="0"/>
              <a:t>Introduction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dirty="0"/>
              <a:t>Translation studies or translatology is described as a discipline concerned with the theory, modelling and description.</a:t>
            </a:r>
          </a:p>
          <a:p>
            <a:pPr algn="just" rtl="0"/>
            <a:endParaRPr lang="en-US" dirty="0"/>
          </a:p>
          <a:p>
            <a:pPr algn="just" rtl="0"/>
            <a:r>
              <a:rPr lang="en-US" dirty="0"/>
              <a:t>Translation is defined as a process and product.</a:t>
            </a:r>
          </a:p>
        </p:txBody>
      </p:sp>
    </p:spTree>
    <p:extLst>
      <p:ext uri="{BB962C8B-B14F-4D97-AF65-F5344CB8AC3E}">
        <p14:creationId xmlns:p14="http://schemas.microsoft.com/office/powerpoint/2010/main" val="34842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prstClr val="black"/>
                </a:solidFill>
              </a:rPr>
              <a:t>Topics addressed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/>
              <a:t>How translation studies has made use of systematic functional linguistics as a tool for theorizing and modelling translation?</a:t>
            </a:r>
          </a:p>
          <a:p>
            <a:pPr algn="just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4718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>
              <a:lnSpc>
                <a:spcPct val="115000"/>
              </a:lnSpc>
              <a:spcAft>
                <a:spcPts val="1000"/>
              </a:spcAft>
            </a:pPr>
            <a:r>
              <a:rPr lang="en-US" dirty="0"/>
              <a:t>Historical perspective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dirty="0"/>
              <a:t>Halliday and Catford are considered as the first two pioneers who carried out systematic functional linguistic (SFL)-based research in 1950s and early 1960s respectively. 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26916280"/>
      </p:ext>
    </p:extLst>
  </p:cSld>
  <p:clrMapOvr>
    <a:masterClrMapping/>
  </p:clrMapOvr>
  <p:transition spd="slow"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Historical perspective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Halliday’s focus centered around the study of machine translation</a:t>
            </a:r>
          </a:p>
          <a:p>
            <a:pPr algn="l" rtl="0"/>
            <a:endParaRPr lang="en-US" dirty="0"/>
          </a:p>
          <a:p>
            <a:pPr algn="just" rtl="0"/>
            <a:r>
              <a:rPr lang="en-US" dirty="0"/>
              <a:t>Catford highlighted means of creating a general theory of translation with special reference to translation equivalence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67316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0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prstClr val="black"/>
                </a:solidFill>
              </a:rPr>
              <a:t>Historical perspective</a:t>
            </a:r>
            <a:endParaRPr lang="ar-IQ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Catford’s Theory of Translation</a:t>
            </a:r>
            <a:endParaRPr lang="ar-IQ" dirty="0"/>
          </a:p>
        </p:txBody>
      </p:sp>
      <p:sp>
        <p:nvSpPr>
          <p:cNvPr id="4" name="مستطيل 3"/>
          <p:cNvSpPr/>
          <p:nvPr/>
        </p:nvSpPr>
        <p:spPr>
          <a:xfrm>
            <a:off x="683568" y="2348880"/>
            <a:ext cx="7776864" cy="36004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7555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0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prstClr val="black"/>
                </a:solidFill>
              </a:rPr>
              <a:t>Historical perspective</a:t>
            </a:r>
            <a:endParaRPr lang="ar-IQ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Halliday’s Theory of Translation</a:t>
            </a:r>
          </a:p>
          <a:p>
            <a:pPr algn="l" rtl="0"/>
            <a:endParaRPr lang="ar-IQ" dirty="0"/>
          </a:p>
        </p:txBody>
      </p:sp>
      <p:sp>
        <p:nvSpPr>
          <p:cNvPr id="4" name="مستطيل 3"/>
          <p:cNvSpPr/>
          <p:nvPr/>
        </p:nvSpPr>
        <p:spPr>
          <a:xfrm>
            <a:off x="2267744" y="2276872"/>
            <a:ext cx="4536504" cy="3816424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86265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lvl="0" indent="-342900" rtl="0">
              <a:spcBef>
                <a:spcPct val="20000"/>
              </a:spcBef>
            </a:pPr>
            <a:r>
              <a:rPr lang="en-US" sz="4800" dirty="0"/>
              <a:t>Examples</a:t>
            </a:r>
            <a:endParaRPr lang="ar-IQ" sz="4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A Doctor says: I arrived at home yesterday. He was available in the wedding ceremony.</a:t>
            </a:r>
          </a:p>
          <a:p>
            <a:r>
              <a:rPr lang="ar-IQ" dirty="0"/>
              <a:t>يقول طبيب: وصلت الى المنزل البارحة. اذ كان حاضرا في حفل زفاف.</a:t>
            </a:r>
          </a:p>
          <a:p>
            <a:pPr algn="l" rtl="0"/>
            <a:r>
              <a:rPr lang="en-US" dirty="0"/>
              <a:t>Catford system</a:t>
            </a:r>
          </a:p>
          <a:p>
            <a:pPr algn="l" rtl="0"/>
            <a:r>
              <a:rPr lang="en-US" dirty="0"/>
              <a:t>Speaker: Doctor</a:t>
            </a:r>
          </a:p>
          <a:p>
            <a:pPr algn="l" rtl="0"/>
            <a:r>
              <a:rPr lang="en-US" dirty="0"/>
              <a:t>Event: Arrival</a:t>
            </a:r>
          </a:p>
          <a:p>
            <a:pPr algn="l" rtl="0"/>
            <a:r>
              <a:rPr lang="en-US" dirty="0"/>
              <a:t>Prior Event:</a:t>
            </a:r>
            <a:r>
              <a:rPr lang="ar-IQ" dirty="0"/>
              <a:t>  </a:t>
            </a:r>
            <a:r>
              <a:rPr lang="en-US" dirty="0"/>
              <a:t>Wedding ceremony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413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1404</Words>
  <Application>Microsoft Office PowerPoint</Application>
  <PresentationFormat>On-screen Show (4:3)</PresentationFormat>
  <Paragraphs>132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سمة Office</vt:lpstr>
      <vt:lpstr>Translation Studies</vt:lpstr>
      <vt:lpstr>Outline</vt:lpstr>
      <vt:lpstr>Introduction</vt:lpstr>
      <vt:lpstr>Topics addressed</vt:lpstr>
      <vt:lpstr>Historical perspective</vt:lpstr>
      <vt:lpstr>Historical perspective</vt:lpstr>
      <vt:lpstr>Historical perspective</vt:lpstr>
      <vt:lpstr>Historical perspective</vt:lpstr>
      <vt:lpstr>Examples</vt:lpstr>
      <vt:lpstr> Critical Issues and Topics </vt:lpstr>
      <vt:lpstr> Critical Issues and Topics </vt:lpstr>
      <vt:lpstr> Critical Issues and Topics </vt:lpstr>
      <vt:lpstr>Current Contributions and Research</vt:lpstr>
      <vt:lpstr>Current Contributions and Research</vt:lpstr>
      <vt:lpstr>Current Contributions and Research</vt:lpstr>
      <vt:lpstr>Current Contributions and Research</vt:lpstr>
      <vt:lpstr>Current Contributions and Research</vt:lpstr>
      <vt:lpstr>Current Contributions and Research</vt:lpstr>
      <vt:lpstr>Current Contributions and Research</vt:lpstr>
      <vt:lpstr>Current Contributions and Research</vt:lpstr>
      <vt:lpstr>Current Contributions and Research</vt:lpstr>
      <vt:lpstr>Current Contributions and Research</vt:lpstr>
      <vt:lpstr>Main Research Methods</vt:lpstr>
      <vt:lpstr>Main Research Methods</vt:lpstr>
      <vt:lpstr>Main Research Methods</vt:lpstr>
      <vt:lpstr>Main Research Methods</vt:lpstr>
      <vt:lpstr>Conclusions</vt:lpstr>
      <vt:lpstr>References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Importance of Translation Brief (Instruction) in Rendering Arabic Text into English</dc:title>
  <dc:creator>Ibrahim AL-Bayati</dc:creator>
  <cp:lastModifiedBy>ahmed qadoury</cp:lastModifiedBy>
  <cp:revision>37</cp:revision>
  <dcterms:created xsi:type="dcterms:W3CDTF">2020-11-02T21:04:12Z</dcterms:created>
  <dcterms:modified xsi:type="dcterms:W3CDTF">2021-02-05T17:17:04Z</dcterms:modified>
</cp:coreProperties>
</file>