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av" ContentType="audio/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44" r:id="rId1"/>
  </p:sldMasterIdLst>
  <p:sldIdLst>
    <p:sldId id="256" r:id="rId2"/>
    <p:sldId id="288" r:id="rId3"/>
    <p:sldId id="257" r:id="rId4"/>
    <p:sldId id="292" r:id="rId5"/>
    <p:sldId id="258" r:id="rId6"/>
    <p:sldId id="259" r:id="rId7"/>
    <p:sldId id="260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9" r:id="rId34"/>
    <p:sldId id="291" r:id="rId35"/>
    <p:sldId id="293" r:id="rId36"/>
    <p:sldId id="287" r:id="rId37"/>
  </p:sldIdLst>
  <p:sldSz cx="9144000" cy="6858000" type="screen4x3"/>
  <p:notesSz cx="6756400" cy="98679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3" d="100"/>
          <a:sy n="63" d="100"/>
        </p:scale>
        <p:origin x="138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2498E3F-AD8E-42B1-AAEE-8A8465200EC5}" type="datetimeFigureOut">
              <a:rPr lang="ar-IQ" smtClean="0"/>
              <a:pPr/>
              <a:t>23/06/1442</a:t>
            </a:fld>
            <a:endParaRPr lang="ar-IQ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513DAA7-FD13-496C-91E9-699246FBA112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push dir="r"/>
    <p:sndAc>
      <p:stSnd>
        <p:snd r:embed="rId1" name="camera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98E3F-AD8E-42B1-AAEE-8A8465200EC5}" type="datetimeFigureOut">
              <a:rPr lang="ar-IQ" smtClean="0"/>
              <a:pPr/>
              <a:t>23/06/1442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3DAA7-FD13-496C-91E9-699246FBA112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  <p:transition spd="med">
    <p:push dir="r"/>
    <p:sndAc>
      <p:stSnd>
        <p:snd r:embed="rId1" name="camera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82498E3F-AD8E-42B1-AAEE-8A8465200EC5}" type="datetimeFigureOut">
              <a:rPr lang="ar-IQ" smtClean="0"/>
              <a:pPr/>
              <a:t>23/06/1442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513DAA7-FD13-496C-91E9-699246FBA112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  <p:transition spd="med">
    <p:push dir="r"/>
    <p:sndAc>
      <p:stSnd>
        <p:snd r:embed="rId1" name="camera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98E3F-AD8E-42B1-AAEE-8A8465200EC5}" type="datetimeFigureOut">
              <a:rPr lang="ar-IQ" smtClean="0"/>
              <a:pPr/>
              <a:t>23/06/1442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3DAA7-FD13-496C-91E9-699246FBA112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  <p:transition spd="med">
    <p:push dir="r"/>
    <p:sndAc>
      <p:stSnd>
        <p:snd r:embed="rId1" name="camera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2498E3F-AD8E-42B1-AAEE-8A8465200EC5}" type="datetimeFigureOut">
              <a:rPr lang="ar-IQ" smtClean="0"/>
              <a:pPr/>
              <a:t>23/06/1442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0513DAA7-FD13-496C-91E9-699246FBA112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push dir="r"/>
    <p:sndAc>
      <p:stSnd>
        <p:snd r:embed="rId1" name="camera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98E3F-AD8E-42B1-AAEE-8A8465200EC5}" type="datetimeFigureOut">
              <a:rPr lang="ar-IQ" smtClean="0"/>
              <a:pPr/>
              <a:t>23/06/1442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3DAA7-FD13-496C-91E9-699246FBA112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  <p:transition spd="med">
    <p:push dir="r"/>
    <p:sndAc>
      <p:stSnd>
        <p:snd r:embed="rId1" name="camera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98E3F-AD8E-42B1-AAEE-8A8465200EC5}" type="datetimeFigureOut">
              <a:rPr lang="ar-IQ" smtClean="0"/>
              <a:pPr/>
              <a:t>23/06/1442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3DAA7-FD13-496C-91E9-699246FBA112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  <p:transition spd="med">
    <p:push dir="r"/>
    <p:sndAc>
      <p:stSnd>
        <p:snd r:embed="rId1" name="camera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98E3F-AD8E-42B1-AAEE-8A8465200EC5}" type="datetimeFigureOut">
              <a:rPr lang="ar-IQ" smtClean="0"/>
              <a:pPr/>
              <a:t>23/06/1442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3DAA7-FD13-496C-91E9-699246FBA112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  <p:transition spd="med">
    <p:push dir="r"/>
    <p:sndAc>
      <p:stSnd>
        <p:snd r:embed="rId1" name="camera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2498E3F-AD8E-42B1-AAEE-8A8465200EC5}" type="datetimeFigureOut">
              <a:rPr lang="ar-IQ" smtClean="0"/>
              <a:pPr/>
              <a:t>23/06/1442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3DAA7-FD13-496C-91E9-699246FBA112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  <p:transition spd="med">
    <p:push dir="r"/>
    <p:sndAc>
      <p:stSnd>
        <p:snd r:embed="rId1" name="camera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98E3F-AD8E-42B1-AAEE-8A8465200EC5}" type="datetimeFigureOut">
              <a:rPr lang="ar-IQ" smtClean="0"/>
              <a:pPr/>
              <a:t>23/06/1442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3DAA7-FD13-496C-91E9-699246FBA112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  <p:transition spd="med">
    <p:push dir="r"/>
    <p:sndAc>
      <p:stSnd>
        <p:snd r:embed="rId1" name="camera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98E3F-AD8E-42B1-AAEE-8A8465200EC5}" type="datetimeFigureOut">
              <a:rPr lang="ar-IQ" smtClean="0"/>
              <a:pPr/>
              <a:t>23/06/1442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3DAA7-FD13-496C-91E9-699246FBA112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push dir="r"/>
    <p:sndAc>
      <p:stSnd>
        <p:snd r:embed="rId1" name="camera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4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82498E3F-AD8E-42B1-AAEE-8A8465200EC5}" type="datetimeFigureOut">
              <a:rPr lang="ar-IQ" smtClean="0"/>
              <a:pPr/>
              <a:t>23/06/1442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0513DAA7-FD13-496C-91E9-699246FBA112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ransition spd="med">
    <p:push dir="r"/>
    <p:sndAc>
      <p:stSnd>
        <p:snd r:embed="rId13" name="camera.wav"/>
      </p:stSnd>
    </p:sndAc>
  </p:transition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23238" y="620688"/>
            <a:ext cx="6622504" cy="2225064"/>
          </a:xfrm>
        </p:spPr>
        <p:txBody>
          <a:bodyPr>
            <a:normAutofit/>
          </a:bodyPr>
          <a:lstStyle/>
          <a:p>
            <a:pPr algn="ctr"/>
            <a:r>
              <a:rPr dirty="0"/>
              <a:t>The Discursive  Construction of Legiti</a:t>
            </a:r>
            <a:r>
              <a:rPr lang="en-US" dirty="0"/>
              <a:t>m</a:t>
            </a:r>
            <a:r>
              <a:rPr dirty="0"/>
              <a:t>ation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9792" y="3539864"/>
            <a:ext cx="6444208" cy="1101248"/>
          </a:xfrm>
        </p:spPr>
        <p:txBody>
          <a:bodyPr>
            <a:noAutofit/>
          </a:bodyPr>
          <a:lstStyle/>
          <a:p>
            <a:pPr algn="ctr"/>
            <a:r>
              <a:rPr lang="en-US" sz="2400" dirty="0"/>
              <a:t>By </a:t>
            </a:r>
            <a:r>
              <a:rPr lang="en-US" sz="2400" dirty="0" err="1"/>
              <a:t>Jalil</a:t>
            </a:r>
            <a:r>
              <a:rPr lang="en-US" sz="2400" dirty="0"/>
              <a:t> </a:t>
            </a:r>
            <a:r>
              <a:rPr lang="en-US" sz="2400" dirty="0" err="1"/>
              <a:t>Naser</a:t>
            </a:r>
            <a:r>
              <a:rPr lang="en-US" sz="2400" dirty="0"/>
              <a:t> </a:t>
            </a:r>
            <a:r>
              <a:rPr lang="en-US" sz="2400" dirty="0" err="1"/>
              <a:t>Hilu</a:t>
            </a:r>
            <a:endParaRPr lang="en-US" sz="2400" dirty="0"/>
          </a:p>
          <a:p>
            <a:pPr algn="ctr"/>
            <a:r>
              <a:rPr lang="en-US" sz="2400" dirty="0"/>
              <a:t>Supervised by Prf. Ahmed </a:t>
            </a:r>
            <a:r>
              <a:rPr lang="en-US" sz="2400" dirty="0" err="1"/>
              <a:t>Qadouri</a:t>
            </a:r>
            <a:r>
              <a:rPr lang="en-US" sz="2400" dirty="0"/>
              <a:t> Abed (</a:t>
            </a:r>
            <a:r>
              <a:rPr lang="en-US" sz="2400" dirty="0" err="1"/>
              <a:t>Ph.D</a:t>
            </a:r>
            <a:r>
              <a:rPr lang="en-US" sz="2400" dirty="0"/>
              <a:t>)</a:t>
            </a:r>
            <a:endParaRPr lang="ar-IQ" sz="24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l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04704"/>
          </a:xfrm>
        </p:spPr>
        <p:txBody>
          <a:bodyPr/>
          <a:lstStyle/>
          <a:p>
            <a:r>
              <a:rPr lang="en-US" dirty="0"/>
              <a:t>Expert Authority</a:t>
            </a:r>
            <a:endParaRPr lang="ar-IQ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/>
              <a:t>legitimacy is provided by 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expertise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/>
              <a:t>rather than status, by 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mentioning credentials</a:t>
            </a:r>
            <a:r>
              <a:rPr lang="en-US" dirty="0"/>
              <a:t> or just 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add their names</a:t>
            </a:r>
            <a:r>
              <a:rPr lang="en-US" dirty="0"/>
              <a:t>, if known.</a:t>
            </a:r>
          </a:p>
          <a:p>
            <a:pPr algn="l" rtl="0"/>
            <a:r>
              <a:rPr lang="en-US" dirty="0"/>
              <a:t>expert legitimation takes the form of “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verbal process</a:t>
            </a:r>
            <a:r>
              <a:rPr lang="en-US" dirty="0"/>
              <a:t> clauses” or “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mental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/>
              <a:t>clauses” </a:t>
            </a:r>
          </a:p>
          <a:p>
            <a:endParaRPr lang="en-US" dirty="0"/>
          </a:p>
          <a:p>
            <a:pPr algn="l" rtl="0">
              <a:buNone/>
            </a:pP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/>
              <a:t>Ex. </a:t>
            </a:r>
            <a:r>
              <a:rPr lang="en-US" b="1" dirty="0">
                <a:solidFill>
                  <a:srgbClr val="FF0000"/>
                </a:solidFill>
              </a:rPr>
              <a:t>Some experts say it is best to kiss the child, not look back and go.</a:t>
            </a:r>
          </a:p>
          <a:p>
            <a:pPr algn="l" rtl="0">
              <a:buNone/>
            </a:pPr>
            <a:r>
              <a:rPr lang="en-US" b="1" dirty="0"/>
              <a:t>Ex. </a:t>
            </a:r>
            <a:r>
              <a:rPr lang="en-US" b="1" dirty="0">
                <a:solidFill>
                  <a:srgbClr val="FF0000"/>
                </a:solidFill>
              </a:rPr>
              <a:t>Dr. Juan believes it may be a good idea to spend some time with t</a:t>
            </a:r>
          </a:p>
          <a:p>
            <a:pPr algn="l" rtl="0"/>
            <a:endParaRPr lang="ar-IQ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l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04704"/>
          </a:xfrm>
        </p:spPr>
        <p:txBody>
          <a:bodyPr/>
          <a:lstStyle/>
          <a:p>
            <a:r>
              <a:rPr lang="en-US" dirty="0"/>
              <a:t>Role Model Authority</a:t>
            </a:r>
            <a:endParaRPr lang="ar-IQ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l" rtl="0">
              <a:buNone/>
            </a:pPr>
            <a:r>
              <a:rPr lang="en-US" dirty="0"/>
              <a:t>people follow the example of 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role models </a:t>
            </a:r>
            <a:r>
              <a:rPr lang="en-US" dirty="0"/>
              <a:t>or 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opinion leaders</a:t>
            </a:r>
            <a:r>
              <a:rPr lang="en-US" dirty="0"/>
              <a:t>. The role models may be 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members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/>
              <a:t>of a peer group or media celebrities imitated from afar, and the mere fact that these role models 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adopt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/>
              <a:t>a certain kind of behavior, or 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believe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/>
              <a:t>certain things, is enough to legitimize the actions of their followers.</a:t>
            </a:r>
          </a:p>
          <a:p>
            <a:pPr algn="l" rtl="0"/>
            <a:endParaRPr lang="en-US" dirty="0"/>
          </a:p>
          <a:p>
            <a:r>
              <a:rPr lang="en-US" b="1" dirty="0">
                <a:solidFill>
                  <a:srgbClr val="FF0000"/>
                </a:solidFill>
              </a:rPr>
              <a:t>The wise teacher finds out the correct way to pronounce the child’s name.</a:t>
            </a:r>
          </a:p>
          <a:p>
            <a:r>
              <a:rPr lang="en-US" b="1" dirty="0">
                <a:solidFill>
                  <a:srgbClr val="FF0000"/>
                </a:solidFill>
              </a:rPr>
              <a:t>Experienced teachers involve the whole class in supporting the newcomer.</a:t>
            </a:r>
            <a:endParaRPr lang="ar-IQ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l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60688"/>
          </a:xfrm>
        </p:spPr>
        <p:txBody>
          <a:bodyPr/>
          <a:lstStyle/>
          <a:p>
            <a:r>
              <a:rPr lang="en-US" dirty="0"/>
              <a:t>Impersonal Authority</a:t>
            </a:r>
            <a:endParaRPr lang="ar-IQ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7504" y="1609416"/>
            <a:ext cx="7992888" cy="4846320"/>
          </a:xfrm>
        </p:spPr>
        <p:txBody>
          <a:bodyPr>
            <a:normAutofit fontScale="85000" lnSpcReduction="10000"/>
          </a:bodyPr>
          <a:lstStyle/>
          <a:p>
            <a:pPr algn="l" rtl="0"/>
            <a:r>
              <a:rPr lang="en-US" dirty="0"/>
              <a:t>the impersonal authority of 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laws</a:t>
            </a:r>
            <a:r>
              <a:rPr lang="en-US" dirty="0"/>
              <a:t>, 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rules</a:t>
            </a:r>
            <a:r>
              <a:rPr lang="en-US" dirty="0"/>
              <a:t>, and 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regulations</a:t>
            </a:r>
            <a:r>
              <a:rPr lang="en-US" dirty="0"/>
              <a:t>.</a:t>
            </a:r>
          </a:p>
          <a:p>
            <a:pPr algn="l" rtl="0"/>
            <a:r>
              <a:rPr lang="en-US" dirty="0"/>
              <a:t>Impersonal authorities can be the 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subject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/>
              <a:t>of 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verbal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/>
              <a:t>process clauses just as readily as can personal authorities (“The rules state . . .”; “The law says . . .”)</a:t>
            </a:r>
          </a:p>
          <a:p>
            <a:pPr algn="l" rtl="0"/>
            <a:r>
              <a:rPr lang="en-US" dirty="0"/>
              <a:t>the presence of 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nouns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/>
              <a:t>such as “policy,” “regulation,” “rule,” “law,” etc., or their cognate 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adjectives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/>
              <a:t>and 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adverbs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/>
              <a:t>(e.g., “compulsory,” “mandatory,” “obligatory”)</a:t>
            </a:r>
          </a:p>
          <a:p>
            <a:pPr algn="l" rtl="0"/>
            <a:endParaRPr lang="en-US" dirty="0"/>
          </a:p>
          <a:p>
            <a:pPr algn="l" rtl="0">
              <a:buNone/>
            </a:pPr>
            <a:r>
              <a:rPr lang="en-US" b="1" dirty="0"/>
              <a:t>Ex. </a:t>
            </a:r>
            <a:r>
              <a:rPr lang="en-US" b="1" dirty="0">
                <a:solidFill>
                  <a:srgbClr val="FF0000"/>
                </a:solidFill>
              </a:rPr>
              <a:t>It is the policy in her area to admit children termly   after their fifth birthday.</a:t>
            </a:r>
          </a:p>
          <a:p>
            <a:pPr algn="l" rtl="0">
              <a:buNone/>
            </a:pPr>
            <a:endParaRPr lang="en-US" b="1" dirty="0">
              <a:solidFill>
                <a:srgbClr val="FF0000"/>
              </a:solidFill>
            </a:endParaRPr>
          </a:p>
          <a:p>
            <a:pPr algn="l" rtl="0">
              <a:buNone/>
            </a:pPr>
            <a:r>
              <a:rPr lang="en-US" b="1" dirty="0"/>
              <a:t>Ex. </a:t>
            </a:r>
            <a:r>
              <a:rPr lang="en-US" b="1" dirty="0">
                <a:solidFill>
                  <a:srgbClr val="FF0000"/>
                </a:solidFill>
              </a:rPr>
              <a:t>Playtime is usually a compulsory break in the program.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l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Authority of Tradition</a:t>
            </a:r>
            <a:endParaRPr lang="ar-IQ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/>
              <a:t>key words like “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tradition</a:t>
            </a:r>
            <a:r>
              <a:rPr lang="en-US" dirty="0"/>
              <a:t>,” “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practice</a:t>
            </a:r>
            <a:r>
              <a:rPr lang="en-US" dirty="0"/>
              <a:t>,” “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custom</a:t>
            </a:r>
            <a:r>
              <a:rPr lang="en-US" dirty="0"/>
              <a:t>,” “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habit</a:t>
            </a:r>
            <a:r>
              <a:rPr lang="en-US" dirty="0"/>
              <a:t>”</a:t>
            </a:r>
          </a:p>
          <a:p>
            <a:pPr algn="l" rtl="0"/>
            <a:endParaRPr lang="en-US" dirty="0"/>
          </a:p>
          <a:p>
            <a:pPr algn="l" rtl="0">
              <a:buNone/>
            </a:pP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was the practice for children in infant schools to be given free milk daily.</a:t>
            </a:r>
            <a:endParaRPr lang="ar-IQ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l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Authority of Conformity</a:t>
            </a:r>
            <a:endParaRPr lang="ar-IQ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 rtl="0"/>
            <a:r>
              <a:rPr lang="en-US" dirty="0"/>
              <a:t>The implicit message is, “everybody 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else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/>
              <a:t>is doing it, and so should you” or “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most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/>
              <a:t>people are doing it, and so should you.”</a:t>
            </a:r>
          </a:p>
          <a:p>
            <a:pPr algn="l" rtl="0"/>
            <a:r>
              <a:rPr lang="en-US" dirty="0"/>
              <a:t> Sometimes, conformity legitimation takes the form of an 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explicit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comparison</a:t>
            </a:r>
            <a:r>
              <a:rPr lang="en-US" dirty="0"/>
              <a:t>, 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high frequency modality, statistical tips</a:t>
            </a:r>
          </a:p>
          <a:p>
            <a:pPr algn="l" rtl="0"/>
            <a:endParaRPr lang="en-US" dirty="0"/>
          </a:p>
          <a:p>
            <a:pPr algn="l" rtl="0">
              <a:buNone/>
            </a:pPr>
            <a:r>
              <a:rPr lang="en-US" b="1" dirty="0"/>
              <a:t>Ex. </a:t>
            </a:r>
            <a:r>
              <a:rPr lang="en-US" b="1" u="sng" dirty="0">
                <a:solidFill>
                  <a:srgbClr val="FF0000"/>
                </a:solidFill>
              </a:rPr>
              <a:t>Just</a:t>
            </a:r>
            <a:r>
              <a:rPr lang="en-US" b="1" dirty="0">
                <a:solidFill>
                  <a:srgbClr val="FF0000"/>
                </a:solidFill>
              </a:rPr>
              <a:t> as Uncle Jack and Uncle Ned, Auntie Mary and Mummy had done, when they were children.</a:t>
            </a:r>
          </a:p>
          <a:p>
            <a:pPr algn="l" rtl="0">
              <a:buNone/>
            </a:pPr>
            <a:r>
              <a:rPr lang="en-US" b="1" dirty="0"/>
              <a:t>Ex. </a:t>
            </a:r>
            <a:r>
              <a:rPr lang="en-US" b="1" u="sng" dirty="0">
                <a:solidFill>
                  <a:srgbClr val="FF0000"/>
                </a:solidFill>
              </a:rPr>
              <a:t>Statistically</a:t>
            </a:r>
            <a:r>
              <a:rPr lang="en-US" b="1" dirty="0">
                <a:solidFill>
                  <a:srgbClr val="FF0000"/>
                </a:solidFill>
              </a:rPr>
              <a:t> proved, </a:t>
            </a:r>
            <a:r>
              <a:rPr lang="en-US" b="1" u="sng" dirty="0">
                <a:solidFill>
                  <a:srgbClr val="FF0000"/>
                </a:solidFill>
              </a:rPr>
              <a:t>many</a:t>
            </a:r>
            <a:r>
              <a:rPr lang="en-US" b="1" dirty="0">
                <a:solidFill>
                  <a:srgbClr val="FF0000"/>
                </a:solidFill>
              </a:rPr>
              <a:t> schools now adopt the same technique.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l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Moral Evaluation</a:t>
            </a:r>
            <a:endParaRPr lang="ar-IQ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dirty="0"/>
              <a:t>Moral evaluation legitimation is based on 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values</a:t>
            </a:r>
            <a:r>
              <a:rPr lang="en-US" dirty="0"/>
              <a:t>, 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rather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/>
              <a:t>than imposed by some kind of authority without further justification.</a:t>
            </a:r>
          </a:p>
          <a:p>
            <a:pPr algn="l" rtl="0"/>
            <a:endParaRPr lang="en-US" dirty="0"/>
          </a:p>
          <a:p>
            <a:pPr algn="l" rtl="0"/>
            <a:r>
              <a:rPr lang="en-US" dirty="0"/>
              <a:t>moral evaluation is linked to 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specific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discourses</a:t>
            </a:r>
            <a:r>
              <a:rPr lang="en-US" dirty="0"/>
              <a:t> of moral value. </a:t>
            </a:r>
          </a:p>
          <a:p>
            <a:pPr algn="l" rtl="0"/>
            <a:r>
              <a:rPr lang="en-US" dirty="0"/>
              <a:t>However, these discourses are not made 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explicit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/>
              <a:t>and 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debatable</a:t>
            </a:r>
            <a:r>
              <a:rPr lang="en-US" dirty="0"/>
              <a:t>.</a:t>
            </a:r>
          </a:p>
          <a:p>
            <a:pPr algn="l" rtl="0"/>
            <a:r>
              <a:rPr lang="en-US" dirty="0"/>
              <a:t> by means of 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adjectives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/>
              <a:t>such as ‘good’ , ‘bad’ “healthy,” “normal,” “natural,” “useful,” and so on.</a:t>
            </a:r>
            <a:endParaRPr lang="ar-IQ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l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Moral Evaluation</a:t>
            </a:r>
            <a:endParaRPr lang="ar-IQ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>
              <a:buNone/>
            </a:pPr>
            <a:r>
              <a:rPr lang="en-US" dirty="0"/>
              <a:t>1- Evaluation</a:t>
            </a:r>
          </a:p>
          <a:p>
            <a:pPr algn="l" rtl="0">
              <a:buNone/>
            </a:pPr>
            <a:r>
              <a:rPr lang="en-US" dirty="0"/>
              <a:t>2- Abstraction</a:t>
            </a:r>
          </a:p>
          <a:p>
            <a:pPr algn="l" rtl="0">
              <a:buNone/>
            </a:pPr>
            <a:r>
              <a:rPr lang="en-US" dirty="0"/>
              <a:t>3- Analogies (positive or negative comparison)</a:t>
            </a:r>
          </a:p>
          <a:p>
            <a:pPr algn="l" rtl="0">
              <a:buNone/>
            </a:pPr>
            <a:endParaRPr lang="ar-IQ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l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</a:t>
            </a:r>
            <a:endParaRPr lang="ar-IQ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/>
              <a:t>Evaluative 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adjectives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/>
              <a:t>play a key role in moral evaluation legitimation.</a:t>
            </a:r>
          </a:p>
          <a:p>
            <a:pPr algn="l" rtl="0"/>
            <a:r>
              <a:rPr lang="en-US" dirty="0"/>
              <a:t>for instance, in the case of favored 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advertising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/>
              <a:t>adjectives such as “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green</a:t>
            </a:r>
            <a:r>
              <a:rPr lang="en-US" dirty="0"/>
              <a:t>,” “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crisp</a:t>
            </a:r>
            <a:r>
              <a:rPr lang="en-US" dirty="0"/>
              <a:t>,” “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cool</a:t>
            </a:r>
            <a:r>
              <a:rPr lang="en-US" dirty="0"/>
              <a:t>,” “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golden</a:t>
            </a:r>
            <a:r>
              <a:rPr lang="en-US" dirty="0"/>
              <a:t>.”</a:t>
            </a:r>
          </a:p>
          <a:p>
            <a:pPr algn="l" rtl="0"/>
            <a:r>
              <a:rPr lang="en-US" dirty="0"/>
              <a:t> Also ‘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natural</a:t>
            </a:r>
            <a:r>
              <a:rPr lang="en-US" dirty="0"/>
              <a:t>” , ‘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normal</a:t>
            </a:r>
            <a:r>
              <a:rPr lang="en-US" dirty="0"/>
              <a:t>’,</a:t>
            </a:r>
          </a:p>
          <a:p>
            <a:pPr algn="l" rtl="0"/>
            <a:r>
              <a:rPr lang="en-US" dirty="0"/>
              <a:t>Adjectives describing  ‘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change of time</a:t>
            </a:r>
            <a:r>
              <a:rPr lang="en-US" dirty="0"/>
              <a:t>’</a:t>
            </a:r>
          </a:p>
          <a:p>
            <a:pPr algn="l" rtl="0">
              <a:buNone/>
            </a:pPr>
            <a:endParaRPr lang="en-US" b="1" dirty="0">
              <a:solidFill>
                <a:srgbClr val="FF0000"/>
              </a:solidFill>
            </a:endParaRPr>
          </a:p>
          <a:p>
            <a:pPr algn="l" rtl="0">
              <a:buNone/>
            </a:pPr>
            <a:r>
              <a:rPr lang="en-US" b="1" dirty="0">
                <a:solidFill>
                  <a:srgbClr val="FF0000"/>
                </a:solidFill>
              </a:rPr>
              <a:t> It is only natural that the </a:t>
            </a:r>
            <a:r>
              <a:rPr lang="en-US" b="1" u="sng" dirty="0">
                <a:solidFill>
                  <a:srgbClr val="FF0000"/>
                </a:solidFill>
              </a:rPr>
              <a:t>first</a:t>
            </a:r>
            <a:r>
              <a:rPr lang="en-US" b="1" dirty="0">
                <a:solidFill>
                  <a:srgbClr val="FF0000"/>
                </a:solidFill>
              </a:rPr>
              <a:t> days of school are </a:t>
            </a:r>
            <a:r>
              <a:rPr lang="en-US" b="1" u="sng" dirty="0">
                <a:solidFill>
                  <a:srgbClr val="FF0000"/>
                </a:solidFill>
              </a:rPr>
              <a:t>upsetting</a:t>
            </a:r>
            <a:r>
              <a:rPr lang="en-US" b="1" dirty="0">
                <a:solidFill>
                  <a:srgbClr val="FF0000"/>
                </a:solidFill>
              </a:rPr>
              <a:t>.</a:t>
            </a:r>
          </a:p>
          <a:p>
            <a:pPr algn="l" rtl="0">
              <a:buNone/>
            </a:pPr>
            <a:endParaRPr lang="ar-IQ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l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Abstraction</a:t>
            </a:r>
            <a:endParaRPr lang="ar-IQ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dirty="0"/>
              <a:t>referring to 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practices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/>
              <a:t>(or to one or more of their component actions or reactions) in 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abstract ways</a:t>
            </a:r>
            <a:r>
              <a:rPr lang="en-US" dirty="0"/>
              <a:t> that “moralize” them by distilling from them a quality that links them to discourses of moral values. </a:t>
            </a:r>
          </a:p>
          <a:p>
            <a:pPr algn="l" rtl="0"/>
            <a:r>
              <a:rPr lang="en-US" dirty="0"/>
              <a:t>Instead of “</a:t>
            </a:r>
            <a:r>
              <a:rPr lang="en-US" b="1" dirty="0">
                <a:solidFill>
                  <a:srgbClr val="FF0000"/>
                </a:solidFill>
              </a:rPr>
              <a:t>the child goes to school for the first time</a:t>
            </a:r>
            <a:r>
              <a:rPr lang="en-US" dirty="0"/>
              <a:t>,” we might say “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child takes up independence</a:t>
            </a:r>
            <a:r>
              <a:rPr lang="en-US" dirty="0"/>
              <a:t>,” so that the practice of schooling is legitimized in terms of a discourse of “independence.”</a:t>
            </a:r>
            <a:endParaRPr lang="ar-IQ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l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Analogies</a:t>
            </a:r>
            <a:endParaRPr lang="ar-IQ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l" rtl="0"/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Comparisons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/>
              <a:t>in discourse almost always have a legitimating or </a:t>
            </a:r>
            <a:r>
              <a:rPr lang="en-US" dirty="0" err="1"/>
              <a:t>delegitimating</a:t>
            </a:r>
            <a:r>
              <a:rPr lang="en-US" dirty="0"/>
              <a:t> function.</a:t>
            </a:r>
          </a:p>
          <a:p>
            <a:pPr algn="l" rtl="0"/>
            <a:r>
              <a:rPr lang="en-US" dirty="0"/>
              <a:t>Sometimes, the comparison is 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explicit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/>
              <a:t>or 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implicit</a:t>
            </a:r>
            <a:r>
              <a:rPr lang="en-US" dirty="0"/>
              <a:t>.</a:t>
            </a:r>
          </a:p>
          <a:p>
            <a:pPr algn="l" rtl="0"/>
            <a:r>
              <a:rPr lang="en-US" dirty="0"/>
              <a:t>the positive or negative values which, in the given sociocultural context, are attached to that other activity are then transferred to the original activity.</a:t>
            </a:r>
          </a:p>
          <a:p>
            <a:pPr algn="l" rtl="0"/>
            <a:r>
              <a:rPr lang="en-US" dirty="0"/>
              <a:t> An activity that belongs to one social practice is described by a term which, literally, refers to an activity belonging to another social practice</a:t>
            </a:r>
          </a:p>
          <a:p>
            <a:pPr algn="l" rtl="0">
              <a:buNone/>
            </a:pPr>
            <a:r>
              <a:rPr lang="en-US" b="1" dirty="0">
                <a:solidFill>
                  <a:srgbClr val="FF0000"/>
                </a:solidFill>
              </a:rPr>
              <a:t>Like an adult starting in a new job . . . the child will be worried.</a:t>
            </a:r>
          </a:p>
          <a:p>
            <a:pPr algn="l" rtl="0">
              <a:buNone/>
            </a:pPr>
            <a:endParaRPr lang="ar-IQ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 bwMode="gray">
          <a:xfrm>
            <a:off x="457200" y="320040"/>
            <a:ext cx="7239000" cy="804704"/>
          </a:xfrm>
        </p:spPr>
        <p:txBody>
          <a:bodyPr/>
          <a:lstStyle/>
          <a:p>
            <a:r>
              <a:rPr lang="en-US" dirty="0"/>
              <a:t>Outline</a:t>
            </a:r>
            <a:endParaRPr lang="ar-IQ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340768"/>
            <a:ext cx="7239000" cy="4846320"/>
          </a:xfrm>
        </p:spPr>
        <p:txBody>
          <a:bodyPr/>
          <a:lstStyle/>
          <a:p>
            <a:pPr algn="l" rtl="0"/>
            <a:r>
              <a:rPr lang="en-US" dirty="0"/>
              <a:t>Definition</a:t>
            </a:r>
          </a:p>
          <a:p>
            <a:pPr algn="l" rtl="0"/>
            <a:r>
              <a:rPr lang="en-US" dirty="0"/>
              <a:t>General principles of legitimation</a:t>
            </a:r>
          </a:p>
          <a:p>
            <a:pPr algn="l" rtl="0"/>
            <a:r>
              <a:rPr lang="en-US" dirty="0"/>
              <a:t>Major categories of legitimation</a:t>
            </a:r>
          </a:p>
          <a:p>
            <a:pPr algn="l" rtl="0"/>
            <a:r>
              <a:rPr lang="en-US" dirty="0"/>
              <a:t>Authorization</a:t>
            </a:r>
          </a:p>
          <a:p>
            <a:pPr algn="l" rtl="0"/>
            <a:r>
              <a:rPr lang="en-US" dirty="0"/>
              <a:t>Role model authority</a:t>
            </a:r>
          </a:p>
          <a:p>
            <a:pPr algn="l" rtl="0"/>
            <a:r>
              <a:rPr lang="en-US" dirty="0"/>
              <a:t>Moral evaluation</a:t>
            </a:r>
          </a:p>
          <a:p>
            <a:pPr algn="l" rtl="0"/>
            <a:r>
              <a:rPr lang="en-US" dirty="0"/>
              <a:t>Rationalization</a:t>
            </a:r>
          </a:p>
          <a:p>
            <a:pPr algn="l" rtl="0"/>
            <a:r>
              <a:rPr lang="en-US" dirty="0" err="1"/>
              <a:t>Mythopoesis</a:t>
            </a:r>
            <a:r>
              <a:rPr lang="en-US" dirty="0"/>
              <a:t> </a:t>
            </a:r>
          </a:p>
          <a:p>
            <a:r>
              <a:rPr lang="en-US" sz="2800" dirty="0"/>
              <a:t>Multimodal Legitimation</a:t>
            </a:r>
          </a:p>
          <a:p>
            <a:r>
              <a:rPr lang="en-US" sz="2800" dirty="0"/>
              <a:t>Legitimation and Context</a:t>
            </a:r>
          </a:p>
          <a:p>
            <a:endParaRPr lang="ar-IQ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l"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Rationalization</a:t>
            </a:r>
            <a:endParaRPr lang="ar-IQ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>
              <a:buNone/>
            </a:pP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Two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/>
              <a:t>main types of rationality:</a:t>
            </a:r>
          </a:p>
          <a:p>
            <a:pPr algn="l" rtl="0">
              <a:buNone/>
            </a:pPr>
            <a:r>
              <a:rPr lang="en-US" i="1" dirty="0"/>
              <a:t>1- </a:t>
            </a:r>
            <a:r>
              <a:rPr lang="en-US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Instrumental rationality </a:t>
            </a:r>
            <a:r>
              <a:rPr lang="en-US" i="1" dirty="0"/>
              <a:t>legitimizes </a:t>
            </a:r>
            <a:r>
              <a:rPr lang="en-US" dirty="0"/>
              <a:t>practices by reference to their 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goals</a:t>
            </a:r>
            <a:r>
              <a:rPr lang="en-US" dirty="0"/>
              <a:t>, 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uses</a:t>
            </a:r>
            <a:r>
              <a:rPr lang="en-US" dirty="0"/>
              <a:t>, and 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effects</a:t>
            </a:r>
            <a:r>
              <a:rPr lang="en-US" dirty="0"/>
              <a:t>.</a:t>
            </a:r>
          </a:p>
          <a:p>
            <a:pPr algn="l" rtl="0">
              <a:buNone/>
            </a:pPr>
            <a:endParaRPr lang="en-US" dirty="0"/>
          </a:p>
          <a:p>
            <a:pPr algn="l" rtl="0">
              <a:buNone/>
            </a:pPr>
            <a:r>
              <a:rPr lang="en-US" i="1" dirty="0"/>
              <a:t>2- </a:t>
            </a:r>
            <a:r>
              <a:rPr lang="en-US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Theoretical rationality </a:t>
            </a:r>
            <a:r>
              <a:rPr lang="en-US" dirty="0"/>
              <a:t>legitimizes practices by reference to a 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natural order of things</a:t>
            </a:r>
            <a:r>
              <a:rPr lang="en-US" dirty="0"/>
              <a:t>, but much more 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explicitly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/>
              <a:t>than the kinds of naturalization examined earlier.</a:t>
            </a:r>
            <a:endParaRPr lang="ar-IQ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l"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Instrumental rationality</a:t>
            </a:r>
            <a:endParaRPr lang="ar-IQ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79024"/>
            <a:ext cx="7643192" cy="4846320"/>
          </a:xfrm>
        </p:spPr>
        <p:txBody>
          <a:bodyPr>
            <a:normAutofit/>
          </a:bodyPr>
          <a:lstStyle/>
          <a:p>
            <a:pPr algn="l" rtl="0"/>
            <a:r>
              <a:rPr lang="en-US" dirty="0"/>
              <a:t>Like legitimations, 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purposes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/>
              <a:t>are constructed in discourse in order to explain 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/>
              <a:t>social practices exist, and 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/>
              <a:t>they take the forms they do.</a:t>
            </a:r>
          </a:p>
          <a:p>
            <a:pPr marL="0" indent="0" algn="l" rtl="0">
              <a:buNone/>
            </a:pPr>
            <a:endParaRPr lang="en-US" dirty="0"/>
          </a:p>
          <a:p>
            <a:pPr algn="l" rtl="0"/>
            <a:r>
              <a:rPr lang="en-US" dirty="0"/>
              <a:t>Expressions like “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is useful,” “it is effective</a:t>
            </a:r>
            <a:r>
              <a:rPr lang="en-US" dirty="0"/>
              <a:t>,” and so on are themselves legitimating.</a:t>
            </a:r>
            <a:endParaRPr lang="en-US" b="1" dirty="0">
              <a:solidFill>
                <a:srgbClr val="FF0000"/>
              </a:solidFill>
            </a:endParaRPr>
          </a:p>
          <a:p>
            <a:pPr algn="l" rtl="0"/>
            <a:endParaRPr lang="ar-IQ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l"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General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/>
              <a:t>vs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particular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/>
              <a:t>purpose legitimizing:</a:t>
            </a:r>
          </a:p>
          <a:p>
            <a:pPr algn="l" rtl="0">
              <a:buNone/>
            </a:pPr>
            <a:endParaRPr lang="en-US" dirty="0"/>
          </a:p>
          <a:p>
            <a:pPr algn="l" rtl="0">
              <a:buNone/>
            </a:pPr>
            <a:r>
              <a:rPr lang="en-US" dirty="0"/>
              <a:t> </a:t>
            </a:r>
            <a:r>
              <a:rPr lang="en-US" b="1" dirty="0">
                <a:solidFill>
                  <a:srgbClr val="FF0000"/>
                </a:solidFill>
              </a:rPr>
              <a:t>The following strategies were employed to make the introduction to PE more smooth.</a:t>
            </a:r>
          </a:p>
          <a:p>
            <a:pPr algn="l" rtl="0">
              <a:buNone/>
            </a:pPr>
            <a:endParaRPr lang="en-US" b="1" dirty="0">
              <a:solidFill>
                <a:srgbClr val="FF0000"/>
              </a:solidFill>
            </a:endParaRPr>
          </a:p>
          <a:p>
            <a:pPr algn="l" rtl="0">
              <a:buNone/>
            </a:pPr>
            <a:endParaRPr lang="en-US" dirty="0"/>
          </a:p>
          <a:p>
            <a:pPr algn="l" rtl="0"/>
            <a:endParaRPr lang="ar-IQ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l"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95536" y="2497460"/>
            <a:ext cx="7704856" cy="1863080"/>
          </a:xfrm>
        </p:spPr>
        <p:txBody>
          <a:bodyPr>
            <a:noAutofit/>
          </a:bodyPr>
          <a:lstStyle/>
          <a:p>
            <a:pPr algn="ctr"/>
            <a:r>
              <a:rPr lang="en-US" sz="4000" dirty="0"/>
              <a:t>Goal orientation purposes</a:t>
            </a:r>
            <a:br>
              <a:rPr lang="en-US" sz="4000" dirty="0"/>
            </a:br>
            <a:r>
              <a:rPr lang="en-US" sz="4000" dirty="0"/>
              <a:t> </a:t>
            </a:r>
            <a:r>
              <a:rPr lang="en-US" sz="4000" dirty="0">
                <a:solidFill>
                  <a:srgbClr val="FF0000"/>
                </a:solidFill>
              </a:rPr>
              <a:t>vs</a:t>
            </a:r>
            <a:r>
              <a:rPr lang="en-US" sz="4000" dirty="0"/>
              <a:t> </a:t>
            </a:r>
            <a:br>
              <a:rPr lang="en-US" sz="4000" dirty="0"/>
            </a:br>
            <a:r>
              <a:rPr lang="en-US" sz="4000" dirty="0"/>
              <a:t>means orientation purposes</a:t>
            </a:r>
            <a:endParaRPr lang="ar-IQ" sz="40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l"/>
      </p:transition>
    </mc:Choice>
    <mc:Fallback xmlns=""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 orientation</a:t>
            </a:r>
            <a:endParaRPr lang="ar-IQ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l" rtl="0"/>
            <a:r>
              <a:rPr lang="en-US" i="1" dirty="0"/>
              <a:t>purposes are constructed as “in </a:t>
            </a:r>
            <a:r>
              <a:rPr lang="en-US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people</a:t>
            </a:r>
            <a:r>
              <a:rPr lang="en-US" i="1" dirty="0"/>
              <a:t>,” </a:t>
            </a:r>
            <a:r>
              <a:rPr lang="en-US" dirty="0"/>
              <a:t>as 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conscious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/>
              <a:t>or 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unconscious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/>
              <a:t>motives, aims, intentions, goals, etc. </a:t>
            </a:r>
          </a:p>
          <a:p>
            <a:pPr algn="l" rtl="0"/>
            <a:r>
              <a:rPr lang="en-US" dirty="0"/>
              <a:t>This requires (a) that the 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agency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/>
              <a:t>of the purposeful actor is 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explicitly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expressed</a:t>
            </a:r>
            <a:r>
              <a:rPr lang="en-US" dirty="0"/>
              <a:t>, and (b) that the purposeful action and the purpose have the 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same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agent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/>
              <a:t>or, if the purpose is a 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state</a:t>
            </a:r>
            <a:r>
              <a:rPr lang="en-US" dirty="0"/>
              <a:t>, that the person to whom that state is attributed is also the agent of the purposeful action.</a:t>
            </a:r>
          </a:p>
          <a:p>
            <a:pPr algn="l" rtl="0"/>
            <a:endParaRPr lang="en-US" dirty="0"/>
          </a:p>
          <a:p>
            <a:pPr algn="l" rtl="0">
              <a:buNone/>
            </a:pPr>
            <a:r>
              <a:rPr lang="en-US" b="1" dirty="0">
                <a:solidFill>
                  <a:srgbClr val="FF0000"/>
                </a:solidFill>
              </a:rPr>
              <a:t>Your child may respond by spending hours happily entertaining herself drawing while she develops her visual, creative and motor skills.</a:t>
            </a:r>
          </a:p>
          <a:p>
            <a:pPr algn="l" rtl="0"/>
            <a:endParaRPr lang="ar-IQ" dirty="0"/>
          </a:p>
          <a:p>
            <a:pPr algn="l" rtl="0"/>
            <a:endParaRPr lang="ar-IQ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l"/>
      </p:transition>
    </mc:Choice>
    <mc:Fallback xmlns=""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Means orientation</a:t>
            </a:r>
            <a:endParaRPr lang="ar-IQ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 rtl="0"/>
            <a:r>
              <a:rPr lang="en-US" dirty="0"/>
              <a:t>In the case of </a:t>
            </a:r>
            <a:r>
              <a:rPr lang="en-US" i="1" dirty="0"/>
              <a:t>means orientation, the purpose is constructed as “in the </a:t>
            </a:r>
            <a:r>
              <a:rPr lang="en-US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action</a:t>
            </a:r>
            <a:r>
              <a:rPr lang="en-US" i="1" dirty="0"/>
              <a:t>,” </a:t>
            </a:r>
            <a:r>
              <a:rPr lang="en-US" dirty="0"/>
              <a:t>and the action as a means to an end.</a:t>
            </a:r>
          </a:p>
          <a:p>
            <a:pPr algn="l" rtl="0">
              <a:buNone/>
            </a:pPr>
            <a:endParaRPr lang="en-US" dirty="0"/>
          </a:p>
          <a:p>
            <a:pPr algn="l" rtl="0">
              <a:buNone/>
            </a:pPr>
            <a:r>
              <a:rPr lang="en-US" b="1" dirty="0">
                <a:solidFill>
                  <a:srgbClr val="FF0000"/>
                </a:solidFill>
              </a:rPr>
              <a:t> Formal group time is a powerful mechanism for social control.</a:t>
            </a:r>
          </a:p>
          <a:p>
            <a:pPr algn="l" rtl="0"/>
            <a:r>
              <a:rPr lang="en-US" dirty="0"/>
              <a:t>A number of subcategories are described in Van </a:t>
            </a:r>
            <a:r>
              <a:rPr lang="en-US" dirty="0" err="1"/>
              <a:t>Leeuwen</a:t>
            </a:r>
            <a:r>
              <a:rPr lang="en-US" dirty="0"/>
              <a:t> (2000a):</a:t>
            </a:r>
          </a:p>
          <a:p>
            <a:pPr algn="l" rtl="0">
              <a:buNone/>
            </a:pPr>
            <a:r>
              <a:rPr lang="en-US" dirty="0"/>
              <a:t>1-the category of </a:t>
            </a:r>
            <a:r>
              <a:rPr lang="en-US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use</a:t>
            </a:r>
            <a:r>
              <a:rPr lang="en-US" i="1" dirty="0"/>
              <a:t>, (used to, used for)</a:t>
            </a:r>
          </a:p>
          <a:p>
            <a:pPr algn="l" rtl="0">
              <a:buNone/>
            </a:pPr>
            <a:r>
              <a:rPr lang="en-US" dirty="0"/>
              <a:t>2-the </a:t>
            </a:r>
            <a:r>
              <a:rPr lang="en-US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potential</a:t>
            </a:r>
            <a:r>
              <a:rPr lang="en-US" i="1" dirty="0">
                <a:solidFill>
                  <a:srgbClr val="FF0000"/>
                </a:solidFill>
              </a:rPr>
              <a:t> of specific actions for </a:t>
            </a:r>
            <a:r>
              <a:rPr lang="en-US" i="1" dirty="0"/>
              <a:t>serving specific </a:t>
            </a:r>
            <a:r>
              <a:rPr lang="en-US" dirty="0"/>
              <a:t>purposes and uses (“allow,” “promote,”</a:t>
            </a:r>
          </a:p>
          <a:p>
            <a:pPr algn="l" rtl="0">
              <a:buNone/>
            </a:pPr>
            <a:r>
              <a:rPr lang="en-US" dirty="0"/>
              <a:t>“help,” “teach,” “build,” “facilitate)</a:t>
            </a:r>
          </a:p>
          <a:p>
            <a:pPr algn="l" rtl="0">
              <a:buNone/>
            </a:pPr>
            <a:r>
              <a:rPr lang="en-US" dirty="0"/>
              <a:t>3- 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effect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/>
              <a:t>purposes ( to learn, to help, to control)</a:t>
            </a:r>
            <a:endParaRPr lang="ar-IQ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l"/>
      </p:transition>
    </mc:Choice>
    <mc:Fallback xmlns=""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Theoretical Rationalization</a:t>
            </a:r>
            <a:endParaRPr lang="ar-IQ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/>
              <a:t>Legitimation is founded on some kind of 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truth</a:t>
            </a:r>
            <a:r>
              <a:rPr lang="en-US" dirty="0"/>
              <a:t>, on “the way things are.”</a:t>
            </a:r>
          </a:p>
          <a:p>
            <a:pPr algn="l" rtl="0"/>
            <a:endParaRPr lang="en-US" dirty="0"/>
          </a:p>
          <a:p>
            <a:pPr algn="l" rtl="0"/>
            <a:r>
              <a:rPr lang="en-US" dirty="0"/>
              <a:t>Theoretical rationalization is therefore closely related to the category of 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naturalization</a:t>
            </a:r>
            <a:r>
              <a:rPr lang="en-US" dirty="0"/>
              <a:t>, but by 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explicit representations</a:t>
            </a:r>
            <a:r>
              <a:rPr lang="en-US" dirty="0"/>
              <a:t> of “the way things are.”</a:t>
            </a:r>
            <a:endParaRPr lang="ar-IQ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l"/>
      </p:transition>
    </mc:Choice>
    <mc:Fallback xmlns="">
      <p:transition spd="slow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Forms of Theoretical rationalization</a:t>
            </a:r>
            <a:endParaRPr lang="ar-IQ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>
              <a:buNone/>
            </a:pPr>
            <a:r>
              <a:rPr lang="en-US" dirty="0"/>
              <a:t>1- definition</a:t>
            </a:r>
          </a:p>
          <a:p>
            <a:pPr algn="l" rtl="0">
              <a:buNone/>
            </a:pPr>
            <a:r>
              <a:rPr lang="en-US" dirty="0"/>
              <a:t>2- explanation</a:t>
            </a:r>
          </a:p>
          <a:p>
            <a:pPr algn="l" rtl="0">
              <a:buNone/>
            </a:pPr>
            <a:r>
              <a:rPr lang="en-US" dirty="0"/>
              <a:t>3- prediction</a:t>
            </a:r>
            <a:endParaRPr lang="ar-IQ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l"/>
      </p:transition>
    </mc:Choice>
    <mc:Fallback xmlns="">
      <p:transition spd="slow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</a:t>
            </a:r>
            <a:endParaRPr lang="ar-IQ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 rtl="0"/>
            <a:r>
              <a:rPr lang="en-US" dirty="0"/>
              <a:t>The activity is defined in terms of </a:t>
            </a:r>
            <a:r>
              <a:rPr lang="en-US" dirty="0">
                <a:solidFill>
                  <a:srgbClr val="FF0000"/>
                </a:solidFill>
              </a:rPr>
              <a:t>another</a:t>
            </a:r>
            <a:r>
              <a:rPr lang="en-US" dirty="0"/>
              <a:t>, 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moralized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/>
              <a:t>activity.</a:t>
            </a:r>
          </a:p>
          <a:p>
            <a:pPr algn="l" rtl="0"/>
            <a:r>
              <a:rPr lang="en-US" dirty="0"/>
              <a:t>both activities must be </a:t>
            </a:r>
            <a:r>
              <a:rPr lang="en-US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objectivated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/>
              <a:t>and 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generalized</a:t>
            </a:r>
            <a:r>
              <a:rPr lang="en-US" dirty="0"/>
              <a:t>, and the link between them must either be 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attributive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/>
              <a:t>(“is,” “constitutes,” etc.) or </a:t>
            </a:r>
            <a:r>
              <a:rPr lang="fr-FR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significative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dirty="0"/>
              <a:t>(“</a:t>
            </a:r>
            <a:r>
              <a:rPr lang="fr-FR" dirty="0" err="1"/>
              <a:t>means</a:t>
            </a:r>
            <a:r>
              <a:rPr lang="fr-FR" dirty="0"/>
              <a:t>,” “</a:t>
            </a:r>
            <a:r>
              <a:rPr lang="fr-FR" dirty="0" err="1"/>
              <a:t>signals</a:t>
            </a:r>
            <a:r>
              <a:rPr lang="fr-FR" dirty="0"/>
              <a:t>,” “</a:t>
            </a:r>
            <a:r>
              <a:rPr lang="fr-FR" dirty="0" err="1"/>
              <a:t>symbolizes</a:t>
            </a:r>
            <a:r>
              <a:rPr lang="fr-FR" dirty="0"/>
              <a:t>,”  ‘  </a:t>
            </a:r>
            <a:r>
              <a:rPr lang="fr-FR" dirty="0" err="1"/>
              <a:t>necessary</a:t>
            </a:r>
            <a:r>
              <a:rPr lang="fr-FR" dirty="0"/>
              <a:t> ‘,etc.).</a:t>
            </a:r>
          </a:p>
          <a:p>
            <a:pPr algn="l" rtl="0">
              <a:buNone/>
            </a:pPr>
            <a:endParaRPr lang="en-US" dirty="0"/>
          </a:p>
          <a:p>
            <a:pPr algn="l" rtl="0">
              <a:buNone/>
            </a:pPr>
            <a:r>
              <a:rPr lang="en-US" b="1" dirty="0">
                <a:solidFill>
                  <a:srgbClr val="FF0000"/>
                </a:solidFill>
              </a:rPr>
              <a:t>Transition </a:t>
            </a:r>
            <a:r>
              <a:rPr lang="en-US" b="1" u="sng" dirty="0">
                <a:solidFill>
                  <a:srgbClr val="FF0000"/>
                </a:solidFill>
              </a:rPr>
              <a:t>is</a:t>
            </a:r>
            <a:r>
              <a:rPr lang="en-US" b="1" dirty="0">
                <a:solidFill>
                  <a:srgbClr val="FF0000"/>
                </a:solidFill>
              </a:rPr>
              <a:t> a necessary stage in the young child’s experience.</a:t>
            </a:r>
          </a:p>
          <a:p>
            <a:pPr algn="l" rtl="0">
              <a:buNone/>
            </a:pPr>
            <a:r>
              <a:rPr lang="en-US" b="1" dirty="0">
                <a:solidFill>
                  <a:srgbClr val="FF0000"/>
                </a:solidFill>
              </a:rPr>
              <a:t>School </a:t>
            </a:r>
            <a:r>
              <a:rPr lang="en-US" b="1" u="sng" dirty="0">
                <a:solidFill>
                  <a:srgbClr val="FF0000"/>
                </a:solidFill>
              </a:rPr>
              <a:t>signals</a:t>
            </a:r>
            <a:r>
              <a:rPr lang="en-US" b="1" dirty="0">
                <a:solidFill>
                  <a:srgbClr val="FF0000"/>
                </a:solidFill>
              </a:rPr>
              <a:t> that her children are growing up.</a:t>
            </a:r>
            <a:endParaRPr lang="ar-IQ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l"/>
      </p:transition>
    </mc:Choice>
    <mc:Fallback xmlns="">
      <p:transition spd="slow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Explanation</a:t>
            </a:r>
            <a:endParaRPr lang="ar-IQ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/>
              <a:t>one or more of the actors 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involved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/>
              <a:t>in the practice.</a:t>
            </a:r>
          </a:p>
          <a:p>
            <a:pPr algn="l" rtl="0"/>
            <a:r>
              <a:rPr lang="en-US" dirty="0"/>
              <a:t>Explanations describe 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general attributes</a:t>
            </a:r>
            <a:r>
              <a:rPr lang="en-US" dirty="0"/>
              <a:t> or habitual activities of the categories of actors in question.</a:t>
            </a:r>
          </a:p>
          <a:p>
            <a:pPr algn="l" rtl="0">
              <a:buNone/>
            </a:pPr>
            <a:endParaRPr lang="en-US" dirty="0"/>
          </a:p>
          <a:p>
            <a:pPr algn="l" rtl="0">
              <a:buNone/>
            </a:pPr>
            <a:r>
              <a:rPr lang="en-US" b="1" dirty="0">
                <a:solidFill>
                  <a:srgbClr val="FF0000"/>
                </a:solidFill>
              </a:rPr>
              <a:t>Parents use the same route to school each day because Small children thrive on routine.</a:t>
            </a:r>
          </a:p>
          <a:p>
            <a:pPr algn="l" rtl="0">
              <a:buNone/>
            </a:pPr>
            <a:endParaRPr lang="en-US" b="1" dirty="0">
              <a:solidFill>
                <a:srgbClr val="FF0000"/>
              </a:solidFill>
            </a:endParaRPr>
          </a:p>
          <a:p>
            <a:pPr algn="l" rtl="0">
              <a:buNone/>
            </a:pPr>
            <a:endParaRPr lang="ar-IQ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l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32696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Definition</a:t>
            </a:r>
            <a:endParaRPr lang="ar-IQ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96752"/>
            <a:ext cx="7920880" cy="5258984"/>
          </a:xfrm>
        </p:spPr>
        <p:txBody>
          <a:bodyPr>
            <a:normAutofit fontScale="92500"/>
          </a:bodyPr>
          <a:lstStyle/>
          <a:p>
            <a:r>
              <a:rPr lang="en-US" dirty="0"/>
              <a:t>“Every system of authority attempts to establish and to cultivate the belief in its legitimacy,” Max Weber wrote.</a:t>
            </a:r>
          </a:p>
          <a:p>
            <a:r>
              <a:rPr lang="en-US" dirty="0"/>
              <a:t>According to Van </a:t>
            </a:r>
            <a:r>
              <a:rPr lang="en-US" dirty="0" err="1"/>
              <a:t>Leeuwen</a:t>
            </a:r>
            <a:r>
              <a:rPr lang="en-US" dirty="0"/>
              <a:t>, legitimation framework analyses the ways in which “discourses construct legitimation for social practices in public communications as well as in everyday interaction” (2007, 91). </a:t>
            </a:r>
          </a:p>
          <a:p>
            <a:pPr marL="0" indent="0" algn="l" rtl="0">
              <a:buNone/>
            </a:pPr>
            <a:endParaRPr lang="en-US" dirty="0"/>
          </a:p>
          <a:p>
            <a:r>
              <a:rPr lang="en-US" dirty="0"/>
              <a:t>In his </a:t>
            </a:r>
            <a:r>
              <a:rPr lang="en-US" i="1" dirty="0"/>
              <a:t>Ideology</a:t>
            </a:r>
            <a:r>
              <a:rPr lang="en-US" dirty="0"/>
              <a:t> (1998), van </a:t>
            </a:r>
            <a:r>
              <a:rPr lang="en-US" dirty="0" err="1"/>
              <a:t>Dijk</a:t>
            </a:r>
            <a:r>
              <a:rPr lang="en-US" dirty="0"/>
              <a:t> defines legitimation in "a discourse analytical framework [that] is obviously a social (and political ) act and …is typically accomplished by 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text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/>
              <a:t>or 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talk</a:t>
            </a:r>
            <a:r>
              <a:rPr lang="en-US" dirty="0"/>
              <a:t>" (p.255).</a:t>
            </a:r>
            <a:endParaRPr lang="ar-IQ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l"/>
      </p:transition>
    </mc:Choice>
    <mc:Fallback xmlns="">
      <p:transition spd="slow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Prediction</a:t>
            </a:r>
            <a:endParaRPr lang="ar-IQ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/>
              <a:t>they are meant to be based not on authority, but on expertise, and they can therefore be denied by contrary experience, at least in principle. </a:t>
            </a:r>
          </a:p>
          <a:p>
            <a:pPr algn="l" rtl="0"/>
            <a:endParaRPr lang="en-US" dirty="0"/>
          </a:p>
          <a:p>
            <a:pPr algn="l" rtl="0">
              <a:buNone/>
            </a:pP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Don’t worry if you or your child cries. It won’t last long.</a:t>
            </a:r>
          </a:p>
          <a:p>
            <a:pPr algn="l" rtl="0">
              <a:buNone/>
            </a:pPr>
            <a:endParaRPr lang="ar-IQ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l"/>
      </p:transition>
    </mc:Choice>
    <mc:Fallback xmlns="">
      <p:transition spd="slow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Mythopoesis</a:t>
            </a:r>
            <a:endParaRPr lang="ar-IQ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 rtl="0"/>
            <a:r>
              <a:rPr lang="en-US" dirty="0"/>
              <a:t>Legitimation can also be achieved through 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storytelling</a:t>
            </a:r>
            <a:r>
              <a:rPr lang="en-US" dirty="0"/>
              <a:t>. In </a:t>
            </a:r>
            <a:r>
              <a:rPr lang="en-US" i="1" dirty="0"/>
              <a:t>moral tales, protagonists  </a:t>
            </a:r>
            <a:r>
              <a:rPr lang="en-US" dirty="0"/>
              <a:t>are rewarded for engaging in legitimate social practices or restoring the legitimate order.</a:t>
            </a:r>
          </a:p>
          <a:p>
            <a:pPr algn="l" rtl="0"/>
            <a:endParaRPr lang="en-US" dirty="0"/>
          </a:p>
          <a:p>
            <a:pPr algn="l" rtl="0">
              <a:buNone/>
            </a:pPr>
            <a:r>
              <a:rPr lang="en-US" b="1" dirty="0">
                <a:solidFill>
                  <a:srgbClr val="FF0000"/>
                </a:solidFill>
              </a:rPr>
              <a:t>No wonder there had been so many voices cheering her on. The whole family had come with Daddy to see Mary Kate win her first race.</a:t>
            </a:r>
          </a:p>
          <a:p>
            <a:pPr algn="l" rtl="0"/>
            <a:endParaRPr lang="en-US" i="1" dirty="0"/>
          </a:p>
          <a:p>
            <a:pPr algn="l" rtl="0"/>
            <a:r>
              <a:rPr lang="en-US" i="1" dirty="0"/>
              <a:t>Cautionary tales, on the other hand, convey what will happen if you </a:t>
            </a:r>
            <a:r>
              <a:rPr lang="en-US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 not conform 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the norms</a:t>
            </a:r>
            <a:r>
              <a:rPr lang="en-US" dirty="0"/>
              <a:t> of social practices. Their protagonists engage in deviant activities that lead to unhappy endings.</a:t>
            </a:r>
          </a:p>
          <a:p>
            <a:pPr algn="l" rtl="0"/>
            <a:endParaRPr lang="ar-IQ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l"/>
      </p:transition>
    </mc:Choice>
    <mc:Fallback xmlns="">
      <p:transition spd="slow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/>
              <a:t>Stories may also use 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symbolic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/>
              <a:t>actions,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specific</a:t>
            </a:r>
            <a:r>
              <a:rPr lang="en-US" dirty="0"/>
              <a:t> actions that can nevertheless represent more than one domain of institutionalized social practice and so provide a “mythical model of social action”</a:t>
            </a:r>
          </a:p>
          <a:p>
            <a:pPr algn="l" rtl="0"/>
            <a:endParaRPr lang="en-US" dirty="0"/>
          </a:p>
          <a:p>
            <a:pPr algn="l" rtl="0"/>
            <a:r>
              <a:rPr lang="en-US" dirty="0"/>
              <a:t>Instances of </a:t>
            </a:r>
            <a:r>
              <a:rPr lang="en-US" dirty="0" err="1"/>
              <a:t>delegitimization</a:t>
            </a:r>
            <a:r>
              <a:rPr lang="en-US" dirty="0"/>
              <a:t>  can be seen in a mythical action</a:t>
            </a:r>
            <a:endParaRPr lang="ar-IQ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l"/>
      </p:transition>
    </mc:Choice>
    <mc:Fallback xmlns="">
      <p:transition spd="slow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0" dirty="0"/>
              <a:t>Multimodal Legitimation</a:t>
            </a:r>
            <a:endParaRPr lang="ar-IQ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7504" y="1609416"/>
            <a:ext cx="8064896" cy="4846320"/>
          </a:xfrm>
        </p:spPr>
        <p:txBody>
          <a:bodyPr/>
          <a:lstStyle/>
          <a:p>
            <a:r>
              <a:rPr lang="en-US" dirty="0"/>
              <a:t>Some forms of legitimation can also be expressed visually, or even musically. Stories, for instance, can be told visually, in the form of comic strips, movies, and games.</a:t>
            </a:r>
          </a:p>
          <a:p>
            <a:r>
              <a:rPr lang="en-US" dirty="0"/>
              <a:t>Role models can be shown as engaged in actions that need legitimation.</a:t>
            </a:r>
          </a:p>
          <a:p>
            <a:r>
              <a:rPr lang="en-US" dirty="0"/>
              <a:t>Moral evaluations can be connoted visually or represented by visual symbols.</a:t>
            </a:r>
          </a:p>
        </p:txBody>
      </p:sp>
    </p:spTree>
    <p:extLst>
      <p:ext uri="{BB962C8B-B14F-4D97-AF65-F5344CB8AC3E}">
        <p14:creationId xmlns:p14="http://schemas.microsoft.com/office/powerpoint/2010/main" val="1225988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l"/>
      </p:transition>
    </mc:Choice>
    <mc:Fallback xmlns="">
      <p:transition spd="slow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948720"/>
          </a:xfrm>
        </p:spPr>
        <p:txBody>
          <a:bodyPr/>
          <a:lstStyle/>
          <a:p>
            <a:r>
              <a:rPr lang="en-US" b="0" dirty="0"/>
              <a:t>Legitimation and Context</a:t>
            </a:r>
            <a:endParaRPr lang="ar-IQ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7504" y="1412776"/>
            <a:ext cx="7992888" cy="5042960"/>
          </a:xfrm>
        </p:spPr>
        <p:txBody>
          <a:bodyPr>
            <a:normAutofit/>
          </a:bodyPr>
          <a:lstStyle/>
          <a:p>
            <a:r>
              <a:rPr lang="en-US" dirty="0"/>
              <a:t>These are the same folks that came and </a:t>
            </a:r>
            <a:r>
              <a:rPr lang="en-US" b="1" dirty="0"/>
              <a:t>killed about 3,000 of our citizens</a:t>
            </a:r>
            <a:r>
              <a:rPr lang="en-US" dirty="0"/>
              <a:t>.</a:t>
            </a:r>
            <a:r>
              <a:rPr lang="en-US" baseline="30000" dirty="0"/>
              <a:t>1 </a:t>
            </a:r>
            <a:r>
              <a:rPr lang="en-US" dirty="0"/>
              <a:t>(Bush, 11 January 2007) </a:t>
            </a:r>
            <a:r>
              <a:rPr lang="en-US" dirty="0">
                <a:solidFill>
                  <a:srgbClr val="FF0000"/>
                </a:solidFill>
              </a:rPr>
              <a:t>Emotions</a:t>
            </a:r>
          </a:p>
          <a:p>
            <a:r>
              <a:rPr lang="en-US" dirty="0"/>
              <a:t>On </a:t>
            </a:r>
            <a:r>
              <a:rPr lang="en-US" b="1" dirty="0"/>
              <a:t>September 11 2001, 19 men hijacked four airplanes </a:t>
            </a:r>
            <a:r>
              <a:rPr lang="en-US" dirty="0"/>
              <a:t>and used them to murder nearly </a:t>
            </a:r>
            <a:r>
              <a:rPr lang="en-US" b="1" dirty="0"/>
              <a:t>3,000 people</a:t>
            </a:r>
            <a:r>
              <a:rPr lang="en-US" dirty="0"/>
              <a:t>. (Obama, 1 December 2009) </a:t>
            </a:r>
            <a:r>
              <a:rPr lang="en-US" dirty="0">
                <a:solidFill>
                  <a:srgbClr val="FF0000"/>
                </a:solidFill>
              </a:rPr>
              <a:t>Fear</a:t>
            </a:r>
          </a:p>
          <a:p>
            <a:r>
              <a:rPr lang="en-US" dirty="0"/>
              <a:t>And so </a:t>
            </a:r>
            <a:r>
              <a:rPr lang="en-US" b="1" dirty="0"/>
              <a:t>our commanders </a:t>
            </a:r>
            <a:r>
              <a:rPr lang="en-US" dirty="0"/>
              <a:t>looked at the plan and </a:t>
            </a:r>
            <a:r>
              <a:rPr lang="en-US" b="1" dirty="0"/>
              <a:t>said</a:t>
            </a:r>
            <a:r>
              <a:rPr lang="en-US" dirty="0"/>
              <a:t>, </a:t>
            </a:r>
            <a:r>
              <a:rPr lang="en-US" dirty="0" err="1"/>
              <a:t>Mr</a:t>
            </a:r>
            <a:r>
              <a:rPr lang="en-US" dirty="0"/>
              <a:t> President, it’s not going to work until – unless we support – provide more troops. And so last night I told the country that I’ve committed an additional – a little over 20,000 more troops. (Bush, 11 January 2007) </a:t>
            </a:r>
            <a:r>
              <a:rPr lang="en-US" dirty="0">
                <a:solidFill>
                  <a:srgbClr val="FF0000"/>
                </a:solidFill>
              </a:rPr>
              <a:t>Expertise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225988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l"/>
      </p:transition>
    </mc:Choice>
    <mc:Fallback xmlns="">
      <p:transition spd="slow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948720"/>
          </a:xfrm>
        </p:spPr>
        <p:txBody>
          <a:bodyPr/>
          <a:lstStyle/>
          <a:p>
            <a:r>
              <a:rPr lang="en-US" b="0" dirty="0"/>
              <a:t>Legitimation and Context</a:t>
            </a:r>
            <a:endParaRPr lang="ar-IQ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7504" y="1412776"/>
            <a:ext cx="7992888" cy="504296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Your Government has in its possession another document made in Germany by Hitler’s government. It is a detailed plan … which they are ready to impose a little later on a dominated world – if Hitler wins. It is a </a:t>
            </a:r>
            <a:r>
              <a:rPr lang="en-US" b="1" dirty="0"/>
              <a:t>plan to abolish all existing religions </a:t>
            </a:r>
            <a:r>
              <a:rPr lang="en-US" dirty="0"/>
              <a:t>… The </a:t>
            </a:r>
            <a:r>
              <a:rPr lang="en-US" b="1" dirty="0"/>
              <a:t>property of all churches will be seized </a:t>
            </a:r>
            <a:r>
              <a:rPr lang="en-US" dirty="0"/>
              <a:t>by the Reich and its puppets. The cross and all other </a:t>
            </a:r>
            <a:r>
              <a:rPr lang="en-US" b="1" dirty="0"/>
              <a:t>symbols of religion are to be forbidden </a:t>
            </a:r>
            <a:r>
              <a:rPr lang="en-US" dirty="0"/>
              <a:t>… In the place of the churches of our civilization, there </a:t>
            </a:r>
            <a:r>
              <a:rPr lang="en-US" b="1" dirty="0"/>
              <a:t>is to be set up an international Nazi church </a:t>
            </a:r>
            <a:r>
              <a:rPr lang="en-US" dirty="0"/>
              <a:t>… In the place of the Bible, the </a:t>
            </a:r>
            <a:r>
              <a:rPr lang="en-US" b="1" dirty="0"/>
              <a:t>words of Mein </a:t>
            </a:r>
            <a:r>
              <a:rPr lang="en-US" b="1" dirty="0" err="1"/>
              <a:t>Kampf</a:t>
            </a:r>
            <a:r>
              <a:rPr lang="en-US" b="1" dirty="0"/>
              <a:t> will be imposed and enforced as Holy Writ</a:t>
            </a:r>
            <a:r>
              <a:rPr lang="en-US" dirty="0"/>
              <a:t>. And in </a:t>
            </a:r>
            <a:r>
              <a:rPr lang="en-US" b="1" dirty="0"/>
              <a:t>place of the cross of Christ will be put two symbols – the swastika and the naked sword</a:t>
            </a:r>
            <a:r>
              <a:rPr lang="en-US" dirty="0"/>
              <a:t>. A </a:t>
            </a:r>
            <a:r>
              <a:rPr lang="en-US" b="1" dirty="0"/>
              <a:t>god of blood and iron will take the place of the God of love and mercy</a:t>
            </a:r>
            <a:r>
              <a:rPr lang="en-US" dirty="0"/>
              <a:t>. (FDR, 1941a)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931398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l"/>
      </p:transition>
    </mc:Choice>
    <mc:Fallback xmlns="">
      <p:transition spd="slow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552" y="2492896"/>
            <a:ext cx="7239000" cy="1143000"/>
          </a:xfrm>
        </p:spPr>
        <p:txBody>
          <a:bodyPr>
            <a:noAutofit/>
          </a:bodyPr>
          <a:lstStyle/>
          <a:p>
            <a:pPr algn="ctr"/>
            <a:r>
              <a:rPr lang="en-US" sz="8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</a:t>
            </a:r>
            <a:endParaRPr lang="ar-IQ" sz="72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32696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Definition</a:t>
            </a:r>
            <a:endParaRPr lang="ar-IQ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96752"/>
            <a:ext cx="7920880" cy="52589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Chilton says that legitimation is “usually oriented to the self, includes positive self-presentation, manifesting itself in acts of self-praise, self-apology, self-explanation, self[-]justification, self-identification as a source of authority, reason, vision and sanity, where the self is either an individual or the group with which an individual identifies or wishes to identify” (Chilton 2004, 47).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215321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7772400" cy="725470"/>
          </a:xfrm>
        </p:spPr>
        <p:txBody>
          <a:bodyPr>
            <a:normAutofit/>
          </a:bodyPr>
          <a:lstStyle/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General principles of legitimation</a:t>
            </a:r>
            <a:endParaRPr lang="ar-IQ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000108"/>
            <a:ext cx="7920880" cy="5381220"/>
          </a:xfrm>
        </p:spPr>
        <p:txBody>
          <a:bodyPr>
            <a:normAutofit/>
          </a:bodyPr>
          <a:lstStyle/>
          <a:p>
            <a:r>
              <a:rPr lang="en-US" sz="2800" dirty="0"/>
              <a:t>May be a complex </a:t>
            </a: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ongoing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/>
              <a:t>discursive practice involving a set of interrelated discourses</a:t>
            </a:r>
          </a:p>
          <a:p>
            <a:r>
              <a:rPr lang="en-US" sz="2800" dirty="0"/>
              <a:t> accomplished in </a:t>
            </a: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institutional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/>
              <a:t>contexts</a:t>
            </a:r>
          </a:p>
          <a:p>
            <a:r>
              <a:rPr lang="en-US" sz="2800" dirty="0"/>
              <a:t>a discourse that </a:t>
            </a: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justifies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/>
              <a:t>'official' actions in terms of the </a:t>
            </a: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rights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/>
              <a:t>and </a:t>
            </a: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duties</a:t>
            </a:r>
            <a:r>
              <a:rPr lang="en-US" sz="2800" dirty="0"/>
              <a:t>, politically, socially or legally associated with that role or position (of its members) </a:t>
            </a:r>
          </a:p>
          <a:p>
            <a:r>
              <a:rPr lang="en-US" sz="2800" dirty="0"/>
              <a:t> presupposes </a:t>
            </a: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norms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/>
              <a:t>and </a:t>
            </a: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values</a:t>
            </a:r>
            <a:r>
              <a:rPr lang="en-US" sz="2800" dirty="0"/>
              <a:t> </a:t>
            </a:r>
          </a:p>
          <a:p>
            <a:r>
              <a:rPr lang="en-US" sz="2800" dirty="0"/>
              <a:t>has a </a:t>
            </a: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top-down </a:t>
            </a:r>
            <a:r>
              <a:rPr lang="en-US" sz="2800" dirty="0"/>
              <a:t>direction</a:t>
            </a:r>
          </a:p>
          <a:p>
            <a:pPr marL="0" indent="0">
              <a:buNone/>
            </a:pPr>
            <a:r>
              <a:rPr lang="en-US" sz="2800" dirty="0"/>
              <a:t>(Van </a:t>
            </a:r>
            <a:r>
              <a:rPr lang="en-US" sz="2800" dirty="0" err="1"/>
              <a:t>Dijk</a:t>
            </a:r>
            <a:r>
              <a:rPr lang="en-US" sz="2800" dirty="0"/>
              <a:t> 1998,255-57)</a:t>
            </a:r>
          </a:p>
          <a:p>
            <a:pPr marL="0" indent="0">
              <a:buNone/>
            </a:pPr>
            <a:endParaRPr lang="ar-IQ" sz="2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Legitimation and Ideology</a:t>
            </a:r>
            <a:endParaRPr lang="ar-IQ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/>
              <a:t>Group ideologies may thus be declared to be 'common sense', or principles that should be followed by all social members, also those of other groups…[..] Persuasion and manipulation may thus be combined with legitimation as soon as one group tries to impose its ideology on another group….</a:t>
            </a:r>
          </a:p>
          <a:p>
            <a:pPr marL="0" indent="0">
              <a:buNone/>
            </a:pPr>
            <a:r>
              <a:rPr lang="en-US" sz="2800" dirty="0"/>
              <a:t>Van </a:t>
            </a:r>
            <a:r>
              <a:rPr lang="en-US" sz="2800" dirty="0" err="1"/>
              <a:t>Dijk</a:t>
            </a:r>
            <a:r>
              <a:rPr lang="en-US" sz="2800" dirty="0"/>
              <a:t> 1998,258)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Major Categories of Legitimation</a:t>
            </a:r>
            <a:endParaRPr lang="ar-IQ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>
              <a:buNone/>
            </a:pP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1-Authorization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/>
              <a:t>: by reference to the authority</a:t>
            </a:r>
          </a:p>
          <a:p>
            <a:pPr algn="l" rtl="0">
              <a:buNone/>
            </a:pPr>
            <a:endParaRPr lang="en-US" dirty="0"/>
          </a:p>
          <a:p>
            <a:pPr algn="l" rtl="0">
              <a:buNone/>
            </a:pPr>
            <a:r>
              <a:rPr lang="en-US" dirty="0"/>
              <a:t>2- 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Moral evaluation</a:t>
            </a:r>
            <a:r>
              <a:rPr lang="en-US" dirty="0"/>
              <a:t>: by reference to values</a:t>
            </a:r>
          </a:p>
          <a:p>
            <a:pPr algn="l" rtl="0">
              <a:buNone/>
            </a:pPr>
            <a:endParaRPr lang="en-US" dirty="0"/>
          </a:p>
          <a:p>
            <a:pPr algn="l" rtl="0">
              <a:buNone/>
            </a:pPr>
            <a:r>
              <a:rPr lang="en-US" dirty="0"/>
              <a:t>3- 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Rationalization</a:t>
            </a:r>
            <a:r>
              <a:rPr lang="en-US" dirty="0"/>
              <a:t>: by reference to the goals and uses of institutionalized social action</a:t>
            </a:r>
          </a:p>
          <a:p>
            <a:pPr algn="l" rtl="0">
              <a:buNone/>
            </a:pPr>
            <a:endParaRPr lang="en-US" dirty="0"/>
          </a:p>
          <a:p>
            <a:pPr algn="l" rtl="0">
              <a:buNone/>
            </a:pPr>
            <a:r>
              <a:rPr lang="en-US" dirty="0"/>
              <a:t>4- </a:t>
            </a:r>
            <a:r>
              <a:rPr lang="en-US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Mythopoesis</a:t>
            </a:r>
            <a:r>
              <a:rPr lang="en-US" dirty="0"/>
              <a:t>: through narratives whose outcomes reward legitimate actions and punish non-legitimate actions</a:t>
            </a:r>
            <a:endParaRPr lang="ar-IQ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 of Authorization</a:t>
            </a:r>
            <a:endParaRPr lang="ar-IQ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>
              <a:buNone/>
            </a:pPr>
            <a:r>
              <a:rPr lang="en-US" dirty="0"/>
              <a:t>1- Personal authority</a:t>
            </a:r>
          </a:p>
          <a:p>
            <a:pPr algn="l" rtl="0">
              <a:buNone/>
            </a:pPr>
            <a:r>
              <a:rPr lang="en-US" dirty="0"/>
              <a:t>2- Expert authority</a:t>
            </a:r>
          </a:p>
          <a:p>
            <a:pPr algn="l" rtl="0">
              <a:buNone/>
            </a:pPr>
            <a:r>
              <a:rPr lang="en-US" dirty="0"/>
              <a:t>3- Role Model authority</a:t>
            </a:r>
          </a:p>
          <a:p>
            <a:pPr algn="l" rtl="0">
              <a:buNone/>
            </a:pPr>
            <a:r>
              <a:rPr lang="en-US" dirty="0"/>
              <a:t>4- Impersonal authority</a:t>
            </a:r>
          </a:p>
          <a:p>
            <a:pPr algn="l" rtl="0">
              <a:buNone/>
            </a:pPr>
            <a:r>
              <a:rPr lang="en-US" dirty="0"/>
              <a:t>5- The authority of tradition</a:t>
            </a:r>
          </a:p>
          <a:p>
            <a:pPr algn="l" rtl="0">
              <a:buNone/>
            </a:pPr>
            <a:r>
              <a:rPr lang="en-US" dirty="0"/>
              <a:t>6- The authority of conformity</a:t>
            </a:r>
          </a:p>
          <a:p>
            <a:pPr algn="l" rtl="0">
              <a:buNone/>
            </a:pPr>
            <a:endParaRPr lang="ar-IQ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Personal Authority</a:t>
            </a:r>
            <a:endParaRPr lang="ar-IQ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 rtl="0"/>
            <a:r>
              <a:rPr lang="en-US" dirty="0"/>
              <a:t>legitimate authority is vested in 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people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/>
              <a:t>because of their 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status or role</a:t>
            </a:r>
            <a:r>
              <a:rPr lang="en-US" dirty="0"/>
              <a:t> in a particular institution, e.g., parents and teacher in the case of children.</a:t>
            </a:r>
          </a:p>
          <a:p>
            <a:pPr algn="l" rtl="0"/>
            <a:endParaRPr lang="en-US" dirty="0"/>
          </a:p>
          <a:p>
            <a:pPr algn="l" rtl="0"/>
            <a:r>
              <a:rPr lang="en-US" dirty="0"/>
              <a:t>Personal authority legitimation typically takes the form of a 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“verbal process</a:t>
            </a:r>
            <a:r>
              <a:rPr lang="en-US" dirty="0"/>
              <a:t>” clause (</a:t>
            </a:r>
            <a:r>
              <a:rPr lang="en-US" dirty="0" err="1"/>
              <a:t>Halliday</a:t>
            </a:r>
            <a:r>
              <a:rPr lang="en-US" dirty="0"/>
              <a:t>, 1985: 129) in which the “projected clause,” the authority’s utterance, contains some form of 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obligation modality</a:t>
            </a:r>
            <a:r>
              <a:rPr lang="en-US" dirty="0"/>
              <a:t>:</a:t>
            </a:r>
          </a:p>
          <a:p>
            <a:pPr algn="l" rtl="0"/>
            <a:r>
              <a:rPr lang="en-US" b="1" dirty="0">
                <a:solidFill>
                  <a:srgbClr val="FF0000"/>
                </a:solidFill>
              </a:rPr>
              <a:t>- Joan sat down. Because the teacher said they had to.</a:t>
            </a:r>
            <a:endParaRPr lang="ar-IQ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l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1065</TotalTime>
  <Words>2258</Words>
  <Application>Microsoft Office PowerPoint</Application>
  <PresentationFormat>On-screen Show (4:3)</PresentationFormat>
  <Paragraphs>177</Paragraphs>
  <Slides>36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0" baseType="lpstr">
      <vt:lpstr>Trebuchet MS</vt:lpstr>
      <vt:lpstr>Wingdings</vt:lpstr>
      <vt:lpstr>Wingdings 2</vt:lpstr>
      <vt:lpstr>Opulent</vt:lpstr>
      <vt:lpstr>The Discursive  Construction of Legitimation</vt:lpstr>
      <vt:lpstr>Outline</vt:lpstr>
      <vt:lpstr>Definition</vt:lpstr>
      <vt:lpstr>Definition</vt:lpstr>
      <vt:lpstr>General principles of legitimation</vt:lpstr>
      <vt:lpstr>Legitimation and Ideology</vt:lpstr>
      <vt:lpstr>Major Categories of Legitimation</vt:lpstr>
      <vt:lpstr>Type of Authorization</vt:lpstr>
      <vt:lpstr>Personal Authority</vt:lpstr>
      <vt:lpstr>Expert Authority</vt:lpstr>
      <vt:lpstr>Role Model Authority</vt:lpstr>
      <vt:lpstr>Impersonal Authority</vt:lpstr>
      <vt:lpstr>The Authority of Tradition</vt:lpstr>
      <vt:lpstr>The Authority of Conformity</vt:lpstr>
      <vt:lpstr>Moral Evaluation</vt:lpstr>
      <vt:lpstr>Types of Moral Evaluation</vt:lpstr>
      <vt:lpstr>Evaluation</vt:lpstr>
      <vt:lpstr>Abstraction</vt:lpstr>
      <vt:lpstr>Analogies</vt:lpstr>
      <vt:lpstr>Rationalization</vt:lpstr>
      <vt:lpstr>Instrumental rationality</vt:lpstr>
      <vt:lpstr>PowerPoint Presentation</vt:lpstr>
      <vt:lpstr>Goal orientation purposes  vs  means orientation purposes</vt:lpstr>
      <vt:lpstr>Goal orientation</vt:lpstr>
      <vt:lpstr>Means orientation</vt:lpstr>
      <vt:lpstr>Theoretical Rationalization</vt:lpstr>
      <vt:lpstr>Forms of Theoretical rationalization</vt:lpstr>
      <vt:lpstr>Definition</vt:lpstr>
      <vt:lpstr>Explanation</vt:lpstr>
      <vt:lpstr>Prediction</vt:lpstr>
      <vt:lpstr>Mythopoesis</vt:lpstr>
      <vt:lpstr>PowerPoint Presentation</vt:lpstr>
      <vt:lpstr>Multimodal Legitimation</vt:lpstr>
      <vt:lpstr>Legitimation and Context</vt:lpstr>
      <vt:lpstr>Legitimation and Context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Discursive  Construction of Legitiation</dc:title>
  <dc:creator>مكتب كيكا بايت</dc:creator>
  <cp:lastModifiedBy>ahmed qadoury</cp:lastModifiedBy>
  <cp:revision>51</cp:revision>
  <dcterms:created xsi:type="dcterms:W3CDTF">2019-11-25T19:18:25Z</dcterms:created>
  <dcterms:modified xsi:type="dcterms:W3CDTF">2021-02-05T18:48:07Z</dcterms:modified>
</cp:coreProperties>
</file>