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9" r:id="rId1"/>
  </p:sldMasterIdLst>
  <p:sldIdLst>
    <p:sldId id="256" r:id="rId2"/>
    <p:sldId id="276" r:id="rId3"/>
    <p:sldId id="257" r:id="rId4"/>
    <p:sldId id="299" r:id="rId5"/>
    <p:sldId id="259" r:id="rId6"/>
    <p:sldId id="260" r:id="rId7"/>
    <p:sldId id="261" r:id="rId8"/>
    <p:sldId id="263" r:id="rId9"/>
    <p:sldId id="264" r:id="rId10"/>
    <p:sldId id="265" r:id="rId11"/>
    <p:sldId id="262" r:id="rId12"/>
    <p:sldId id="266" r:id="rId13"/>
    <p:sldId id="303" r:id="rId14"/>
    <p:sldId id="270" r:id="rId15"/>
    <p:sldId id="271" r:id="rId16"/>
    <p:sldId id="272" r:id="rId17"/>
    <p:sldId id="273" r:id="rId18"/>
    <p:sldId id="274" r:id="rId19"/>
    <p:sldId id="275" r:id="rId20"/>
    <p:sldId id="278" r:id="rId21"/>
    <p:sldId id="280" r:id="rId22"/>
    <p:sldId id="279" r:id="rId23"/>
    <p:sldId id="281" r:id="rId24"/>
    <p:sldId id="282" r:id="rId25"/>
    <p:sldId id="283" r:id="rId26"/>
    <p:sldId id="284" r:id="rId27"/>
    <p:sldId id="285" r:id="rId28"/>
    <p:sldId id="286" r:id="rId29"/>
    <p:sldId id="287" r:id="rId30"/>
    <p:sldId id="300" r:id="rId31"/>
    <p:sldId id="288" r:id="rId32"/>
    <p:sldId id="294" r:id="rId33"/>
    <p:sldId id="289" r:id="rId34"/>
    <p:sldId id="290" r:id="rId35"/>
    <p:sldId id="291" r:id="rId36"/>
    <p:sldId id="292" r:id="rId37"/>
    <p:sldId id="293" r:id="rId38"/>
    <p:sldId id="295" r:id="rId39"/>
    <p:sldId id="296" r:id="rId40"/>
    <p:sldId id="297" r:id="rId41"/>
    <p:sldId id="298" r:id="rId42"/>
    <p:sldId id="301" r:id="rId43"/>
    <p:sldId id="302"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8" autoAdjust="0"/>
    <p:restoredTop sz="94660"/>
  </p:normalViewPr>
  <p:slideViewPr>
    <p:cSldViewPr snapToGrid="0">
      <p:cViewPr varScale="1">
        <p:scale>
          <a:sx n="67" d="100"/>
          <a:sy n="67" d="100"/>
        </p:scale>
        <p:origin x="45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7C5EEBF-BE99-4240-B6D6-7B5E23A245C6}"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A86B3-8097-45C7-B849-DB28840D2640}" type="slidenum">
              <a:rPr lang="en-US" smtClean="0"/>
              <a:t>‹#›</a:t>
            </a:fld>
            <a:endParaRPr lang="en-US"/>
          </a:p>
        </p:txBody>
      </p:sp>
    </p:spTree>
    <p:extLst>
      <p:ext uri="{BB962C8B-B14F-4D97-AF65-F5344CB8AC3E}">
        <p14:creationId xmlns:p14="http://schemas.microsoft.com/office/powerpoint/2010/main" val="2946591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7C5EEBF-BE99-4240-B6D6-7B5E23A245C6}"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A86B3-8097-45C7-B849-DB28840D2640}" type="slidenum">
              <a:rPr lang="en-US" smtClean="0"/>
              <a:t>‹#›</a:t>
            </a:fld>
            <a:endParaRPr lang="en-US"/>
          </a:p>
        </p:txBody>
      </p:sp>
    </p:spTree>
    <p:extLst>
      <p:ext uri="{BB962C8B-B14F-4D97-AF65-F5344CB8AC3E}">
        <p14:creationId xmlns:p14="http://schemas.microsoft.com/office/powerpoint/2010/main" val="2261921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7C5EEBF-BE99-4240-B6D6-7B5E23A245C6}"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A86B3-8097-45C7-B849-DB28840D2640}" type="slidenum">
              <a:rPr lang="en-US" smtClean="0"/>
              <a:t>‹#›</a:t>
            </a:fld>
            <a:endParaRPr lang="en-US"/>
          </a:p>
        </p:txBody>
      </p:sp>
    </p:spTree>
    <p:extLst>
      <p:ext uri="{BB962C8B-B14F-4D97-AF65-F5344CB8AC3E}">
        <p14:creationId xmlns:p14="http://schemas.microsoft.com/office/powerpoint/2010/main" val="3014161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7C5EEBF-BE99-4240-B6D6-7B5E23A245C6}"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A86B3-8097-45C7-B849-DB28840D2640}"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55562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C5EEBF-BE99-4240-B6D6-7B5E23A245C6}"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A86B3-8097-45C7-B849-DB28840D2640}" type="slidenum">
              <a:rPr lang="en-US" smtClean="0"/>
              <a:t>‹#›</a:t>
            </a:fld>
            <a:endParaRPr lang="en-US"/>
          </a:p>
        </p:txBody>
      </p:sp>
    </p:spTree>
    <p:extLst>
      <p:ext uri="{BB962C8B-B14F-4D97-AF65-F5344CB8AC3E}">
        <p14:creationId xmlns:p14="http://schemas.microsoft.com/office/powerpoint/2010/main" val="31378567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7C5EEBF-BE99-4240-B6D6-7B5E23A245C6}" type="datetimeFigureOut">
              <a:rPr lang="en-US" smtClean="0"/>
              <a:t>1/26/2021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A86B3-8097-45C7-B849-DB28840D2640}" type="slidenum">
              <a:rPr lang="en-US" smtClean="0"/>
              <a:t>‹#›</a:t>
            </a:fld>
            <a:endParaRPr lang="en-US"/>
          </a:p>
        </p:txBody>
      </p:sp>
    </p:spTree>
    <p:extLst>
      <p:ext uri="{BB962C8B-B14F-4D97-AF65-F5344CB8AC3E}">
        <p14:creationId xmlns:p14="http://schemas.microsoft.com/office/powerpoint/2010/main" val="2174308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7C5EEBF-BE99-4240-B6D6-7B5E23A245C6}" type="datetimeFigureOut">
              <a:rPr lang="en-US" smtClean="0"/>
              <a:t>1/26/2021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A86B3-8097-45C7-B849-DB28840D2640}" type="slidenum">
              <a:rPr lang="en-US" smtClean="0"/>
              <a:t>‹#›</a:t>
            </a:fld>
            <a:endParaRPr lang="en-US"/>
          </a:p>
        </p:txBody>
      </p:sp>
    </p:spTree>
    <p:extLst>
      <p:ext uri="{BB962C8B-B14F-4D97-AF65-F5344CB8AC3E}">
        <p14:creationId xmlns:p14="http://schemas.microsoft.com/office/powerpoint/2010/main" val="18504633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C5EEBF-BE99-4240-B6D6-7B5E23A245C6}"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A86B3-8097-45C7-B849-DB28840D2640}" type="slidenum">
              <a:rPr lang="en-US" smtClean="0"/>
              <a:t>‹#›</a:t>
            </a:fld>
            <a:endParaRPr lang="en-US"/>
          </a:p>
        </p:txBody>
      </p:sp>
    </p:spTree>
    <p:extLst>
      <p:ext uri="{BB962C8B-B14F-4D97-AF65-F5344CB8AC3E}">
        <p14:creationId xmlns:p14="http://schemas.microsoft.com/office/powerpoint/2010/main" val="670934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C5EEBF-BE99-4240-B6D6-7B5E23A245C6}"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A86B3-8097-45C7-B849-DB28840D2640}" type="slidenum">
              <a:rPr lang="en-US" smtClean="0"/>
              <a:t>‹#›</a:t>
            </a:fld>
            <a:endParaRPr lang="en-US"/>
          </a:p>
        </p:txBody>
      </p:sp>
    </p:spTree>
    <p:extLst>
      <p:ext uri="{BB962C8B-B14F-4D97-AF65-F5344CB8AC3E}">
        <p14:creationId xmlns:p14="http://schemas.microsoft.com/office/powerpoint/2010/main" val="76894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17C5EEBF-BE99-4240-B6D6-7B5E23A245C6}"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A86B3-8097-45C7-B849-DB28840D2640}" type="slidenum">
              <a:rPr lang="en-US" smtClean="0"/>
              <a:t>‹#›</a:t>
            </a:fld>
            <a:endParaRPr lang="en-US"/>
          </a:p>
        </p:txBody>
      </p:sp>
    </p:spTree>
    <p:extLst>
      <p:ext uri="{BB962C8B-B14F-4D97-AF65-F5344CB8AC3E}">
        <p14:creationId xmlns:p14="http://schemas.microsoft.com/office/powerpoint/2010/main" val="3964541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C5EEBF-BE99-4240-B6D6-7B5E23A245C6}"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A86B3-8097-45C7-B849-DB28840D2640}" type="slidenum">
              <a:rPr lang="en-US" smtClean="0"/>
              <a:t>‹#›</a:t>
            </a:fld>
            <a:endParaRPr lang="en-US"/>
          </a:p>
        </p:txBody>
      </p:sp>
    </p:spTree>
    <p:extLst>
      <p:ext uri="{BB962C8B-B14F-4D97-AF65-F5344CB8AC3E}">
        <p14:creationId xmlns:p14="http://schemas.microsoft.com/office/powerpoint/2010/main" val="1522666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C5EEBF-BE99-4240-B6D6-7B5E23A245C6}"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A86B3-8097-45C7-B849-DB28840D2640}" type="slidenum">
              <a:rPr lang="en-US" smtClean="0"/>
              <a:t>‹#›</a:t>
            </a:fld>
            <a:endParaRPr lang="en-US"/>
          </a:p>
        </p:txBody>
      </p:sp>
    </p:spTree>
    <p:extLst>
      <p:ext uri="{BB962C8B-B14F-4D97-AF65-F5344CB8AC3E}">
        <p14:creationId xmlns:p14="http://schemas.microsoft.com/office/powerpoint/2010/main" val="611874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C5EEBF-BE99-4240-B6D6-7B5E23A245C6}"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5A86B3-8097-45C7-B849-DB28840D2640}" type="slidenum">
              <a:rPr lang="en-US" smtClean="0"/>
              <a:t>‹#›</a:t>
            </a:fld>
            <a:endParaRPr lang="en-US"/>
          </a:p>
        </p:txBody>
      </p:sp>
    </p:spTree>
    <p:extLst>
      <p:ext uri="{BB962C8B-B14F-4D97-AF65-F5344CB8AC3E}">
        <p14:creationId xmlns:p14="http://schemas.microsoft.com/office/powerpoint/2010/main" val="2450977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7C5EEBF-BE99-4240-B6D6-7B5E23A245C6}" type="datetimeFigureOut">
              <a:rPr lang="en-US" smtClean="0"/>
              <a:t>1/26/2021</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515A86B3-8097-45C7-B849-DB28840D2640}" type="slidenum">
              <a:rPr lang="en-US" smtClean="0"/>
              <a:t>‹#›</a:t>
            </a:fld>
            <a:endParaRPr lang="en-US"/>
          </a:p>
        </p:txBody>
      </p:sp>
    </p:spTree>
    <p:extLst>
      <p:ext uri="{BB962C8B-B14F-4D97-AF65-F5344CB8AC3E}">
        <p14:creationId xmlns:p14="http://schemas.microsoft.com/office/powerpoint/2010/main" val="2866512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7C5EEBF-BE99-4240-B6D6-7B5E23A245C6}" type="datetimeFigureOut">
              <a:rPr lang="en-US" smtClean="0"/>
              <a:t>1/26/2021</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515A86B3-8097-45C7-B849-DB28840D2640}" type="slidenum">
              <a:rPr lang="en-US" smtClean="0"/>
              <a:t>‹#›</a:t>
            </a:fld>
            <a:endParaRPr lang="en-US"/>
          </a:p>
        </p:txBody>
      </p:sp>
    </p:spTree>
    <p:extLst>
      <p:ext uri="{BB962C8B-B14F-4D97-AF65-F5344CB8AC3E}">
        <p14:creationId xmlns:p14="http://schemas.microsoft.com/office/powerpoint/2010/main" val="568141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17C5EEBF-BE99-4240-B6D6-7B5E23A245C6}" type="datetimeFigureOut">
              <a:rPr lang="en-US" smtClean="0"/>
              <a:t>1/26/2021</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515A86B3-8097-45C7-B849-DB28840D2640}" type="slidenum">
              <a:rPr lang="en-US" smtClean="0"/>
              <a:t>‹#›</a:t>
            </a:fld>
            <a:endParaRPr lang="en-US"/>
          </a:p>
        </p:txBody>
      </p:sp>
    </p:spTree>
    <p:extLst>
      <p:ext uri="{BB962C8B-B14F-4D97-AF65-F5344CB8AC3E}">
        <p14:creationId xmlns:p14="http://schemas.microsoft.com/office/powerpoint/2010/main" val="1805034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7C5EEBF-BE99-4240-B6D6-7B5E23A245C6}"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A86B3-8097-45C7-B849-DB28840D2640}" type="slidenum">
              <a:rPr lang="en-US" smtClean="0"/>
              <a:t>‹#›</a:t>
            </a:fld>
            <a:endParaRPr lang="en-US"/>
          </a:p>
        </p:txBody>
      </p:sp>
    </p:spTree>
    <p:extLst>
      <p:ext uri="{BB962C8B-B14F-4D97-AF65-F5344CB8AC3E}">
        <p14:creationId xmlns:p14="http://schemas.microsoft.com/office/powerpoint/2010/main" val="2938148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7C5EEBF-BE99-4240-B6D6-7B5E23A245C6}" type="datetimeFigureOut">
              <a:rPr lang="en-US" smtClean="0"/>
              <a:t>1/26/2021</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15A86B3-8097-45C7-B849-DB28840D2640}" type="slidenum">
              <a:rPr lang="en-US" smtClean="0"/>
              <a:t>‹#›</a:t>
            </a:fld>
            <a:endParaRPr lang="en-US"/>
          </a:p>
        </p:txBody>
      </p:sp>
    </p:spTree>
    <p:extLst>
      <p:ext uri="{BB962C8B-B14F-4D97-AF65-F5344CB8AC3E}">
        <p14:creationId xmlns:p14="http://schemas.microsoft.com/office/powerpoint/2010/main" val="3623108904"/>
      </p:ext>
    </p:extLst>
  </p:cSld>
  <p:clrMap bg1="dk1" tx1="lt1" bg2="dk2" tx2="lt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 id="2147483971" r:id="rId12"/>
    <p:sldLayoutId id="2147483972" r:id="rId13"/>
    <p:sldLayoutId id="2147483973" r:id="rId14"/>
    <p:sldLayoutId id="2147483974" r:id="rId15"/>
    <p:sldLayoutId id="2147483975" r:id="rId16"/>
    <p:sldLayoutId id="214748397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505" y="712519"/>
            <a:ext cx="11732821" cy="1650671"/>
          </a:xfrm>
        </p:spPr>
        <p:txBody>
          <a:bodyPr>
            <a:noAutofit/>
          </a:bodyPr>
          <a:lstStyle/>
          <a:p>
            <a:pPr algn="ctr"/>
            <a:br>
              <a:rPr lang="en-US" sz="3600" b="1" dirty="0">
                <a:solidFill>
                  <a:schemeClr val="tx1"/>
                </a:solidFill>
                <a:latin typeface="Gungsuh" panose="02030600000101010101" pitchFamily="18" charset="-127"/>
                <a:ea typeface="Gungsuh" panose="02030600000101010101" pitchFamily="18" charset="-127"/>
              </a:rPr>
            </a:br>
            <a:br>
              <a:rPr lang="en-US" sz="3600" b="1" dirty="0">
                <a:solidFill>
                  <a:schemeClr val="tx1"/>
                </a:solidFill>
                <a:latin typeface="Gungsuh" panose="02030600000101010101" pitchFamily="18" charset="-127"/>
                <a:ea typeface="Gungsuh" panose="02030600000101010101" pitchFamily="18" charset="-127"/>
              </a:rPr>
            </a:br>
            <a:br>
              <a:rPr lang="en-US" sz="3600" b="1" dirty="0">
                <a:solidFill>
                  <a:schemeClr val="tx1"/>
                </a:solidFill>
                <a:latin typeface="Gungsuh" panose="02030600000101010101" pitchFamily="18" charset="-127"/>
                <a:ea typeface="Gungsuh" panose="02030600000101010101" pitchFamily="18" charset="-127"/>
              </a:rPr>
            </a:br>
            <a:br>
              <a:rPr lang="en-US" sz="3600" b="1" dirty="0">
                <a:solidFill>
                  <a:schemeClr val="tx1"/>
                </a:solidFill>
                <a:latin typeface="Gungsuh" panose="02030600000101010101" pitchFamily="18" charset="-127"/>
                <a:ea typeface="Gungsuh" panose="02030600000101010101" pitchFamily="18" charset="-127"/>
              </a:rPr>
            </a:br>
            <a:br>
              <a:rPr lang="en-US" sz="3600" b="1" dirty="0">
                <a:solidFill>
                  <a:schemeClr val="tx1"/>
                </a:solidFill>
                <a:latin typeface="Gungsuh" panose="02030600000101010101" pitchFamily="18" charset="-127"/>
                <a:ea typeface="Gungsuh" panose="02030600000101010101" pitchFamily="18" charset="-127"/>
              </a:rPr>
            </a:br>
            <a:br>
              <a:rPr lang="en-US" sz="3600" b="1" dirty="0">
                <a:solidFill>
                  <a:schemeClr val="tx1"/>
                </a:solidFill>
                <a:latin typeface="Gungsuh" panose="02030600000101010101" pitchFamily="18" charset="-127"/>
                <a:ea typeface="Gungsuh" panose="02030600000101010101" pitchFamily="18" charset="-127"/>
              </a:rPr>
            </a:br>
            <a:br>
              <a:rPr lang="en-US" sz="3600" b="1" dirty="0">
                <a:solidFill>
                  <a:schemeClr val="tx1"/>
                </a:solidFill>
                <a:latin typeface="Gungsuh" panose="02030600000101010101" pitchFamily="18" charset="-127"/>
                <a:ea typeface="Gungsuh" panose="02030600000101010101" pitchFamily="18" charset="-127"/>
              </a:rPr>
            </a:br>
            <a:br>
              <a:rPr lang="en-US" sz="3600" b="1" dirty="0">
                <a:solidFill>
                  <a:schemeClr val="tx1"/>
                </a:solidFill>
                <a:latin typeface="Gungsuh" panose="02030600000101010101" pitchFamily="18" charset="-127"/>
                <a:ea typeface="Gungsuh" panose="02030600000101010101" pitchFamily="18" charset="-127"/>
              </a:rPr>
            </a:br>
            <a:br>
              <a:rPr lang="en-US" sz="3600" b="1" dirty="0">
                <a:solidFill>
                  <a:schemeClr val="tx1"/>
                </a:solidFill>
                <a:latin typeface="Gungsuh" panose="02030600000101010101" pitchFamily="18" charset="-127"/>
                <a:ea typeface="Gungsuh" panose="02030600000101010101" pitchFamily="18" charset="-127"/>
              </a:rPr>
            </a:br>
            <a:br>
              <a:rPr lang="en-US" sz="3600" b="1" dirty="0">
                <a:solidFill>
                  <a:schemeClr val="tx1"/>
                </a:solidFill>
                <a:latin typeface="Gungsuh" panose="02030600000101010101" pitchFamily="18" charset="-127"/>
                <a:ea typeface="Gungsuh" panose="02030600000101010101" pitchFamily="18" charset="-127"/>
              </a:rPr>
            </a:br>
            <a:br>
              <a:rPr lang="en-US" sz="3600" b="1" dirty="0">
                <a:solidFill>
                  <a:schemeClr val="tx1"/>
                </a:solidFill>
                <a:latin typeface="Gungsuh" panose="02030600000101010101" pitchFamily="18" charset="-127"/>
                <a:ea typeface="Gungsuh" panose="02030600000101010101" pitchFamily="18" charset="-127"/>
              </a:rPr>
            </a:br>
            <a:br>
              <a:rPr lang="en-US" sz="3600" b="1" dirty="0">
                <a:solidFill>
                  <a:schemeClr val="tx1"/>
                </a:solidFill>
                <a:latin typeface="Gungsuh" panose="02030600000101010101" pitchFamily="18" charset="-127"/>
                <a:ea typeface="Gungsuh" panose="02030600000101010101" pitchFamily="18" charset="-127"/>
              </a:rPr>
            </a:br>
            <a:br>
              <a:rPr lang="en-US" sz="3600" b="1" dirty="0">
                <a:solidFill>
                  <a:schemeClr val="tx1"/>
                </a:solidFill>
                <a:latin typeface="Gungsuh" panose="02030600000101010101" pitchFamily="18" charset="-127"/>
                <a:ea typeface="Gungsuh" panose="02030600000101010101" pitchFamily="18" charset="-127"/>
              </a:rPr>
            </a:br>
            <a:br>
              <a:rPr lang="en-US" sz="3600" b="1" dirty="0">
                <a:solidFill>
                  <a:schemeClr val="tx1"/>
                </a:solidFill>
                <a:latin typeface="Gungsuh" panose="02030600000101010101" pitchFamily="18" charset="-127"/>
                <a:ea typeface="Gungsuh" panose="02030600000101010101" pitchFamily="18" charset="-127"/>
              </a:rPr>
            </a:br>
            <a:br>
              <a:rPr lang="en-US" sz="3600" b="1" dirty="0">
                <a:solidFill>
                  <a:schemeClr val="tx1"/>
                </a:solidFill>
                <a:latin typeface="Gungsuh" panose="02030600000101010101" pitchFamily="18" charset="-127"/>
                <a:ea typeface="Gungsuh" panose="02030600000101010101" pitchFamily="18" charset="-127"/>
              </a:rPr>
            </a:br>
            <a:br>
              <a:rPr lang="en-US" sz="3600" b="1" dirty="0">
                <a:solidFill>
                  <a:schemeClr val="tx1"/>
                </a:solidFill>
                <a:latin typeface="Gungsuh" panose="02030600000101010101" pitchFamily="18" charset="-127"/>
                <a:ea typeface="Gungsuh" panose="02030600000101010101" pitchFamily="18" charset="-127"/>
              </a:rPr>
            </a:br>
            <a:br>
              <a:rPr lang="en-US" sz="3600" b="1" dirty="0">
                <a:solidFill>
                  <a:schemeClr val="tx1"/>
                </a:solidFill>
                <a:latin typeface="Gungsuh" panose="02030600000101010101" pitchFamily="18" charset="-127"/>
                <a:ea typeface="Gungsuh" panose="02030600000101010101" pitchFamily="18" charset="-127"/>
              </a:rPr>
            </a:br>
            <a:br>
              <a:rPr lang="en-US" sz="3600" b="1" dirty="0">
                <a:solidFill>
                  <a:schemeClr val="tx1"/>
                </a:solidFill>
                <a:latin typeface="Gungsuh" panose="02030600000101010101" pitchFamily="18" charset="-127"/>
                <a:ea typeface="Gungsuh" panose="02030600000101010101" pitchFamily="18" charset="-127"/>
              </a:rPr>
            </a:br>
            <a:br>
              <a:rPr lang="en-US" sz="3600" b="1" dirty="0">
                <a:solidFill>
                  <a:schemeClr val="tx1"/>
                </a:solidFill>
                <a:latin typeface="Gungsuh" panose="02030600000101010101" pitchFamily="18" charset="-127"/>
                <a:ea typeface="Gungsuh" panose="02030600000101010101" pitchFamily="18" charset="-127"/>
              </a:rPr>
            </a:br>
            <a:br>
              <a:rPr lang="en-US" sz="3600" b="1" dirty="0">
                <a:latin typeface="Gungsuh" panose="02030600000101010101" pitchFamily="18" charset="-127"/>
                <a:ea typeface="Gungsuh" panose="02030600000101010101" pitchFamily="18" charset="-127"/>
              </a:rPr>
            </a:br>
            <a:br>
              <a:rPr lang="en-US" sz="3600" b="1" dirty="0">
                <a:latin typeface="Gungsuh" panose="02030600000101010101" pitchFamily="18" charset="-127"/>
                <a:ea typeface="Gungsuh" panose="02030600000101010101" pitchFamily="18" charset="-127"/>
              </a:rPr>
            </a:br>
            <a:br>
              <a:rPr lang="en-US" sz="3600" b="1" dirty="0">
                <a:latin typeface="Gungsuh" panose="02030600000101010101" pitchFamily="18" charset="-127"/>
                <a:ea typeface="Gungsuh" panose="02030600000101010101" pitchFamily="18" charset="-127"/>
              </a:rPr>
            </a:br>
            <a:br>
              <a:rPr lang="en-US" sz="3600" b="1" dirty="0">
                <a:latin typeface="Gungsuh" panose="02030600000101010101" pitchFamily="18" charset="-127"/>
                <a:ea typeface="Gungsuh" panose="02030600000101010101" pitchFamily="18" charset="-127"/>
              </a:rPr>
            </a:br>
            <a:br>
              <a:rPr lang="en-US" sz="3600" b="1" dirty="0">
                <a:latin typeface="Gungsuh" panose="02030600000101010101" pitchFamily="18" charset="-127"/>
                <a:ea typeface="Gungsuh" panose="02030600000101010101" pitchFamily="18" charset="-127"/>
              </a:rPr>
            </a:br>
            <a:br>
              <a:rPr lang="en-US" sz="3600" b="1" dirty="0">
                <a:latin typeface="Gungsuh" panose="02030600000101010101" pitchFamily="18" charset="-127"/>
                <a:ea typeface="Gungsuh" panose="02030600000101010101" pitchFamily="18" charset="-127"/>
              </a:rPr>
            </a:br>
            <a:br>
              <a:rPr lang="en-US" sz="3600" b="1" dirty="0">
                <a:latin typeface="Gungsuh" panose="02030600000101010101" pitchFamily="18" charset="-127"/>
                <a:ea typeface="Gungsuh" panose="02030600000101010101" pitchFamily="18" charset="-127"/>
              </a:rPr>
            </a:br>
            <a:br>
              <a:rPr lang="en-US" sz="3600" b="1" dirty="0">
                <a:solidFill>
                  <a:schemeClr val="tx1"/>
                </a:solidFill>
                <a:latin typeface="Gungsuh" panose="02030600000101010101" pitchFamily="18" charset="-127"/>
                <a:ea typeface="Gungsuh" panose="02030600000101010101" pitchFamily="18" charset="-127"/>
              </a:rPr>
            </a:br>
            <a:br>
              <a:rPr lang="en-US" sz="3600" b="1" dirty="0">
                <a:latin typeface="Gungsuh" panose="02030600000101010101" pitchFamily="18" charset="-127"/>
                <a:ea typeface="Gungsuh" panose="02030600000101010101" pitchFamily="18" charset="-127"/>
              </a:rPr>
            </a:br>
            <a:r>
              <a:rPr lang="en-US" sz="3600" b="1" dirty="0">
                <a:solidFill>
                  <a:schemeClr val="tx1"/>
                </a:solidFill>
                <a:latin typeface="Gungsuh" panose="02030600000101010101" pitchFamily="18" charset="-127"/>
                <a:ea typeface="Gungsuh" panose="02030600000101010101" pitchFamily="18" charset="-127"/>
              </a:rPr>
              <a:t>TRANSLATION AND NARRATION OF CONFLICT</a:t>
            </a:r>
            <a:br>
              <a:rPr lang="en-US" sz="3600" b="1" dirty="0">
                <a:solidFill>
                  <a:schemeClr val="tx1"/>
                </a:solidFill>
                <a:latin typeface="Gungsuh" panose="02030600000101010101" pitchFamily="18" charset="-127"/>
                <a:ea typeface="Gungsuh" panose="02030600000101010101" pitchFamily="18" charset="-127"/>
              </a:rPr>
            </a:br>
            <a:br>
              <a:rPr lang="en-US" sz="3600" dirty="0">
                <a:solidFill>
                  <a:schemeClr val="tx1"/>
                </a:solidFill>
                <a:latin typeface="Gungsuh" panose="02030600000101010101" pitchFamily="18" charset="-127"/>
                <a:ea typeface="Gungsuh" panose="02030600000101010101" pitchFamily="18" charset="-127"/>
              </a:rPr>
            </a:br>
            <a:endParaRPr lang="en-US" sz="3600" dirty="0">
              <a:solidFill>
                <a:schemeClr val="tx1"/>
              </a:solidFill>
              <a:latin typeface="Gungsuh" panose="02030600000101010101" pitchFamily="18" charset="-127"/>
              <a:ea typeface="Gungsuh" panose="02030600000101010101" pitchFamily="18" charset="-127"/>
            </a:endParaRPr>
          </a:p>
        </p:txBody>
      </p:sp>
      <p:sp>
        <p:nvSpPr>
          <p:cNvPr id="3" name="Subtitle 2"/>
          <p:cNvSpPr>
            <a:spLocks noGrp="1"/>
          </p:cNvSpPr>
          <p:nvPr>
            <p:ph type="subTitle" idx="1"/>
          </p:nvPr>
        </p:nvSpPr>
        <p:spPr/>
        <p:txBody>
          <a:bodyPr>
            <a:normAutofit fontScale="25000" lnSpcReduction="20000"/>
          </a:bodyPr>
          <a:lstStyle/>
          <a:p>
            <a:pPr algn="ctr"/>
            <a:r>
              <a:rPr lang="en-US" sz="7400" b="1" dirty="0">
                <a:solidFill>
                  <a:schemeClr val="tx1"/>
                </a:solidFill>
                <a:latin typeface="MS PGothic" panose="020B0600070205080204" pitchFamily="34" charset="-128"/>
                <a:ea typeface="MS PGothic" panose="020B0600070205080204" pitchFamily="34" charset="-128"/>
              </a:rPr>
              <a:t>Discourse Analysis</a:t>
            </a:r>
          </a:p>
          <a:p>
            <a:pPr algn="ctr"/>
            <a:r>
              <a:rPr lang="en-US" sz="7400" b="1" dirty="0">
                <a:solidFill>
                  <a:schemeClr val="tx1"/>
                </a:solidFill>
                <a:latin typeface="MS PGothic" panose="020B0600070205080204" pitchFamily="34" charset="-128"/>
                <a:ea typeface="MS PGothic" panose="020B0600070205080204" pitchFamily="34" charset="-128"/>
              </a:rPr>
              <a:t>Tutor’s Name: Prof. Dr. </a:t>
            </a:r>
            <a:r>
              <a:rPr lang="en-US" sz="8000" dirty="0">
                <a:solidFill>
                  <a:schemeClr val="tx1"/>
                </a:solidFill>
                <a:latin typeface="MS PGothic" panose="020B0600070205080204" pitchFamily="34" charset="-128"/>
                <a:ea typeface="MS PGothic" panose="020B0600070205080204" pitchFamily="34" charset="-128"/>
              </a:rPr>
              <a:t>AHMED QADOURY ABED</a:t>
            </a:r>
            <a:endParaRPr lang="en-US" sz="7400" b="1" dirty="0">
              <a:solidFill>
                <a:schemeClr val="tx1"/>
              </a:solidFill>
              <a:latin typeface="MS PGothic" panose="020B0600070205080204" pitchFamily="34" charset="-128"/>
              <a:ea typeface="MS PGothic" panose="020B0600070205080204" pitchFamily="34" charset="-128"/>
            </a:endParaRPr>
          </a:p>
          <a:p>
            <a:pPr algn="ctr"/>
            <a:r>
              <a:rPr lang="en-US" sz="7400" b="1" dirty="0">
                <a:solidFill>
                  <a:schemeClr val="tx1"/>
                </a:solidFill>
                <a:latin typeface="MS PGothic" panose="020B0600070205080204" pitchFamily="34" charset="-128"/>
                <a:ea typeface="MS PGothic" panose="020B0600070205080204" pitchFamily="34" charset="-128"/>
              </a:rPr>
              <a:t>By: Essam T.Muhammed</a:t>
            </a:r>
          </a:p>
          <a:p>
            <a:pPr algn="ctr"/>
            <a:r>
              <a:rPr lang="en-US" sz="7400" b="1" dirty="0">
                <a:solidFill>
                  <a:schemeClr val="tx1"/>
                </a:solidFill>
                <a:latin typeface="MS PGothic" panose="020B0600070205080204" pitchFamily="34" charset="-128"/>
                <a:ea typeface="MS PGothic" panose="020B0600070205080204" pitchFamily="34" charset="-128"/>
              </a:rPr>
              <a:t>PhD Student</a:t>
            </a:r>
          </a:p>
          <a:p>
            <a:pPr algn="ctr"/>
            <a:r>
              <a:rPr lang="en-US" sz="7400" b="1" dirty="0">
                <a:solidFill>
                  <a:schemeClr val="tx1"/>
                </a:solidFill>
                <a:latin typeface="MS PGothic" panose="020B0600070205080204" pitchFamily="34" charset="-128"/>
                <a:ea typeface="MS PGothic" panose="020B0600070205080204" pitchFamily="34" charset="-128"/>
              </a:rPr>
              <a:t>2020-2021</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306" y="1413164"/>
            <a:ext cx="11935149" cy="3253839"/>
          </a:xfrm>
          <a:prstGeom prst="rect">
            <a:avLst/>
          </a:prstGeom>
        </p:spPr>
      </p:pic>
    </p:spTree>
    <p:extLst>
      <p:ext uri="{BB962C8B-B14F-4D97-AF65-F5344CB8AC3E}">
        <p14:creationId xmlns:p14="http://schemas.microsoft.com/office/powerpoint/2010/main" val="4034002041"/>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3132" y="617518"/>
            <a:ext cx="11079678" cy="1723549"/>
          </a:xfrm>
          <a:prstGeom prst="rect">
            <a:avLst/>
          </a:prstGeom>
        </p:spPr>
        <p:txBody>
          <a:bodyPr wrap="square">
            <a:spAutoFit/>
          </a:bodyPr>
          <a:lstStyle/>
          <a:p>
            <a:pPr algn="ctr"/>
            <a:r>
              <a:rPr lang="pt-BR" sz="4400" b="1" dirty="0">
                <a:solidFill>
                  <a:prstClr val="white"/>
                </a:solidFill>
                <a:latin typeface="High Tower Text" panose="02040502050506030303" pitchFamily="18" charset="0"/>
                <a:ea typeface="+mj-ea"/>
                <a:cs typeface="+mj-cs"/>
              </a:rPr>
              <a:t>Is Narrative a</a:t>
            </a:r>
            <a:r>
              <a:rPr lang="pt-BR" sz="4400" b="1" dirty="0">
                <a:solidFill>
                  <a:prstClr val="white"/>
                </a:solidFill>
                <a:latin typeface="High Tower Text" panose="02040502050506030303" pitchFamily="18" charset="0"/>
              </a:rPr>
              <a:t> Separate Genre or Not? </a:t>
            </a:r>
            <a:br>
              <a:rPr lang="pt-BR" sz="4400" b="1" dirty="0">
                <a:solidFill>
                  <a:prstClr val="white"/>
                </a:solidFill>
                <a:latin typeface="High Tower Text" panose="02040502050506030303" pitchFamily="18" charset="0"/>
                <a:ea typeface="+mj-ea"/>
                <a:cs typeface="+mj-cs"/>
              </a:rPr>
            </a:br>
            <a:br>
              <a:rPr lang="pt-BR" sz="4200" b="1" dirty="0">
                <a:solidFill>
                  <a:prstClr val="white"/>
                </a:solidFill>
                <a:latin typeface="High Tower Text" panose="02040502050506030303" pitchFamily="18" charset="0"/>
                <a:ea typeface="+mj-ea"/>
                <a:cs typeface="+mj-cs"/>
              </a:rPr>
            </a:br>
            <a:endParaRPr lang="en-US" b="1" dirty="0">
              <a:latin typeface="High Tower Text" panose="02040502050506030303" pitchFamily="18" charset="0"/>
            </a:endParaRPr>
          </a:p>
        </p:txBody>
      </p:sp>
      <p:sp>
        <p:nvSpPr>
          <p:cNvPr id="5" name="Rectangle 4"/>
          <p:cNvSpPr/>
          <p:nvPr/>
        </p:nvSpPr>
        <p:spPr>
          <a:xfrm>
            <a:off x="273132" y="1479292"/>
            <a:ext cx="11483439" cy="4708981"/>
          </a:xfrm>
          <a:prstGeom prst="rect">
            <a:avLst/>
          </a:prstGeom>
        </p:spPr>
        <p:txBody>
          <a:bodyPr wrap="square">
            <a:spAutoFit/>
          </a:bodyPr>
          <a:lstStyle/>
          <a:p>
            <a:pPr algn="just">
              <a:lnSpc>
                <a:spcPct val="150000"/>
              </a:lnSpc>
            </a:pPr>
            <a:r>
              <a:rPr lang="en-US" sz="2000" dirty="0">
                <a:latin typeface="Times New Roman" panose="02020603050405020304" pitchFamily="18" charset="0"/>
                <a:cs typeface="Times New Roman" panose="02020603050405020304" pitchFamily="18" charset="0"/>
              </a:rPr>
              <a:t>Baker (2006: 9) does not consider narrative as a</a:t>
            </a:r>
            <a:r>
              <a:rPr lang="en-US" sz="2000" dirty="0">
                <a:solidFill>
                  <a:prstClr val="white"/>
                </a:solidFill>
                <a:latin typeface="Times New Roman" panose="02020603050405020304" pitchFamily="18" charset="0"/>
                <a:cs typeface="Times New Roman" panose="02020603050405020304" pitchFamily="18" charset="0"/>
              </a:rPr>
              <a:t> separate genre since a narrative is not confined to political and social topics. Instead, it can refer to technical and scientific texts, as there is no text that does not benefit from, or constitute a part of, “the story of life” (Fisher, 1987: 85). Even a scientific paper leading to findings and</a:t>
            </a:r>
            <a:br>
              <a:rPr lang="en-US" sz="2000" dirty="0">
                <a:solidFill>
                  <a:prstClr val="white"/>
                </a:solidFill>
                <a:latin typeface="Times New Roman" panose="02020603050405020304" pitchFamily="18" charset="0"/>
                <a:cs typeface="Times New Roman" panose="02020603050405020304" pitchFamily="18" charset="0"/>
              </a:rPr>
            </a:br>
            <a:r>
              <a:rPr lang="en-US" sz="2000" dirty="0">
                <a:solidFill>
                  <a:prstClr val="white"/>
                </a:solidFill>
                <a:latin typeface="Times New Roman" panose="02020603050405020304" pitchFamily="18" charset="0"/>
                <a:cs typeface="Times New Roman" panose="02020603050405020304" pitchFamily="18" charset="0"/>
              </a:rPr>
              <a:t>conclusions represents an “organized sequence” of events that follows the regular pattern of a</a:t>
            </a:r>
            <a:br>
              <a:rPr lang="en-US" sz="2000" dirty="0">
                <a:solidFill>
                  <a:prstClr val="white"/>
                </a:solidFill>
                <a:latin typeface="Times New Roman" panose="02020603050405020304" pitchFamily="18" charset="0"/>
                <a:cs typeface="Times New Roman" panose="02020603050405020304" pitchFamily="18" charset="0"/>
              </a:rPr>
            </a:br>
            <a:r>
              <a:rPr lang="en-US" sz="2000" dirty="0">
                <a:solidFill>
                  <a:prstClr val="white"/>
                </a:solidFill>
                <a:latin typeface="Times New Roman" panose="02020603050405020304" pitchFamily="18" charset="0"/>
                <a:cs typeface="Times New Roman" panose="02020603050405020304" pitchFamily="18" charset="0"/>
              </a:rPr>
              <a:t>typical narrative, which includes a beginning, a middle, and an end (Landau, 1997: 104).</a:t>
            </a:r>
            <a:br>
              <a:rPr lang="en-US" sz="2000" dirty="0">
                <a:solidFill>
                  <a:prstClr val="white"/>
                </a:solidFill>
                <a:latin typeface="Times New Roman" panose="02020603050405020304" pitchFamily="18" charset="0"/>
                <a:cs typeface="Times New Roman" panose="02020603050405020304" pitchFamily="18" charset="0"/>
              </a:rPr>
            </a:br>
            <a:r>
              <a:rPr lang="en-US" sz="2000" dirty="0">
                <a:solidFill>
                  <a:prstClr val="white"/>
                </a:solidFill>
                <a:latin typeface="Times New Roman" panose="02020603050405020304" pitchFamily="18" charset="0"/>
                <a:cs typeface="Times New Roman" panose="02020603050405020304" pitchFamily="18" charset="0"/>
              </a:rPr>
              <a:t>Predictably, statistical figures are often employed to contribute to conflict between competing narratives by supporting one while undermining the other.                                                          .</a:t>
            </a:r>
            <a:br>
              <a:rPr lang="en-US" sz="2000" dirty="0">
                <a:solidFill>
                  <a:prstClr val="white"/>
                </a:solidFill>
                <a:latin typeface="Times New Roman" panose="02020603050405020304" pitchFamily="18" charset="0"/>
                <a:cs typeface="Times New Roman" panose="02020603050405020304" pitchFamily="18" charset="0"/>
              </a:rPr>
            </a:br>
            <a:r>
              <a:rPr lang="en-US" sz="2000" dirty="0">
                <a:solidFill>
                  <a:prstClr val="white"/>
                </a:solidFill>
                <a:latin typeface="Times New Roman" panose="02020603050405020304" pitchFamily="18" charset="0"/>
                <a:cs typeface="Times New Roman" panose="02020603050405020304" pitchFamily="18" charset="0"/>
              </a:rPr>
              <a:t> Example: </a:t>
            </a:r>
            <a:r>
              <a:rPr lang="en-US" sz="2000" dirty="0">
                <a:latin typeface="TimesNewRomanPSMT"/>
              </a:rPr>
              <a:t>In the context of the Arab Spring,</a:t>
            </a:r>
            <a:r>
              <a:rPr lang="en-US" sz="2000" i="1" dirty="0">
                <a:latin typeface="TimesNewRomanPS-ItalicMT"/>
              </a:rPr>
              <a:t> Middle East Monitor </a:t>
            </a:r>
            <a:r>
              <a:rPr lang="en-US" sz="2000" dirty="0">
                <a:latin typeface="TimesNewRomanPSMT"/>
              </a:rPr>
              <a:t>reports on the use of allegedly fake statistical figures to support the legitimacy of the Egyptian opposition’s demands and the reportedly pre-planned military coup following large-scale anti-</a:t>
            </a:r>
            <a:r>
              <a:rPr lang="en-US" sz="2000" dirty="0" err="1">
                <a:latin typeface="TimesNewRomanPSMT"/>
              </a:rPr>
              <a:t>Morsi</a:t>
            </a:r>
            <a:r>
              <a:rPr lang="en-US" sz="2000" dirty="0">
                <a:latin typeface="TimesNewRomanPSMT"/>
              </a:rPr>
              <a:t> demonstrations on June 30, 2013</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987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3132" y="700644"/>
            <a:ext cx="11625944" cy="5632311"/>
          </a:xfrm>
          <a:prstGeom prst="rect">
            <a:avLst/>
          </a:prstGeom>
        </p:spPr>
        <p:txBody>
          <a:bodyPr wrap="square">
            <a:spAutoFit/>
          </a:bodyPr>
          <a:lstStyle/>
          <a:p>
            <a:pPr algn="just">
              <a:lnSpc>
                <a:spcPct val="150000"/>
              </a:lnSpc>
            </a:pPr>
            <a:r>
              <a:rPr lang="en-US" sz="2400" dirty="0">
                <a:latin typeface="Times New Roman" panose="02020603050405020304" pitchFamily="18" charset="0"/>
                <a:cs typeface="Times New Roman" panose="02020603050405020304" pitchFamily="18" charset="0"/>
              </a:rPr>
              <a:t>[T]he numbers game was played by the opposition and the military to orchestrate and</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justify the coup </a:t>
            </a:r>
            <a:r>
              <a:rPr lang="en-US" sz="2400" dirty="0" err="1">
                <a:latin typeface="Times New Roman" panose="02020603050405020304" pitchFamily="18" charset="0"/>
                <a:cs typeface="Times New Roman" panose="02020603050405020304" pitchFamily="18" charset="0"/>
              </a:rPr>
              <a:t>d’etat</a:t>
            </a:r>
            <a:r>
              <a:rPr lang="en-US" sz="2400" dirty="0">
                <a:latin typeface="Times New Roman" panose="02020603050405020304" pitchFamily="18" charset="0"/>
                <a:cs typeface="Times New Roman" panose="02020603050405020304" pitchFamily="18" charset="0"/>
              </a:rPr>
              <a:t> against President Mohamed </a:t>
            </a:r>
            <a:r>
              <a:rPr lang="en-US" sz="2400" dirty="0" err="1">
                <a:latin typeface="Times New Roman" panose="02020603050405020304" pitchFamily="18" charset="0"/>
                <a:cs typeface="Times New Roman" panose="02020603050405020304" pitchFamily="18" charset="0"/>
              </a:rPr>
              <a:t>Morsi</a:t>
            </a:r>
            <a:r>
              <a:rPr lang="en-US" sz="2400" dirty="0">
                <a:latin typeface="Times New Roman" panose="02020603050405020304" pitchFamily="18" charset="0"/>
                <a:cs typeface="Times New Roman" panose="02020603050405020304" pitchFamily="18" charset="0"/>
              </a:rPr>
              <a:t>. For whatever reason, several</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external parties also used the numbers claimed to validate their support for the military</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intervention … To give their statistics an air of respectability and credence, the anti-</a:t>
            </a:r>
            <a:r>
              <a:rPr lang="en-US" sz="2400" dirty="0" err="1">
                <a:latin typeface="Times New Roman" panose="02020603050405020304" pitchFamily="18" charset="0"/>
                <a:cs typeface="Times New Roman" panose="02020603050405020304" pitchFamily="18" charset="0"/>
              </a:rPr>
              <a:t>Morsi</a:t>
            </a:r>
            <a:r>
              <a:rPr lang="en-US" sz="2400" dirty="0">
                <a:latin typeface="Times New Roman" panose="02020603050405020304" pitchFamily="18" charset="0"/>
                <a:cs typeface="Times New Roman" panose="02020603050405020304" pitchFamily="18" charset="0"/>
              </a:rPr>
              <a:t> alliance claimed that their crowd statistics were obtained from coverage and analyses conducted by Google Earth. Though never confirmed by the satellite giant, the estimates given ranged from 14.3 million to 33 million demonstrators. A search of the net revealed no official statement by Google Earth to confirm these claims. Meanwhile, MEMO requested a comment from Google but has not received a reply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(Middle East Monitor, July 2013)                                                               </a:t>
            </a:r>
          </a:p>
        </p:txBody>
      </p:sp>
    </p:spTree>
    <p:extLst>
      <p:ext uri="{BB962C8B-B14F-4D97-AF65-F5344CB8AC3E}">
        <p14:creationId xmlns:p14="http://schemas.microsoft.com/office/powerpoint/2010/main" val="3422271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Narratively &amp;Normalizing</a:t>
            </a:r>
          </a:p>
        </p:txBody>
      </p:sp>
      <p:sp>
        <p:nvSpPr>
          <p:cNvPr id="3" name="Rectangle 2"/>
          <p:cNvSpPr/>
          <p:nvPr/>
        </p:nvSpPr>
        <p:spPr>
          <a:xfrm>
            <a:off x="646111" y="1282535"/>
            <a:ext cx="10777951" cy="3970318"/>
          </a:xfrm>
          <a:prstGeom prst="rect">
            <a:avLst/>
          </a:prstGeom>
        </p:spPr>
        <p:txBody>
          <a:bodyPr wrap="square">
            <a:spAutoFit/>
          </a:bodyPr>
          <a:lstStyle/>
          <a:p>
            <a:pPr algn="just">
              <a:lnSpc>
                <a:spcPct val="150000"/>
              </a:lnSpc>
            </a:pPr>
            <a:r>
              <a:rPr lang="en-US" sz="2400" dirty="0">
                <a:latin typeface="Times New Roman" panose="02020603050405020304" pitchFamily="18" charset="0"/>
                <a:cs typeface="Times New Roman" panose="02020603050405020304" pitchFamily="18" charset="0"/>
              </a:rPr>
              <a:t>Narrativity is often employed in political contexts to exert a long-term normalizing effect</a:t>
            </a:r>
            <a:r>
              <a:rPr lang="en-US" sz="2400" dirty="0">
                <a:solidFill>
                  <a:prstClr val="white"/>
                </a:solidFill>
                <a:latin typeface="Times New Roman" panose="02020603050405020304" pitchFamily="18" charset="0"/>
                <a:cs typeface="Times New Roman" panose="02020603050405020304" pitchFamily="18" charset="0"/>
              </a:rPr>
              <a:t> on listeners (Baker, 2006: 11) in order to accept and believe the stories they hear about events</a:t>
            </a:r>
            <a:r>
              <a:rPr lang="en-US" sz="2400" dirty="0">
                <a:latin typeface="Times New Roman" panose="02020603050405020304" pitchFamily="18" charset="0"/>
                <a:cs typeface="Times New Roman" panose="02020603050405020304" pitchFamily="18" charset="0"/>
              </a:rPr>
              <a:t> </a:t>
            </a:r>
            <a:r>
              <a:rPr lang="en-US" sz="2400" dirty="0">
                <a:solidFill>
                  <a:prstClr val="white"/>
                </a:solidFill>
                <a:latin typeface="Times New Roman" panose="02020603050405020304" pitchFamily="18" charset="0"/>
                <a:cs typeface="Times New Roman" panose="02020603050405020304" pitchFamily="18" charset="0"/>
              </a:rPr>
              <a:t>without questioning or expressing any doubts with regards to the credibility and trustworthiness of the source. The Arab Spring has proved that narratives can be used by autocratic regimes as a propaganda weapon to justify brutal procedures against opponents, civil and political activists, and demonstrators. </a:t>
            </a:r>
            <a:br>
              <a:rPr lang="en-US" sz="2400" dirty="0">
                <a:solidFill>
                  <a:prstClr val="white"/>
                </a:solidFill>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91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5019" y="819398"/>
            <a:ext cx="10675916" cy="5170646"/>
          </a:xfrm>
          <a:prstGeom prst="rect">
            <a:avLst/>
          </a:prstGeom>
        </p:spPr>
        <p:txBody>
          <a:bodyPr wrap="square">
            <a:spAutoFit/>
          </a:bodyPr>
          <a:lstStyle/>
          <a:p>
            <a:pPr>
              <a:lnSpc>
                <a:spcPct val="150000"/>
              </a:lnSpc>
            </a:pPr>
            <a:r>
              <a:rPr lang="en-US" sz="2000" dirty="0">
                <a:latin typeface="TimesNewRomanPSMT"/>
              </a:rPr>
              <a:t>The </a:t>
            </a:r>
            <a:r>
              <a:rPr lang="en-US" sz="2000" dirty="0" err="1">
                <a:latin typeface="TimesNewRomanPSMT"/>
              </a:rPr>
              <a:t>Houla</a:t>
            </a:r>
            <a:r>
              <a:rPr lang="en-US" sz="2000" dirty="0">
                <a:latin typeface="TimesNewRomanPSMT"/>
              </a:rPr>
              <a:t> Massacre took place in the Syrian village of </a:t>
            </a:r>
            <a:r>
              <a:rPr lang="en-US" sz="2000" dirty="0" err="1">
                <a:latin typeface="TimesNewRomanPSMT"/>
              </a:rPr>
              <a:t>Taldou</a:t>
            </a:r>
            <a:r>
              <a:rPr lang="en-US" sz="2000" dirty="0">
                <a:latin typeface="TimesNewRomanPSMT"/>
              </a:rPr>
              <a:t>, located in the </a:t>
            </a:r>
            <a:r>
              <a:rPr lang="en-US" sz="2000" dirty="0" err="1">
                <a:latin typeface="TimesNewRomanPSMT"/>
              </a:rPr>
              <a:t>Houla</a:t>
            </a:r>
            <a:r>
              <a:rPr lang="en-US" sz="2000" dirty="0">
                <a:latin typeface="TimesNewRomanPSMT"/>
              </a:rPr>
              <a:t> Region</a:t>
            </a:r>
            <a:br>
              <a:rPr lang="en-US" sz="2000" dirty="0">
                <a:latin typeface="TimesNewRomanPSMT"/>
              </a:rPr>
            </a:br>
            <a:r>
              <a:rPr lang="en-US" sz="2000" dirty="0">
                <a:latin typeface="TimesNewRomanPSMT"/>
              </a:rPr>
              <a:t>near Homs on May 25, 2012, and was reportedly carried out by pro-Assad militants. The</a:t>
            </a:r>
            <a:br>
              <a:rPr lang="en-US" sz="2000" dirty="0">
                <a:latin typeface="TimesNewRomanPSMT"/>
              </a:rPr>
            </a:br>
            <a:r>
              <a:rPr lang="en-US" sz="2000" dirty="0">
                <a:latin typeface="TimesNewRomanPS-ItalicMT"/>
              </a:rPr>
              <a:t>National Review Online </a:t>
            </a:r>
            <a:r>
              <a:rPr lang="en-US" sz="2000" dirty="0">
                <a:latin typeface="TimesNewRomanPSMT"/>
              </a:rPr>
              <a:t>news outlet published an article by </a:t>
            </a:r>
            <a:r>
              <a:rPr lang="en-US" sz="2000" dirty="0" err="1">
                <a:latin typeface="TimesNewRomanPSMT"/>
              </a:rPr>
              <a:t>Aymenn</a:t>
            </a:r>
            <a:r>
              <a:rPr lang="en-US" sz="2000" dirty="0">
                <a:latin typeface="TimesNewRomanPSMT"/>
              </a:rPr>
              <a:t> Jawad al-</a:t>
            </a:r>
            <a:r>
              <a:rPr lang="en-US" sz="2000" dirty="0" err="1">
                <a:latin typeface="TimesNewRomanPSMT"/>
              </a:rPr>
              <a:t>Tamimi</a:t>
            </a:r>
            <a:r>
              <a:rPr lang="en-US" sz="2000" dirty="0">
                <a:latin typeface="TimesNewRomanPSMT"/>
              </a:rPr>
              <a:t> and</a:t>
            </a:r>
            <a:br>
              <a:rPr lang="en-US" sz="2000" dirty="0">
                <a:latin typeface="TimesNewRomanPSMT"/>
              </a:rPr>
            </a:br>
            <a:r>
              <a:rPr lang="en-US" sz="2000" dirty="0">
                <a:latin typeface="TimesNewRomanPSMT"/>
              </a:rPr>
              <a:t>Phillip Smyth, investigating the narrative that the Assad regime constructed, attempting not</a:t>
            </a:r>
            <a:br>
              <a:rPr lang="en-US" sz="2000" dirty="0">
                <a:latin typeface="TimesNewRomanPSMT"/>
              </a:rPr>
            </a:br>
            <a:r>
              <a:rPr lang="en-US" sz="2000" dirty="0">
                <a:latin typeface="TimesNewRomanPSMT"/>
              </a:rPr>
              <a:t>only to deny their responsibility for the massacre, but also to portray its loyalists to be the</a:t>
            </a:r>
            <a:br>
              <a:rPr lang="en-US" sz="2000" dirty="0">
                <a:latin typeface="TimesNewRomanPSMT"/>
              </a:rPr>
            </a:br>
            <a:r>
              <a:rPr lang="en-US" sz="2000" dirty="0">
                <a:latin typeface="TimesNewRomanPSMT"/>
              </a:rPr>
              <a:t>victims. The authors attempted to observe the reports undertaken by various newspapers on</a:t>
            </a:r>
            <a:br>
              <a:rPr lang="en-US" sz="2000" dirty="0">
                <a:latin typeface="TimesNewRomanPSMT"/>
              </a:rPr>
            </a:br>
            <a:r>
              <a:rPr lang="en-US" sz="2000" dirty="0">
                <a:latin typeface="TimesNewRomanPSMT"/>
              </a:rPr>
              <a:t>the event and Assad’s propaganda in general: “FAZ [German newspaper </a:t>
            </a:r>
            <a:r>
              <a:rPr lang="en-US" sz="2000" dirty="0">
                <a:latin typeface="TimesNewRomanPS-ItalicMT"/>
              </a:rPr>
              <a:t>Frankfurt</a:t>
            </a:r>
            <a:br>
              <a:rPr lang="en-US" sz="2000" dirty="0">
                <a:latin typeface="TimesNewRomanPS-ItalicMT"/>
              </a:rPr>
            </a:br>
            <a:r>
              <a:rPr lang="en-US" sz="2000" dirty="0" err="1">
                <a:latin typeface="TimesNewRomanPS-ItalicMT"/>
              </a:rPr>
              <a:t>Allgemeine</a:t>
            </a:r>
            <a:r>
              <a:rPr lang="en-US" sz="2000" dirty="0">
                <a:latin typeface="TimesNewRomanPS-ItalicMT"/>
              </a:rPr>
              <a:t> </a:t>
            </a:r>
            <a:r>
              <a:rPr lang="en-US" sz="2000" dirty="0" err="1">
                <a:latin typeface="TimesNewRomanPS-ItalicMT"/>
              </a:rPr>
              <a:t>Zeitung</a:t>
            </a:r>
            <a:r>
              <a:rPr lang="en-US" sz="2000" dirty="0">
                <a:latin typeface="TimesNewRomanPSMT"/>
              </a:rPr>
              <a:t>] alleges that not only did opposition-group members carry out the </a:t>
            </a:r>
            <a:r>
              <a:rPr lang="en-US" sz="2000" dirty="0" err="1">
                <a:latin typeface="TimesNewRomanPSMT"/>
              </a:rPr>
              <a:t>Houla</a:t>
            </a:r>
            <a:br>
              <a:rPr lang="en-US" sz="2000" dirty="0">
                <a:latin typeface="TimesNewRomanPSMT"/>
              </a:rPr>
            </a:br>
            <a:r>
              <a:rPr lang="en-US" sz="2000" dirty="0">
                <a:latin typeface="TimesNewRomanPSMT"/>
              </a:rPr>
              <a:t>massacre, but the victims were principally Alawites – that is, part of Assad’s religious sect –</a:t>
            </a:r>
            <a:br>
              <a:rPr lang="en-US" sz="2000" dirty="0">
                <a:latin typeface="TimesNewRomanPSMT"/>
              </a:rPr>
            </a:br>
            <a:r>
              <a:rPr lang="en-US" sz="2000" dirty="0">
                <a:latin typeface="TimesNewRomanPSMT"/>
              </a:rPr>
              <a:t>along with some Sunni families that had converted to Shiism” (</a:t>
            </a:r>
            <a:r>
              <a:rPr lang="en-US" sz="2000" dirty="0" err="1">
                <a:latin typeface="TimesNewRomanPSMT"/>
              </a:rPr>
              <a:t>Tamimi</a:t>
            </a:r>
            <a:r>
              <a:rPr lang="en-US" sz="2000" dirty="0">
                <a:latin typeface="TimesNewRomanPSMT"/>
              </a:rPr>
              <a:t> and Smyth, 2012)</a:t>
            </a:r>
            <a:r>
              <a:rPr lang="en-US" sz="2000" dirty="0"/>
              <a:t> </a:t>
            </a:r>
            <a:br>
              <a:rPr lang="en-US" sz="2000" dirty="0"/>
            </a:br>
            <a:endParaRPr lang="en-US" sz="2000" dirty="0"/>
          </a:p>
        </p:txBody>
      </p:sp>
    </p:spTree>
    <p:extLst>
      <p:ext uri="{BB962C8B-B14F-4D97-AF65-F5344CB8AC3E}">
        <p14:creationId xmlns:p14="http://schemas.microsoft.com/office/powerpoint/2010/main" val="41392270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757" y="142504"/>
            <a:ext cx="11602192" cy="5632311"/>
          </a:xfrm>
          <a:prstGeom prst="rect">
            <a:avLst/>
          </a:prstGeom>
        </p:spPr>
        <p:txBody>
          <a:bodyPr wrap="square">
            <a:spAutoFit/>
          </a:bodyPr>
          <a:lstStyle/>
          <a:p>
            <a:pPr algn="just">
              <a:lnSpc>
                <a:spcPct val="150000"/>
              </a:lnSpc>
            </a:pPr>
            <a:r>
              <a:rPr lang="en-US" sz="2400" dirty="0">
                <a:latin typeface="TimesNewRomanPSMT"/>
              </a:rPr>
              <a:t>Translation as a mandatory medium of communication is essential in normalizing and nourishing narratives across linguistic barriers (Baker, 2006: 14). Any conflict, whether political, military, or social, is necessarily a conflict of image in which all parties aim to construct and deconstruct an enemy by delegitimizing its actions and distorting its image.</a:t>
            </a:r>
            <a:r>
              <a:rPr lang="en-US" sz="2400" dirty="0">
                <a:solidFill>
                  <a:prstClr val="white"/>
                </a:solidFill>
                <a:latin typeface="TimesNewRomanPSMT"/>
              </a:rPr>
              <a:t> Nelson (2002: 8) asserts that a conflict entails dehumanizing the enemy and dealing with the enemy as a “foreign and distant” entity. This subsequently provides a pretext for torturing, maiming, and slaughtering the other. Translators and interpreters contribute to either facilitating or challenging this process of dehumanization, which aims to transform the </a:t>
            </a:r>
            <a:r>
              <a:rPr lang="en-US" sz="2400" i="1" dirty="0">
                <a:solidFill>
                  <a:prstClr val="white"/>
                </a:solidFill>
                <a:latin typeface="TimesNewRomanPS-ItalicMT"/>
              </a:rPr>
              <a:t>who</a:t>
            </a:r>
            <a:r>
              <a:rPr lang="en-US" sz="2400" dirty="0">
                <a:solidFill>
                  <a:prstClr val="white"/>
                </a:solidFill>
                <a:latin typeface="TimesNewRomanPSMT"/>
              </a:rPr>
              <a:t> into </a:t>
            </a:r>
            <a:r>
              <a:rPr lang="en-US" sz="2400" i="1" dirty="0">
                <a:solidFill>
                  <a:prstClr val="white"/>
                </a:solidFill>
                <a:latin typeface="TimesNewRomanPS-ItalicMT"/>
              </a:rPr>
              <a:t>it </a:t>
            </a:r>
            <a:r>
              <a:rPr lang="en-US" sz="2400" dirty="0">
                <a:solidFill>
                  <a:prstClr val="white"/>
                </a:solidFill>
                <a:latin typeface="TimesNewRomanPSMT"/>
              </a:rPr>
              <a:t>whose misery and anguish become acceptable and tolerable (Baker, 2008: 14)                  .</a:t>
            </a:r>
            <a:r>
              <a:rPr lang="en-US" sz="2400" dirty="0">
                <a:latin typeface="TimesNewRomanPSMT"/>
              </a:rPr>
              <a:t>                                                </a:t>
            </a:r>
            <a:endParaRPr lang="en-US" sz="2400" dirty="0"/>
          </a:p>
        </p:txBody>
      </p:sp>
    </p:spTree>
    <p:extLst>
      <p:ext uri="{BB962C8B-B14F-4D97-AF65-F5344CB8AC3E}">
        <p14:creationId xmlns:p14="http://schemas.microsoft.com/office/powerpoint/2010/main" val="2065527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solidFill>
                  <a:schemeClr val="tx1"/>
                </a:solidFill>
                <a:latin typeface="TimesNewRomanPSMT"/>
              </a:rPr>
              <a:t>Narrative and Truth</a:t>
            </a:r>
            <a:r>
              <a:rPr lang="en-US" dirty="0">
                <a:solidFill>
                  <a:schemeClr val="tx1"/>
                </a:solidFill>
              </a:rPr>
              <a:t> </a:t>
            </a:r>
            <a:br>
              <a:rPr lang="en-US" dirty="0">
                <a:solidFill>
                  <a:schemeClr val="tx1"/>
                </a:solidFill>
              </a:rPr>
            </a:br>
            <a:endParaRPr lang="en-US" dirty="0">
              <a:solidFill>
                <a:schemeClr val="tx1"/>
              </a:solidFill>
            </a:endParaRPr>
          </a:p>
        </p:txBody>
      </p:sp>
      <p:sp>
        <p:nvSpPr>
          <p:cNvPr id="3" name="Rectangle 2"/>
          <p:cNvSpPr/>
          <p:nvPr/>
        </p:nvSpPr>
        <p:spPr>
          <a:xfrm>
            <a:off x="646111" y="1306287"/>
            <a:ext cx="10837328" cy="4708981"/>
          </a:xfrm>
          <a:prstGeom prst="rect">
            <a:avLst/>
          </a:prstGeom>
        </p:spPr>
        <p:txBody>
          <a:bodyPr wrap="square">
            <a:spAutoFit/>
          </a:bodyPr>
          <a:lstStyle/>
          <a:p>
            <a:pPr algn="just">
              <a:lnSpc>
                <a:spcPct val="150000"/>
              </a:lnSpc>
            </a:pPr>
            <a:r>
              <a:rPr lang="en-US" sz="2000" dirty="0">
                <a:latin typeface="TimesNewRomanPSMT"/>
              </a:rPr>
              <a:t>                                                                                                                                                                 </a:t>
            </a:r>
            <a:br>
              <a:rPr lang="en-US" sz="2000" dirty="0">
                <a:latin typeface="TimesNewRomanPSMT"/>
              </a:rPr>
            </a:br>
            <a:r>
              <a:rPr lang="en-US" sz="2000" dirty="0">
                <a:latin typeface="TimesNewRomanPSMT"/>
              </a:rPr>
              <a:t>The receiver’s endeavor to reason on a certain narrative is ultimately governed by the</a:t>
            </a:r>
            <a:br>
              <a:rPr lang="en-US" sz="2000" dirty="0">
                <a:latin typeface="TimesNewRomanPSMT"/>
              </a:rPr>
            </a:br>
            <a:r>
              <a:rPr lang="en-US" sz="2000" dirty="0">
                <a:latin typeface="TimesNewRomanPSMT"/>
              </a:rPr>
              <a:t>believability of the narrative, which is determined by whether the story is derived from, and</a:t>
            </a:r>
            <a:br>
              <a:rPr lang="en-US" sz="2000" dirty="0">
                <a:latin typeface="TimesNewRomanPSMT"/>
              </a:rPr>
            </a:br>
            <a:r>
              <a:rPr lang="en-US" sz="2000" dirty="0">
                <a:latin typeface="TimesNewRomanPSMT"/>
              </a:rPr>
              <a:t>backed by, some facts and thus linked in some way to reality. This, according to Baker (ibid:</a:t>
            </a:r>
            <a:br>
              <a:rPr lang="en-US" sz="2000" dirty="0">
                <a:latin typeface="TimesNewRomanPSMT"/>
              </a:rPr>
            </a:br>
            <a:r>
              <a:rPr lang="en-US" sz="2000" dirty="0">
                <a:latin typeface="TimesNewRomanPSMT"/>
              </a:rPr>
              <a:t>17-8), “brings in the whole question of the relationship between narrative and truth.”</a:t>
            </a:r>
            <a:r>
              <a:rPr lang="en-US" sz="2000" dirty="0"/>
              <a:t> </a:t>
            </a:r>
            <a:r>
              <a:rPr lang="en-US" sz="2000" dirty="0">
                <a:latin typeface="TimesNewRomanPSMT"/>
              </a:rPr>
              <a:t>Zhang (2004: 400) advises not to take any historical event as an absolute and unquestionable</a:t>
            </a:r>
            <a:br>
              <a:rPr lang="en-US" sz="2000" dirty="0">
                <a:latin typeface="TimesNewRomanPSMT"/>
              </a:rPr>
            </a:br>
            <a:r>
              <a:rPr lang="en-US" sz="2000" dirty="0">
                <a:latin typeface="TimesNewRomanPSMT"/>
              </a:rPr>
              <a:t>truth. This is not a call for skepticism; he encourages us to study history, take the claims made</a:t>
            </a:r>
            <a:br>
              <a:rPr lang="en-US" sz="2000" dirty="0">
                <a:latin typeface="TimesNewRomanPSMT"/>
              </a:rPr>
            </a:br>
            <a:r>
              <a:rPr lang="en-US" sz="2000" dirty="0">
                <a:latin typeface="TimesNewRomanPSMT"/>
              </a:rPr>
              <a:t>by historians and subject these claims to careful examination and analysis. Only by doing so</a:t>
            </a:r>
            <a:br>
              <a:rPr lang="en-US" sz="2000" dirty="0">
                <a:latin typeface="TimesNewRomanPSMT"/>
              </a:rPr>
            </a:br>
            <a:r>
              <a:rPr lang="en-US" sz="2000" dirty="0">
                <a:latin typeface="TimesNewRomanPSMT"/>
              </a:rPr>
              <a:t>can people avoid falling into the trap of blindly believing in narratives that affect people’s</a:t>
            </a:r>
            <a:br>
              <a:rPr lang="en-US" sz="2000" dirty="0">
                <a:latin typeface="TimesNewRomanPSMT"/>
              </a:rPr>
            </a:br>
            <a:r>
              <a:rPr lang="en-US" sz="2000" dirty="0">
                <a:latin typeface="TimesNewRomanPSMT"/>
              </a:rPr>
              <a:t>perception of the world.                                                   </a:t>
            </a:r>
            <a:r>
              <a:rPr lang="en-US" sz="2000" dirty="0">
                <a:solidFill>
                  <a:schemeClr val="bg2"/>
                </a:solidFill>
                <a:latin typeface="TimesNewRomanPSMT"/>
              </a:rPr>
              <a:t>.</a:t>
            </a:r>
            <a:r>
              <a:rPr lang="en-US" sz="2000" dirty="0"/>
              <a:t> </a:t>
            </a:r>
          </a:p>
        </p:txBody>
      </p:sp>
    </p:spTree>
    <p:extLst>
      <p:ext uri="{BB962C8B-B14F-4D97-AF65-F5344CB8AC3E}">
        <p14:creationId xmlns:p14="http://schemas.microsoft.com/office/powerpoint/2010/main" val="4013294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Notion of Constructedness</a:t>
            </a:r>
          </a:p>
        </p:txBody>
      </p:sp>
      <p:sp>
        <p:nvSpPr>
          <p:cNvPr id="3" name="Rectangle 2"/>
          <p:cNvSpPr/>
          <p:nvPr/>
        </p:nvSpPr>
        <p:spPr>
          <a:xfrm>
            <a:off x="201881" y="1425039"/>
            <a:ext cx="11673444" cy="5262979"/>
          </a:xfrm>
          <a:prstGeom prst="rect">
            <a:avLst/>
          </a:prstGeom>
        </p:spPr>
        <p:txBody>
          <a:bodyPr wrap="square">
            <a:spAutoFit/>
          </a:bodyPr>
          <a:lstStyle/>
          <a:p>
            <a:pPr lvl="0" algn="just"/>
            <a:r>
              <a:rPr lang="en-US" sz="2400" dirty="0">
                <a:latin typeface="TimesNewRomanPSMT"/>
              </a:rPr>
              <a:t>The notion of </a:t>
            </a:r>
            <a:r>
              <a:rPr lang="en-US" sz="2400" dirty="0" err="1">
                <a:latin typeface="TimesNewRomanPSMT"/>
              </a:rPr>
              <a:t>constructedness</a:t>
            </a:r>
            <a:r>
              <a:rPr lang="en-US" sz="2400" dirty="0">
                <a:latin typeface="TimesNewRomanPSMT"/>
              </a:rPr>
              <a:t> thus can be summarised by four main pieces of advice for those seeking the truth: </a:t>
            </a:r>
          </a:p>
          <a:p>
            <a:pPr algn="just"/>
            <a:br>
              <a:rPr lang="en-US" sz="2400" dirty="0">
                <a:solidFill>
                  <a:srgbClr val="000000"/>
                </a:solidFill>
                <a:latin typeface="TimesNewRomanPSMT"/>
              </a:rPr>
            </a:br>
            <a:endParaRPr lang="en-US" sz="2400" dirty="0">
              <a:latin typeface="TimesNewRomanPSMT"/>
            </a:endParaRPr>
          </a:p>
          <a:p>
            <a:r>
              <a:rPr lang="en-US" sz="2400" dirty="0">
                <a:latin typeface="Times New Roman" panose="02020603050405020304" pitchFamily="18" charset="0"/>
                <a:cs typeface="Times New Roman" panose="02020603050405020304" pitchFamily="18" charset="0"/>
              </a:rPr>
              <a:t>1.take claims embedded</a:t>
            </a:r>
            <a:r>
              <a:rPr lang="en-US" sz="2400" dirty="0">
                <a:solidFill>
                  <a:prstClr val="white"/>
                </a:solidFill>
                <a:latin typeface="Times New Roman" panose="02020603050405020304" pitchFamily="18" charset="0"/>
                <a:cs typeface="Times New Roman" panose="02020603050405020304" pitchFamily="18" charset="0"/>
              </a:rPr>
              <a:t> in narratives. </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2.validate their credibility. </a:t>
            </a:r>
          </a:p>
          <a:p>
            <a:pPr lvl="0"/>
            <a:endParaRPr lang="en-US" sz="2400" dirty="0">
              <a:latin typeface="Times New Roman" panose="02020603050405020304" pitchFamily="18" charset="0"/>
              <a:cs typeface="Times New Roman" panose="02020603050405020304" pitchFamily="18" charset="0"/>
            </a:endParaRPr>
          </a:p>
          <a:p>
            <a:pPr lvl="0"/>
            <a:r>
              <a:rPr lang="en-US" sz="2400" dirty="0">
                <a:latin typeface="Times New Roman" panose="02020603050405020304" pitchFamily="18" charset="0"/>
                <a:cs typeface="Times New Roman" panose="02020603050405020304" pitchFamily="18" charset="0"/>
              </a:rPr>
              <a:t>3.Do not entirely reject the truthfulness of a certain </a:t>
            </a:r>
            <a:r>
              <a:rPr lang="en-US" sz="2400" dirty="0">
                <a:solidFill>
                  <a:prstClr val="white"/>
                </a:solidFill>
                <a:latin typeface="Times New Roman" panose="02020603050405020304" pitchFamily="18" charset="0"/>
                <a:cs typeface="Times New Roman" panose="02020603050405020304" pitchFamily="18" charset="0"/>
              </a:rPr>
              <a:t>narrative.</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lvl="0"/>
            <a:r>
              <a:rPr lang="en-US" sz="2400" dirty="0">
                <a:latin typeface="Times New Roman" panose="02020603050405020304" pitchFamily="18" charset="0"/>
                <a:cs typeface="Times New Roman" panose="02020603050405020304" pitchFamily="18" charset="0"/>
              </a:rPr>
              <a:t>4.Acknowledge the existence of multiple truths since “knowledge is socially and</a:t>
            </a:r>
            <a:r>
              <a:rPr lang="en-US" sz="2400" dirty="0">
                <a:solidFill>
                  <a:prstClr val="white"/>
                </a:solidFill>
                <a:latin typeface="Times New Roman" panose="02020603050405020304" pitchFamily="18" charset="0"/>
                <a:cs typeface="Times New Roman" panose="02020603050405020304" pitchFamily="18" charset="0"/>
              </a:rPr>
              <a:t> politically produced” (</a:t>
            </a:r>
            <a:r>
              <a:rPr lang="en-US" sz="2400" dirty="0" err="1">
                <a:solidFill>
                  <a:prstClr val="white"/>
                </a:solidFill>
                <a:latin typeface="Times New Roman" panose="02020603050405020304" pitchFamily="18" charset="0"/>
                <a:cs typeface="Times New Roman" panose="02020603050405020304" pitchFamily="18" charset="0"/>
              </a:rPr>
              <a:t>Ewick</a:t>
            </a:r>
            <a:r>
              <a:rPr lang="en-US" sz="2400" dirty="0">
                <a:solidFill>
                  <a:prstClr val="white"/>
                </a:solidFill>
                <a:latin typeface="Times New Roman" panose="02020603050405020304" pitchFamily="18" charset="0"/>
                <a:cs typeface="Times New Roman" panose="02020603050405020304" pitchFamily="18" charset="0"/>
              </a:rPr>
              <a:t> and </a:t>
            </a:r>
            <a:r>
              <a:rPr lang="en-US" sz="2400" dirty="0" err="1">
                <a:solidFill>
                  <a:prstClr val="white"/>
                </a:solidFill>
                <a:latin typeface="Times New Roman" panose="02020603050405020304" pitchFamily="18" charset="0"/>
                <a:cs typeface="Times New Roman" panose="02020603050405020304" pitchFamily="18" charset="0"/>
              </a:rPr>
              <a:t>Silbey</a:t>
            </a:r>
            <a:r>
              <a:rPr lang="en-US" sz="2400" dirty="0">
                <a:solidFill>
                  <a:prstClr val="white"/>
                </a:solidFill>
                <a:latin typeface="Times New Roman" panose="02020603050405020304" pitchFamily="18" charset="0"/>
                <a:cs typeface="Times New Roman" panose="02020603050405020304" pitchFamily="18" charset="0"/>
              </a:rPr>
              <a:t>, 1995: 199). </a:t>
            </a:r>
            <a:br>
              <a:rPr lang="en-US" sz="2400" dirty="0">
                <a:latin typeface="Times New Roman" panose="02020603050405020304" pitchFamily="18" charset="0"/>
                <a:cs typeface="Times New Roman" panose="02020603050405020304" pitchFamily="18" charset="0"/>
              </a:rPr>
            </a:br>
            <a:br>
              <a:rPr lang="en-US" sz="2400" dirty="0"/>
            </a:br>
            <a:endParaRPr lang="en-US" sz="2400" dirty="0"/>
          </a:p>
        </p:txBody>
      </p:sp>
    </p:spTree>
    <p:extLst>
      <p:ext uri="{BB962C8B-B14F-4D97-AF65-F5344CB8AC3E}">
        <p14:creationId xmlns:p14="http://schemas.microsoft.com/office/powerpoint/2010/main" val="3439815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Intertextual Narratives</a:t>
            </a:r>
          </a:p>
        </p:txBody>
      </p:sp>
      <p:sp>
        <p:nvSpPr>
          <p:cNvPr id="3" name="Rectangle 2"/>
          <p:cNvSpPr/>
          <p:nvPr/>
        </p:nvSpPr>
        <p:spPr>
          <a:xfrm>
            <a:off x="415636" y="1460665"/>
            <a:ext cx="11376561" cy="5509200"/>
          </a:xfrm>
          <a:prstGeom prst="rect">
            <a:avLst/>
          </a:prstGeom>
        </p:spPr>
        <p:txBody>
          <a:bodyPr wrap="square">
            <a:spAutoFit/>
          </a:bodyPr>
          <a:lstStyle/>
          <a:p>
            <a:pPr algn="just"/>
            <a:r>
              <a:rPr lang="en-US" sz="2000" dirty="0">
                <a:latin typeface="TimesNewRomanPSMT"/>
              </a:rPr>
              <a:t>conflict between competing narratives is not confined to a certain period of time; rather</a:t>
            </a:r>
            <a:br>
              <a:rPr lang="en-US" sz="2000" dirty="0">
                <a:latin typeface="TimesNewRomanPSMT"/>
              </a:rPr>
            </a:br>
            <a:r>
              <a:rPr lang="en-US" sz="2000" dirty="0">
                <a:latin typeface="TimesNewRomanPSMT"/>
              </a:rPr>
              <a:t>it continues over time (Baker, 2006: 20). The Syrian revolution and Iraqi conflict have shown</a:t>
            </a:r>
            <a:br>
              <a:rPr lang="en-US" sz="2000" dirty="0">
                <a:latin typeface="TimesNewRomanPSMT"/>
              </a:rPr>
            </a:br>
            <a:r>
              <a:rPr lang="en-US" sz="2000" dirty="0">
                <a:latin typeface="TimesNewRomanPSMT"/>
              </a:rPr>
              <a:t>how narratives of the past can define present narratives; former Iraqi prime minister Nouri </a:t>
            </a:r>
            <a:r>
              <a:rPr lang="en-US" sz="2000" dirty="0" err="1">
                <a:latin typeface="TimesNewRomanPSMT"/>
              </a:rPr>
              <a:t>alMaliki</a:t>
            </a:r>
            <a:r>
              <a:rPr lang="en-US" sz="2000" dirty="0">
                <a:latin typeface="TimesNewRomanPSMT"/>
              </a:rPr>
              <a:t> interpreted his political conflict with his opponents in light of historical events that</a:t>
            </a:r>
            <a:br>
              <a:rPr lang="en-US" sz="2000" dirty="0">
                <a:latin typeface="TimesNewRomanPSMT"/>
              </a:rPr>
            </a:br>
            <a:r>
              <a:rPr lang="en-US" sz="2000" dirty="0">
                <a:latin typeface="TimesNewRomanPSMT"/>
              </a:rPr>
              <a:t>took place hundreds of years ago between Husayn and Yazid (al-Maliki, Dec 2003):</a:t>
            </a:r>
            <a:br>
              <a:rPr lang="en-US" sz="2000" dirty="0">
                <a:latin typeface="TimesNewRomanPSMT"/>
              </a:rPr>
            </a:br>
            <a:endParaRPr lang="en-US" sz="2000" dirty="0">
              <a:latin typeface="TimesNewRomanPSMT"/>
            </a:endParaRPr>
          </a:p>
          <a:p>
            <a:pPr algn="r"/>
            <a:r>
              <a:rPr lang="ar-IQ" sz="2400" dirty="0">
                <a:latin typeface="TimesNewRomanPSMT"/>
              </a:rPr>
              <a:t>أنصار </a:t>
            </a:r>
            <a:r>
              <a:rPr lang="ar-IQ" sz="2400" dirty="0">
                <a:solidFill>
                  <a:schemeClr val="accent1"/>
                </a:solidFill>
                <a:latin typeface="TimesNewRomanPSMT"/>
              </a:rPr>
              <a:t>يزيد</a:t>
            </a:r>
            <a:r>
              <a:rPr lang="ar-IQ" sz="2400" dirty="0">
                <a:latin typeface="TimesNewRomanPSMT"/>
              </a:rPr>
              <a:t> وأنصار </a:t>
            </a:r>
            <a:r>
              <a:rPr lang="ar-IQ" sz="2400" dirty="0">
                <a:solidFill>
                  <a:srgbClr val="00B050"/>
                </a:solidFill>
                <a:latin typeface="TimesNewRomanPSMT"/>
              </a:rPr>
              <a:t>الحسين</a:t>
            </a:r>
            <a:r>
              <a:rPr lang="ar-IQ" sz="2400" dirty="0">
                <a:latin typeface="TimesNewRomanPSMT"/>
              </a:rPr>
              <a:t> مرة أخرى، وعلى طول الخط يصطدمون في مواجهة شرسة عنيدة، وهذا يعطينا رؤية</a:t>
            </a:r>
            <a:br>
              <a:rPr lang="ar-IQ" sz="2400" dirty="0">
                <a:latin typeface="TimesNewRomanPSMT"/>
              </a:rPr>
            </a:br>
            <a:r>
              <a:rPr lang="ar-IQ" sz="2400" dirty="0">
                <a:latin typeface="TimesNewRomanPSMT"/>
              </a:rPr>
              <a:t>أن الجريمة التي ارتكبت بحق الحسين لم تنته</a:t>
            </a:r>
            <a:r>
              <a:rPr lang="en-US" sz="2400" dirty="0">
                <a:latin typeface="TimesNewRomanPSMT"/>
              </a:rPr>
              <a:t> </a:t>
            </a:r>
            <a:br>
              <a:rPr lang="ar-IQ" sz="2400" dirty="0">
                <a:latin typeface="TimesNewRomanPSMT"/>
              </a:rPr>
            </a:br>
            <a:r>
              <a:rPr lang="ar-IQ" sz="2400" dirty="0">
                <a:latin typeface="TimesNewRomanPSMT"/>
              </a:rPr>
              <a:t>[</a:t>
            </a:r>
            <a:endParaRPr lang="en-US" sz="2400" dirty="0">
              <a:latin typeface="TimesNewRomanPSMT"/>
            </a:endParaRPr>
          </a:p>
          <a:p>
            <a:pPr algn="just"/>
            <a:r>
              <a:rPr lang="en-US" sz="2000" dirty="0">
                <a:latin typeface="TimesNewRomanPSMT"/>
              </a:rPr>
              <a:t>Supporters of </a:t>
            </a:r>
            <a:r>
              <a:rPr lang="en-US" sz="2000" dirty="0">
                <a:solidFill>
                  <a:schemeClr val="accent1"/>
                </a:solidFill>
                <a:latin typeface="TimesNewRomanPSMT"/>
              </a:rPr>
              <a:t>Yazid</a:t>
            </a:r>
            <a:r>
              <a:rPr lang="en-US" sz="2000" dirty="0">
                <a:latin typeface="TimesNewRomanPSMT"/>
              </a:rPr>
              <a:t> and supporters of </a:t>
            </a:r>
            <a:r>
              <a:rPr lang="en-US" sz="2000" dirty="0">
                <a:solidFill>
                  <a:srgbClr val="00B050"/>
                </a:solidFill>
                <a:latin typeface="TimesNewRomanPSMT"/>
              </a:rPr>
              <a:t>Husayn</a:t>
            </a:r>
            <a:r>
              <a:rPr lang="en-US" sz="2000" dirty="0">
                <a:latin typeface="TimesNewRomanPSMT"/>
              </a:rPr>
              <a:t>, once again as always are engaged in a</a:t>
            </a:r>
            <a:br>
              <a:rPr lang="en-US" sz="2000" dirty="0">
                <a:latin typeface="TimesNewRomanPSMT"/>
              </a:rPr>
            </a:br>
            <a:r>
              <a:rPr lang="en-US" sz="2000" dirty="0">
                <a:latin typeface="TimesNewRomanPSMT"/>
              </a:rPr>
              <a:t>fierce and bitter confrontation, and this proves to us that the crime that </a:t>
            </a:r>
            <a:r>
              <a:rPr lang="en-US" sz="2000" dirty="0">
                <a:solidFill>
                  <a:srgbClr val="00B050"/>
                </a:solidFill>
                <a:latin typeface="TimesNewRomanPSMT"/>
              </a:rPr>
              <a:t>Husayn</a:t>
            </a:r>
            <a:r>
              <a:rPr lang="en-US" sz="2000" dirty="0">
                <a:latin typeface="TimesNewRomanPSMT"/>
              </a:rPr>
              <a:t> was the</a:t>
            </a:r>
            <a:br>
              <a:rPr lang="en-US" sz="2000" dirty="0">
                <a:latin typeface="TimesNewRomanPSMT"/>
              </a:rPr>
            </a:br>
            <a:r>
              <a:rPr lang="en-US" sz="2000" dirty="0">
                <a:latin typeface="TimesNewRomanPSMT"/>
              </a:rPr>
              <a:t>victim of has still not ended                                        </a:t>
            </a:r>
            <a:r>
              <a:rPr lang="en-US" sz="2000" dirty="0">
                <a:solidFill>
                  <a:srgbClr val="000000"/>
                </a:solidFill>
                <a:latin typeface="TimesNewRomanPSMT"/>
              </a:rPr>
              <a:t>.                                         </a:t>
            </a:r>
            <a:br>
              <a:rPr lang="en-US" sz="2000" dirty="0">
                <a:solidFill>
                  <a:srgbClr val="000000"/>
                </a:solidFill>
                <a:latin typeface="TimesNewRomanPSMT"/>
              </a:rPr>
            </a:br>
            <a:endParaRPr lang="en-US" sz="2000" dirty="0">
              <a:solidFill>
                <a:srgbClr val="000000"/>
              </a:solidFill>
              <a:latin typeface="TimesNewRomanPSMT"/>
            </a:endParaRPr>
          </a:p>
          <a:p>
            <a:pPr algn="just"/>
            <a:r>
              <a:rPr lang="en-US" sz="2000" dirty="0">
                <a:solidFill>
                  <a:srgbClr val="000000"/>
                </a:solidFill>
                <a:latin typeface="TimesNewRomanPSMT"/>
              </a:rPr>
              <a:t>Al-Maliki’s statement shows how a narrative on an ancient conflict between two figures in</a:t>
            </a:r>
            <a:br>
              <a:rPr lang="en-US" sz="2000" dirty="0">
                <a:solidFill>
                  <a:srgbClr val="000000"/>
                </a:solidFill>
                <a:latin typeface="TimesNewRomanPSMT"/>
              </a:rPr>
            </a:br>
            <a:r>
              <a:rPr lang="en-US" sz="2000" dirty="0">
                <a:solidFill>
                  <a:srgbClr val="000000"/>
                </a:solidFill>
                <a:latin typeface="TimesNewRomanPSMT"/>
              </a:rPr>
              <a:t>Islamic history is repacked after more than thirteen centuries, continuing to affect, explain,</a:t>
            </a:r>
            <a:br>
              <a:rPr lang="en-US" sz="2000" dirty="0">
                <a:solidFill>
                  <a:srgbClr val="000000"/>
                </a:solidFill>
                <a:latin typeface="TimesNewRomanPSMT"/>
              </a:rPr>
            </a:br>
            <a:r>
              <a:rPr lang="en-US" sz="2000" dirty="0">
                <a:solidFill>
                  <a:srgbClr val="000000"/>
                </a:solidFill>
                <a:latin typeface="TimesNewRomanPSMT"/>
              </a:rPr>
              <a:t>and shape present narratives which depict a completely different conflict                    .</a:t>
            </a:r>
            <a:r>
              <a:rPr lang="en-US" sz="2000" dirty="0"/>
              <a:t> </a:t>
            </a:r>
            <a:br>
              <a:rPr lang="en-US" sz="2000" dirty="0"/>
            </a:br>
            <a:endParaRPr lang="en-US" sz="2000" dirty="0"/>
          </a:p>
        </p:txBody>
      </p:sp>
    </p:spTree>
    <p:extLst>
      <p:ext uri="{BB962C8B-B14F-4D97-AF65-F5344CB8AC3E}">
        <p14:creationId xmlns:p14="http://schemas.microsoft.com/office/powerpoint/2010/main" val="4290340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Narratives Cross Linguistic Borders</a:t>
            </a:r>
          </a:p>
        </p:txBody>
      </p:sp>
      <p:sp>
        <p:nvSpPr>
          <p:cNvPr id="3" name="Rectangle 2"/>
          <p:cNvSpPr/>
          <p:nvPr/>
        </p:nvSpPr>
        <p:spPr>
          <a:xfrm>
            <a:off x="332509" y="1401288"/>
            <a:ext cx="11055927" cy="5112105"/>
          </a:xfrm>
          <a:prstGeom prst="rect">
            <a:avLst/>
          </a:prstGeom>
        </p:spPr>
        <p:txBody>
          <a:bodyPr wrap="square">
            <a:spAutoFit/>
          </a:bodyPr>
          <a:lstStyle/>
          <a:p>
            <a:pPr algn="just">
              <a:lnSpc>
                <a:spcPct val="150000"/>
              </a:lnSpc>
            </a:pPr>
            <a:r>
              <a:rPr lang="en-US" sz="2000" dirty="0">
                <a:latin typeface="Times New Roman" panose="02020603050405020304" pitchFamily="18" charset="0"/>
                <a:cs typeface="Times New Roman" panose="02020603050405020304" pitchFamily="18" charset="0"/>
              </a:rPr>
              <a:t>Translation is essential in this process, since most conflicts are not limited to communities that</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speak the same language. Rather, they cross linguistic borders and reach out to communities</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that speak different languages. In most cases, they are discussed in multi-lingual regional</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and/or international environments, such as the Security Council where competing narratives</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use translation as a weapon of persuasion as well as a method of communication (Baker, 2006:</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22). When a narrative is translated and re-told in a different language, it embraces new</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elements from other narratives floating in the new cultural and linguistic atmosphere. It thus</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develops into a new narrative modified by the new narrators. This constantly evolving</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narrative, in turn, influences and contributes to shaping other narratives that circulate within</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news linguistic communities (ibid)                                        . </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259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70440"/>
          </a:xfrm>
        </p:spPr>
        <p:txBody>
          <a:bodyPr/>
          <a:lstStyle/>
          <a:p>
            <a:pPr algn="ctr"/>
            <a:r>
              <a:rPr lang="en-US" sz="3200" b="1" dirty="0">
                <a:solidFill>
                  <a:schemeClr val="tx1"/>
                </a:solidFill>
                <a:latin typeface="TimesNewRomanPS-BoldMT"/>
              </a:rPr>
              <a:t>A Narrative Typology Model</a:t>
            </a:r>
            <a:r>
              <a:rPr lang="en-US" sz="3200" dirty="0">
                <a:solidFill>
                  <a:schemeClr val="tx1"/>
                </a:solidFill>
              </a:rPr>
              <a:t> </a:t>
            </a:r>
            <a:br>
              <a:rPr lang="en-US" sz="3200" dirty="0">
                <a:solidFill>
                  <a:schemeClr val="tx1"/>
                </a:solidFill>
              </a:rPr>
            </a:br>
            <a:endParaRPr lang="en-US" sz="3200" dirty="0">
              <a:solidFill>
                <a:schemeClr val="tx1"/>
              </a:solidFill>
            </a:endParaRPr>
          </a:p>
        </p:txBody>
      </p:sp>
      <p:sp>
        <p:nvSpPr>
          <p:cNvPr id="3" name="Rectangle 2"/>
          <p:cNvSpPr/>
          <p:nvPr/>
        </p:nvSpPr>
        <p:spPr>
          <a:xfrm>
            <a:off x="142504" y="1520042"/>
            <a:ext cx="11827823" cy="4524315"/>
          </a:xfrm>
          <a:prstGeom prst="rect">
            <a:avLst/>
          </a:prstGeom>
        </p:spPr>
        <p:txBody>
          <a:bodyPr wrap="square">
            <a:spAutoFit/>
          </a:bodyPr>
          <a:lstStyle/>
          <a:p>
            <a:pPr algn="just">
              <a:lnSpc>
                <a:spcPct val="150000"/>
              </a:lnSpc>
            </a:pPr>
            <a:r>
              <a:rPr lang="en-US" sz="2400" dirty="0">
                <a:latin typeface="TimesNewRomanPSMT"/>
              </a:rPr>
              <a:t>This study will adopt a typology model primarily suggested by Somers (1992, 1997) and</a:t>
            </a:r>
            <a:r>
              <a:rPr lang="en-US" sz="2400" dirty="0">
                <a:solidFill>
                  <a:prstClr val="white"/>
                </a:solidFill>
                <a:latin typeface="TimesNewRomanPSMT"/>
              </a:rPr>
              <a:t> Somers and Gibson (1994), and thereafter developed by Baker (2006). Based on their social effect and political significance, this model makes a clear distinction between four main types of narrative: </a:t>
            </a:r>
          </a:p>
          <a:p>
            <a:pPr algn="just">
              <a:lnSpc>
                <a:spcPct val="150000"/>
              </a:lnSpc>
            </a:pPr>
            <a:r>
              <a:rPr lang="en-US" sz="2400" dirty="0">
                <a:solidFill>
                  <a:srgbClr val="FFFF00"/>
                </a:solidFill>
                <a:latin typeface="TimesNewRomanPSMT"/>
              </a:rPr>
              <a:t>1.</a:t>
            </a:r>
            <a:r>
              <a:rPr lang="en-US" sz="2400" dirty="0">
                <a:solidFill>
                  <a:srgbClr val="FFFF00"/>
                </a:solidFill>
                <a:latin typeface="TimesNewRomanPS-ItalicMT"/>
              </a:rPr>
              <a:t>Ontological</a:t>
            </a:r>
          </a:p>
          <a:p>
            <a:pPr algn="just">
              <a:lnSpc>
                <a:spcPct val="150000"/>
              </a:lnSpc>
            </a:pPr>
            <a:r>
              <a:rPr lang="en-US" sz="2400" dirty="0">
                <a:solidFill>
                  <a:srgbClr val="FFFF00"/>
                </a:solidFill>
                <a:latin typeface="TimesNewRomanPS-ItalicMT"/>
              </a:rPr>
              <a:t>2.Public</a:t>
            </a:r>
            <a:endParaRPr lang="en-US" sz="2400" dirty="0">
              <a:solidFill>
                <a:srgbClr val="FFFF00"/>
              </a:solidFill>
              <a:latin typeface="TimesNewRomanPSMT"/>
            </a:endParaRPr>
          </a:p>
          <a:p>
            <a:pPr algn="just">
              <a:lnSpc>
                <a:spcPct val="150000"/>
              </a:lnSpc>
            </a:pPr>
            <a:r>
              <a:rPr lang="en-US" sz="2400" dirty="0">
                <a:solidFill>
                  <a:srgbClr val="FFFF00"/>
                </a:solidFill>
                <a:latin typeface="TimesNewRomanPSMT"/>
              </a:rPr>
              <a:t>3.</a:t>
            </a:r>
            <a:r>
              <a:rPr lang="en-US" sz="2400" dirty="0">
                <a:solidFill>
                  <a:srgbClr val="FFFF00"/>
                </a:solidFill>
                <a:latin typeface="TimesNewRomanPS-ItalicMT"/>
              </a:rPr>
              <a:t>Conceptual</a:t>
            </a:r>
          </a:p>
          <a:p>
            <a:pPr algn="just">
              <a:lnSpc>
                <a:spcPct val="150000"/>
              </a:lnSpc>
            </a:pPr>
            <a:r>
              <a:rPr lang="en-US" sz="2400" dirty="0">
                <a:solidFill>
                  <a:srgbClr val="FFFF00"/>
                </a:solidFill>
                <a:latin typeface="TimesNewRomanPS-ItalicMT"/>
              </a:rPr>
              <a:t>4.Meta-narratives</a:t>
            </a:r>
            <a:endParaRPr lang="en-US" sz="2400" dirty="0"/>
          </a:p>
        </p:txBody>
      </p:sp>
    </p:spTree>
    <p:extLst>
      <p:ext uri="{BB962C8B-B14F-4D97-AF65-F5344CB8AC3E}">
        <p14:creationId xmlns:p14="http://schemas.microsoft.com/office/powerpoint/2010/main" val="1669082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538398" cy="6857999"/>
          </a:xfrm>
          <a:prstGeom prst="rect">
            <a:avLst/>
          </a:prstGeom>
        </p:spPr>
      </p:pic>
    </p:spTree>
    <p:extLst>
      <p:ext uri="{BB962C8B-B14F-4D97-AF65-F5344CB8AC3E}">
        <p14:creationId xmlns:p14="http://schemas.microsoft.com/office/powerpoint/2010/main" val="22675980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72321"/>
          </a:xfrm>
        </p:spPr>
        <p:txBody>
          <a:bodyPr/>
          <a:lstStyle/>
          <a:p>
            <a:pPr algn="ctr"/>
            <a:r>
              <a:rPr lang="en-US" sz="4400" dirty="0">
                <a:solidFill>
                  <a:schemeClr val="tx1"/>
                </a:solidFill>
                <a:latin typeface="TimesNewRomanPS-ItalicMT"/>
              </a:rPr>
              <a:t>Ontological Narratives</a:t>
            </a:r>
            <a:r>
              <a:rPr lang="en-US" dirty="0">
                <a:solidFill>
                  <a:schemeClr val="tx1"/>
                </a:solidFill>
              </a:rPr>
              <a:t> </a:t>
            </a:r>
            <a:br>
              <a:rPr lang="en-US" dirty="0">
                <a:solidFill>
                  <a:schemeClr val="tx1"/>
                </a:solidFill>
              </a:rPr>
            </a:br>
            <a:endParaRPr lang="en-US" dirty="0">
              <a:solidFill>
                <a:schemeClr val="tx1"/>
              </a:solidFill>
            </a:endParaRPr>
          </a:p>
        </p:txBody>
      </p:sp>
      <p:sp>
        <p:nvSpPr>
          <p:cNvPr id="3" name="Rectangle 2"/>
          <p:cNvSpPr/>
          <p:nvPr/>
        </p:nvSpPr>
        <p:spPr>
          <a:xfrm>
            <a:off x="646111" y="1425039"/>
            <a:ext cx="10492944" cy="4524315"/>
          </a:xfrm>
          <a:prstGeom prst="rect">
            <a:avLst/>
          </a:prstGeom>
        </p:spPr>
        <p:txBody>
          <a:bodyPr wrap="square">
            <a:spAutoFit/>
          </a:bodyPr>
          <a:lstStyle/>
          <a:p>
            <a:pPr algn="just">
              <a:lnSpc>
                <a:spcPct val="150000"/>
              </a:lnSpc>
            </a:pPr>
            <a:r>
              <a:rPr lang="en-US" sz="2400" dirty="0">
                <a:latin typeface="Times New Roman" panose="02020603050405020304" pitchFamily="18" charset="0"/>
                <a:cs typeface="Times New Roman" panose="02020603050405020304" pitchFamily="18" charset="0"/>
              </a:rPr>
              <a:t>Baker (2006: 28) defines </a:t>
            </a:r>
            <a:r>
              <a:rPr lang="en-US" sz="2400" i="1" dirty="0">
                <a:latin typeface="Times New Roman" panose="02020603050405020304" pitchFamily="18" charset="0"/>
                <a:cs typeface="Times New Roman" panose="02020603050405020304" pitchFamily="18" charset="0"/>
              </a:rPr>
              <a:t>ontological narratives </a:t>
            </a:r>
            <a:r>
              <a:rPr lang="en-US" sz="2400" dirty="0">
                <a:latin typeface="Times New Roman" panose="02020603050405020304" pitchFamily="18" charset="0"/>
                <a:cs typeface="Times New Roman" panose="02020603050405020304" pitchFamily="18" charset="0"/>
              </a:rPr>
              <a:t>as “personal stories that we tell ourselves about our place in the world and our own personal history.” These stories shape and give the people’s lives their meanings. Even though they essentially tackle issues related to the self in the first place, they are also interpersonal and social since they are communicated to other people in a social environment (ibid). The existence of a social context is vital for the narrator to tell their story allowing it to exist, function and develop </a:t>
            </a:r>
            <a:r>
              <a:rPr lang="en-US" sz="2400" dirty="0">
                <a:latin typeface="TimesNewRomanPSMT"/>
              </a:rPr>
              <a:t>(</a:t>
            </a:r>
            <a:r>
              <a:rPr lang="en-US" sz="2400" dirty="0" err="1">
                <a:latin typeface="TimesNewRomanPSMT"/>
              </a:rPr>
              <a:t>Whitebrook</a:t>
            </a:r>
            <a:r>
              <a:rPr lang="en-US" sz="2400" dirty="0">
                <a:latin typeface="TimesNewRomanPSMT"/>
              </a:rPr>
              <a:t>, 2001: 24)                   .</a:t>
            </a:r>
            <a:r>
              <a:rPr lang="en-US" sz="2400" dirty="0"/>
              <a:t> </a:t>
            </a:r>
            <a:br>
              <a:rPr lang="en-US" sz="2400" dirty="0"/>
            </a:br>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4359796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599821" cy="1400530"/>
          </a:xfrm>
        </p:spPr>
        <p:txBody>
          <a:bodyPr/>
          <a:lstStyle/>
          <a:p>
            <a:pPr algn="ctr"/>
            <a:r>
              <a:rPr lang="en-US" sz="2400" b="1" dirty="0"/>
              <a:t>INTERRELATIONSHIP BETWEEN ONTOLOGICAL &amp;COLLECTIVE NARRATIVES</a:t>
            </a:r>
          </a:p>
        </p:txBody>
      </p:sp>
      <p:sp>
        <p:nvSpPr>
          <p:cNvPr id="3" name="Rectangle 2"/>
          <p:cNvSpPr/>
          <p:nvPr/>
        </p:nvSpPr>
        <p:spPr>
          <a:xfrm>
            <a:off x="190005" y="1258784"/>
            <a:ext cx="11815948" cy="5262979"/>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1.ontological narratives are contingent on and determined by the collective narratives that circulate in the surrounding social environment                                     .  </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2.Ontological narratives are important in maintaining and elaborating collective narratives.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3.Collective narratives therefore contribute to the forming as well as framing of personal stories produced by members of a given society, setting their meanings, implications, and effects </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4.The collectiveness of a narrative, one the other hand, cannot be achieved until supported and enhanced by many personal stories. Only then, can</a:t>
            </a:r>
            <a:r>
              <a:rPr lang="en-US" sz="2400" dirty="0">
                <a:solidFill>
                  <a:prstClr val="white"/>
                </a:solidFill>
                <a:latin typeface="Times New Roman" panose="02020603050405020304" pitchFamily="18" charset="0"/>
                <a:cs typeface="Times New Roman" panose="02020603050405020304" pitchFamily="18" charset="0"/>
              </a:rPr>
              <a:t> such a narrative be seen as collective and thus be accepted, widely circulated, and normalized into “self-evident accounts” of life in order to avoid critical examination                                .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0932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379" y="463139"/>
            <a:ext cx="11685320" cy="5632311"/>
          </a:xfrm>
          <a:prstGeom prst="rect">
            <a:avLst/>
          </a:prstGeom>
        </p:spPr>
        <p:txBody>
          <a:bodyPr wrap="square">
            <a:spAutoFit/>
          </a:bodyPr>
          <a:lstStyle/>
          <a:p>
            <a:endParaRPr lang="en-US" sz="2000" dirty="0">
              <a:latin typeface="TimesNewRomanPSMT"/>
            </a:endParaRPr>
          </a:p>
          <a:p>
            <a:r>
              <a:rPr lang="en-US" sz="2000" dirty="0">
                <a:latin typeface="TimesNewRomanPSMT"/>
              </a:rPr>
              <a:t>The following is an excerpt from a report including a field interview undertaken by </a:t>
            </a:r>
            <a:r>
              <a:rPr lang="en-US" sz="2000" i="1" dirty="0">
                <a:latin typeface="TimesNewRomanPS-ItalicMT"/>
              </a:rPr>
              <a:t>Orient</a:t>
            </a:r>
            <a:br>
              <a:rPr lang="en-US" sz="2000" i="1" dirty="0">
                <a:latin typeface="TimesNewRomanPS-ItalicMT"/>
              </a:rPr>
            </a:br>
            <a:r>
              <a:rPr lang="en-US" sz="2000" i="1" dirty="0">
                <a:latin typeface="TimesNewRomanPS-ItalicMT"/>
              </a:rPr>
              <a:t>News </a:t>
            </a:r>
            <a:r>
              <a:rPr lang="en-US" sz="2000" dirty="0">
                <a:latin typeface="TimesNewRomanPSMT"/>
              </a:rPr>
              <a:t>reporter with a Syrian boy from Aleppo after a rocket reportedly fired by Assad’s troops</a:t>
            </a:r>
            <a:br>
              <a:rPr lang="en-US" sz="2000" dirty="0">
                <a:latin typeface="TimesNewRomanPSMT"/>
              </a:rPr>
            </a:br>
            <a:r>
              <a:rPr lang="en-US" sz="2000" dirty="0">
                <a:latin typeface="TimesNewRomanPSMT"/>
              </a:rPr>
              <a:t>hit his family house and killed many of his relatives in 2013 (Orient News, 2013):</a:t>
            </a:r>
          </a:p>
          <a:p>
            <a:endParaRPr lang="en-US" sz="2000" dirty="0">
              <a:latin typeface="TimesNewRomanPSMT"/>
            </a:endParaRPr>
          </a:p>
          <a:p>
            <a:br>
              <a:rPr lang="en-US" sz="2000" dirty="0">
                <a:latin typeface="TimesNewRomanPSMT"/>
              </a:rPr>
            </a:br>
            <a:endParaRPr lang="en-US" sz="2000" dirty="0">
              <a:latin typeface="TimesNewRomanPSMT"/>
            </a:endParaRPr>
          </a:p>
          <a:p>
            <a:pPr algn="r"/>
            <a:r>
              <a:rPr lang="ar-IQ" sz="2000" dirty="0">
                <a:latin typeface="TimesNewRomanPSMT"/>
              </a:rPr>
              <a:t>كنا والله باركين. نايمين حوالي الساعة عشرة. فوق سمعنا صوت ... طلعنا لهون لبرا صحنا يا عالم حدا ينقذنا..!</a:t>
            </a:r>
            <a:br>
              <a:rPr lang="ar-IQ" sz="2000" dirty="0">
                <a:latin typeface="TimesNewRomanPSMT"/>
              </a:rPr>
            </a:br>
            <a:r>
              <a:rPr lang="ar-IQ" sz="2000" dirty="0">
                <a:latin typeface="TimesNewRomanPSMT"/>
              </a:rPr>
              <a:t>تاري العالم هي بدها مين ينقذها. فتنا والله طالعنا أخواتي. ولاد عمي أربعين واحد راحوا؛ بيت جدي راحوا؛ نزل</a:t>
            </a:r>
            <a:br>
              <a:rPr lang="ar-IQ" sz="2000" dirty="0">
                <a:latin typeface="TimesNewRomanPSMT"/>
              </a:rPr>
            </a:br>
            <a:r>
              <a:rPr lang="ar-IQ" sz="2000" dirty="0">
                <a:latin typeface="TimesNewRomanPSMT"/>
              </a:rPr>
              <a:t>الصاروخ عبيتي؛ فيو إجر ... طلعت نانتي أربع شقف؛ خالتي طايرة لهلأ ما لقوها؛ ما منعرف. بس أفهم، ليش</a:t>
            </a:r>
            <a:br>
              <a:rPr lang="ar-IQ" sz="2000" dirty="0">
                <a:latin typeface="TimesNewRomanPSMT"/>
              </a:rPr>
            </a:br>
            <a:r>
              <a:rPr lang="ar-IQ" sz="2000" dirty="0">
                <a:latin typeface="TimesNewRomanPSMT"/>
              </a:rPr>
              <a:t>عميضربنا؟ يعني حكم القوي على الضعيف؟</a:t>
            </a:r>
            <a:r>
              <a:rPr lang="ar-IQ" sz="2000" dirty="0"/>
              <a:t> </a:t>
            </a:r>
            <a:br>
              <a:rPr lang="ar-IQ" sz="2000" dirty="0"/>
            </a:br>
            <a:endParaRPr lang="en-US" sz="2000" dirty="0"/>
          </a:p>
          <a:p>
            <a:endParaRPr lang="en-US" sz="2000" dirty="0">
              <a:latin typeface="TimesNewRomanPSMT"/>
            </a:endParaRPr>
          </a:p>
          <a:p>
            <a:endParaRPr lang="en-US" sz="2000" dirty="0">
              <a:latin typeface="TimesNewRomanPSMT"/>
            </a:endParaRPr>
          </a:p>
          <a:p>
            <a:r>
              <a:rPr lang="en-US" sz="2000" dirty="0">
                <a:latin typeface="TimesNewRomanPSMT"/>
              </a:rPr>
              <a:t>These personal narratives about personal experiences in fact contributed to a collective antiregime narrative adopted by the Syrian opposition and the Free Syrian Army, allowing it to</a:t>
            </a:r>
            <a:br>
              <a:rPr lang="en-US" sz="2000" dirty="0">
                <a:latin typeface="TimesNewRomanPSMT"/>
              </a:rPr>
            </a:br>
            <a:r>
              <a:rPr lang="en-US" sz="2000" dirty="0">
                <a:latin typeface="TimesNewRomanPSMT"/>
              </a:rPr>
              <a:t>gain currency and acceptance, not only internally but also internationally.</a:t>
            </a:r>
            <a:r>
              <a:rPr lang="en-US" sz="2000" dirty="0"/>
              <a:t> </a:t>
            </a:r>
            <a:br>
              <a:rPr lang="en-US" sz="2000" dirty="0"/>
            </a:br>
            <a:endParaRPr lang="en-US" sz="2000" dirty="0"/>
          </a:p>
        </p:txBody>
      </p:sp>
    </p:spTree>
    <p:extLst>
      <p:ext uri="{BB962C8B-B14F-4D97-AF65-F5344CB8AC3E}">
        <p14:creationId xmlns:p14="http://schemas.microsoft.com/office/powerpoint/2010/main" val="16179909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41692"/>
          </a:xfrm>
        </p:spPr>
        <p:txBody>
          <a:bodyPr/>
          <a:lstStyle/>
          <a:p>
            <a:pPr algn="ctr"/>
            <a:r>
              <a:rPr lang="en-US" dirty="0"/>
              <a:t>Public Narrative</a:t>
            </a:r>
            <a:r>
              <a:rPr lang="en-US" sz="4400" dirty="0"/>
              <a:t> </a:t>
            </a:r>
            <a:br>
              <a:rPr lang="en-US" sz="4400" dirty="0"/>
            </a:br>
            <a:endParaRPr lang="en-US" dirty="0"/>
          </a:p>
        </p:txBody>
      </p:sp>
      <p:sp>
        <p:nvSpPr>
          <p:cNvPr id="3" name="Rectangle 2"/>
          <p:cNvSpPr/>
          <p:nvPr/>
        </p:nvSpPr>
        <p:spPr>
          <a:xfrm>
            <a:off x="273132" y="748146"/>
            <a:ext cx="11483439" cy="5940088"/>
          </a:xfrm>
          <a:prstGeom prst="rect">
            <a:avLst/>
          </a:prstGeom>
        </p:spPr>
        <p:txBody>
          <a:bodyPr wrap="square">
            <a:spAutoFit/>
          </a:bodyPr>
          <a:lstStyle/>
          <a:p>
            <a:pPr algn="just"/>
            <a:endParaRPr lang="en-US" sz="2000" dirty="0">
              <a:solidFill>
                <a:srgbClr val="000000"/>
              </a:solidFill>
              <a:latin typeface="TimesNewRomanPSMT"/>
            </a:endParaRPr>
          </a:p>
          <a:p>
            <a:pPr algn="just">
              <a:lnSpc>
                <a:spcPct val="150000"/>
              </a:lnSpc>
            </a:pPr>
            <a:r>
              <a:rPr lang="en-US" sz="2400" dirty="0">
                <a:latin typeface="Times New Roman" panose="02020603050405020304" pitchFamily="18" charset="0"/>
                <a:cs typeface="Times New Roman" panose="02020603050405020304" pitchFamily="18" charset="0"/>
              </a:rPr>
              <a:t>Public narrative which is similar, but not identical to the aforementioned collective (shared) narratives. They are best defined as stories produced and communicated</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at the level of communities and institutional bodies higher than an individual, such as the</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sect, school, university, political party, city, and country (ibid). Public narratives dominating a given community may quickly evolve, develop, and witness changes within a</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few years or even less (Baker, 2006: 33). An example of competing public narratives depicting</a:t>
            </a:r>
            <a:r>
              <a:rPr lang="en-US" sz="2400" dirty="0">
                <a:solidFill>
                  <a:prstClr val="white"/>
                </a:solidFill>
                <a:latin typeface="Times New Roman" panose="02020603050405020304" pitchFamily="18" charset="0"/>
                <a:cs typeface="Times New Roman" panose="02020603050405020304" pitchFamily="18" charset="0"/>
              </a:rPr>
              <a:t> the outbreak and mobilisers of the Arab Spring is a speech by </a:t>
            </a:r>
            <a:r>
              <a:rPr lang="en-US" sz="2400" dirty="0" err="1">
                <a:solidFill>
                  <a:prstClr val="white"/>
                </a:solidFill>
                <a:latin typeface="Times New Roman" panose="02020603050405020304" pitchFamily="18" charset="0"/>
                <a:cs typeface="Times New Roman" panose="02020603050405020304" pitchFamily="18" charset="0"/>
              </a:rPr>
              <a:t>Saif</a:t>
            </a:r>
            <a:r>
              <a:rPr lang="en-US" sz="2400" dirty="0">
                <a:solidFill>
                  <a:prstClr val="white"/>
                </a:solidFill>
                <a:latin typeface="Times New Roman" panose="02020603050405020304" pitchFamily="18" charset="0"/>
                <a:cs typeface="Times New Roman" panose="02020603050405020304" pitchFamily="18" charset="0"/>
              </a:rPr>
              <a:t> al-Islam, Gaddafi’s son on February 20, 2011, in which he expressed the Libyan regime’s version of the narrative about how the mass uprising started in the Eastern part of the country and the parties responsible for starting the movement (</a:t>
            </a:r>
            <a:r>
              <a:rPr lang="en-US" sz="2400" dirty="0" err="1">
                <a:solidFill>
                  <a:prstClr val="white"/>
                </a:solidFill>
                <a:latin typeface="Times New Roman" panose="02020603050405020304" pitchFamily="18" charset="0"/>
                <a:cs typeface="Times New Roman" panose="02020603050405020304" pitchFamily="18" charset="0"/>
              </a:rPr>
              <a:t>Saif</a:t>
            </a:r>
            <a:r>
              <a:rPr lang="en-US" sz="2400" dirty="0">
                <a:solidFill>
                  <a:prstClr val="white"/>
                </a:solidFill>
                <a:latin typeface="Times New Roman" panose="02020603050405020304" pitchFamily="18" charset="0"/>
                <a:cs typeface="Times New Roman" panose="02020603050405020304" pitchFamily="18" charset="0"/>
              </a:rPr>
              <a:t> al-Islam Gaddafi, Feb 2011):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87752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9382" y="1235035"/>
            <a:ext cx="11661569" cy="1938992"/>
          </a:xfrm>
          <a:prstGeom prst="rect">
            <a:avLst/>
          </a:prstGeom>
        </p:spPr>
        <p:txBody>
          <a:bodyPr wrap="square">
            <a:spAutoFit/>
          </a:bodyPr>
          <a:lstStyle/>
          <a:p>
            <a:pPr algn="just">
              <a:lnSpc>
                <a:spcPct val="150000"/>
              </a:lnSpc>
            </a:pPr>
            <a:r>
              <a:rPr lang="ar-IQ" sz="2000" dirty="0">
                <a:latin typeface="TimesNewRomanPSMT"/>
              </a:rPr>
              <a:t>تنظيمات إسلامية ... هاجموا معسكر للجيش قتلوا جنود وضباط وعملوا مجازر واحتلوا معسكرات بشكل مفاجئ</a:t>
            </a:r>
            <a:br>
              <a:rPr lang="ar-IQ" sz="2000" dirty="0">
                <a:latin typeface="TimesNewRomanPSMT"/>
              </a:rPr>
            </a:br>
            <a:r>
              <a:rPr lang="ar-IQ" sz="2000" dirty="0">
                <a:latin typeface="TimesNewRomanPSMT"/>
              </a:rPr>
              <a:t>وسيطروا على الأسلحة ... وأعلنوا إمارة.. ما يسمى بإمارة إسلامية في البيضا وعملوا إذاعة خاصة بيهم ... الأطفال..</a:t>
            </a:r>
            <a:br>
              <a:rPr lang="ar-IQ" sz="2000" dirty="0">
                <a:latin typeface="TimesNewRomanPSMT"/>
              </a:rPr>
            </a:br>
            <a:r>
              <a:rPr lang="ar-IQ" sz="2000" dirty="0">
                <a:latin typeface="TimesNewRomanPSMT"/>
              </a:rPr>
              <a:t>وبعض الناس اللي.. أيضاً.. وهذا شيء معروف.. كانوا يتناولوا مخدرات وحبوب هلوسة تم أيضاً استعمالهم</a:t>
            </a:r>
            <a:r>
              <a:rPr lang="ar-IQ" sz="2000" dirty="0"/>
              <a:t> </a:t>
            </a:r>
            <a:br>
              <a:rPr lang="ar-IQ" sz="2000" dirty="0"/>
            </a:br>
            <a:endParaRPr lang="en-US" sz="2000" dirty="0"/>
          </a:p>
        </p:txBody>
      </p:sp>
      <p:sp>
        <p:nvSpPr>
          <p:cNvPr id="5" name="Rectangle 4"/>
          <p:cNvSpPr/>
          <p:nvPr/>
        </p:nvSpPr>
        <p:spPr>
          <a:xfrm>
            <a:off x="249382" y="2933205"/>
            <a:ext cx="11661569" cy="3416320"/>
          </a:xfrm>
          <a:prstGeom prst="rect">
            <a:avLst/>
          </a:prstGeom>
        </p:spPr>
        <p:txBody>
          <a:bodyPr wrap="square">
            <a:spAutoFit/>
          </a:bodyPr>
          <a:lstStyle/>
          <a:p>
            <a:pPr algn="just">
              <a:lnSpc>
                <a:spcPct val="150000"/>
              </a:lnSpc>
            </a:pPr>
            <a:r>
              <a:rPr lang="en-US" sz="2400" dirty="0">
                <a:latin typeface="TimesNewRomanPSMT"/>
              </a:rPr>
              <a:t>The Libyans had to either believe or reject </a:t>
            </a:r>
            <a:r>
              <a:rPr lang="en-US" sz="2400" dirty="0" err="1">
                <a:latin typeface="TimesNewRomanPSMT"/>
              </a:rPr>
              <a:t>Saif</a:t>
            </a:r>
            <a:r>
              <a:rPr lang="en-US" sz="2400" dirty="0">
                <a:latin typeface="TimesNewRomanPSMT"/>
              </a:rPr>
              <a:t> al-Islam’s version of the public narrative of the outset of the February 17th Revolution. This is dependent on whether this narrative, in all its aspects, is compatible with every Libyan’s “own story of identity” in fact, public differ in the way they define their identity socially, nationally, religiously, and politically, and thus their stories of identity are varied.</a:t>
            </a:r>
            <a:r>
              <a:rPr lang="en-US" sz="2400" dirty="0"/>
              <a:t> </a:t>
            </a:r>
            <a:br>
              <a:rPr lang="en-US" sz="2400" dirty="0"/>
            </a:br>
            <a:r>
              <a:rPr lang="en-US" sz="2400" dirty="0">
                <a:latin typeface="TimesNewRomanPSMT"/>
              </a:rPr>
              <a:t>                                                </a:t>
            </a:r>
            <a:endParaRPr lang="en-US" sz="2400" dirty="0"/>
          </a:p>
        </p:txBody>
      </p:sp>
    </p:spTree>
    <p:extLst>
      <p:ext uri="{BB962C8B-B14F-4D97-AF65-F5344CB8AC3E}">
        <p14:creationId xmlns:p14="http://schemas.microsoft.com/office/powerpoint/2010/main" val="10335647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solidFill>
                  <a:schemeClr val="tx1"/>
                </a:solidFill>
                <a:latin typeface="TimesNewRomanPS-ItalicMT"/>
              </a:rPr>
              <a:t>conceptual narratives</a:t>
            </a:r>
            <a:r>
              <a:rPr lang="en-US" dirty="0">
                <a:solidFill>
                  <a:schemeClr val="tx1"/>
                </a:solidFill>
              </a:rPr>
              <a:t> </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95003" y="1151906"/>
            <a:ext cx="11863449" cy="5096493"/>
          </a:xfrm>
        </p:spPr>
        <p:txBody>
          <a:bodyPr>
            <a:noAutofit/>
          </a:bodyPr>
          <a:lstStyle/>
          <a:p>
            <a:pPr marL="0" indent="0" algn="just">
              <a:lnSpc>
                <a:spcPct val="150000"/>
              </a:lnSpc>
              <a:buNone/>
            </a:pPr>
            <a:r>
              <a:rPr lang="en-US" dirty="0">
                <a:latin typeface="+mn-lt"/>
                <a:cs typeface="Times New Roman" panose="02020603050405020304" pitchFamily="18" charset="0"/>
              </a:rPr>
              <a:t>Somers and Gibson (1994: 62-3) define </a:t>
            </a:r>
            <a:r>
              <a:rPr lang="en-US" i="1" dirty="0">
                <a:latin typeface="+mn-lt"/>
                <a:cs typeface="Times New Roman" panose="02020603050405020304" pitchFamily="18" charset="0"/>
              </a:rPr>
              <a:t>conceptual narratives</a:t>
            </a:r>
            <a:r>
              <a:rPr lang="en-US" dirty="0">
                <a:latin typeface="+mn-lt"/>
                <a:cs typeface="Times New Roman" panose="02020603050405020304" pitchFamily="18" charset="0"/>
              </a:rPr>
              <a:t>, the third type of narrative, as</a:t>
            </a:r>
            <a:br>
              <a:rPr lang="en-US" dirty="0">
                <a:latin typeface="+mn-lt"/>
                <a:cs typeface="Times New Roman" panose="02020603050405020304" pitchFamily="18" charset="0"/>
              </a:rPr>
            </a:br>
            <a:r>
              <a:rPr lang="en-US" dirty="0">
                <a:latin typeface="+mn-lt"/>
                <a:cs typeface="Times New Roman" panose="02020603050405020304" pitchFamily="18" charset="0"/>
              </a:rPr>
              <a:t>explanations and analyses that social researchers and scholars provide to demonstrate and</a:t>
            </a:r>
            <a:br>
              <a:rPr lang="en-US" dirty="0">
                <a:latin typeface="+mn-lt"/>
                <a:cs typeface="Times New Roman" panose="02020603050405020304" pitchFamily="18" charset="0"/>
              </a:rPr>
            </a:br>
            <a:r>
              <a:rPr lang="en-US" dirty="0">
                <a:latin typeface="+mn-lt"/>
                <a:cs typeface="Times New Roman" panose="02020603050405020304" pitchFamily="18" charset="0"/>
              </a:rPr>
              <a:t>illustrate the relationship between ontological and public narratives.                         </a:t>
            </a:r>
            <a:r>
              <a:rPr lang="en-US" dirty="0">
                <a:solidFill>
                  <a:schemeClr val="bg2"/>
                </a:solidFill>
                <a:latin typeface="+mn-lt"/>
                <a:cs typeface="Times New Roman" panose="02020603050405020304" pitchFamily="18" charset="0"/>
              </a:rPr>
              <a:t>.</a:t>
            </a:r>
            <a:r>
              <a:rPr lang="en-US" dirty="0">
                <a:latin typeface="+mn-lt"/>
                <a:cs typeface="Times New Roman" panose="02020603050405020304" pitchFamily="18" charset="0"/>
              </a:rPr>
              <a:t> </a:t>
            </a:r>
            <a:br>
              <a:rPr lang="en-US" dirty="0">
                <a:latin typeface="+mn-lt"/>
                <a:cs typeface="Times New Roman" panose="02020603050405020304" pitchFamily="18" charset="0"/>
              </a:rPr>
            </a:br>
            <a:br>
              <a:rPr lang="en-US" dirty="0">
                <a:latin typeface="+mn-lt"/>
                <a:cs typeface="Times New Roman" panose="02020603050405020304" pitchFamily="18" charset="0"/>
              </a:rPr>
            </a:br>
            <a:r>
              <a:rPr lang="en-US" dirty="0">
                <a:latin typeface="+mn-lt"/>
                <a:cs typeface="Times New Roman" panose="02020603050405020304" pitchFamily="18" charset="0"/>
              </a:rPr>
              <a:t>An example of conceptual narrative is the book, </a:t>
            </a:r>
            <a:r>
              <a:rPr lang="en-US" i="1" dirty="0">
                <a:latin typeface="+mn-lt"/>
                <a:cs typeface="Times New Roman" panose="02020603050405020304" pitchFamily="18" charset="0"/>
              </a:rPr>
              <a:t>The Arab Spring: The End of Postcolonialism</a:t>
            </a:r>
            <a:r>
              <a:rPr lang="en-US" dirty="0">
                <a:latin typeface="+mn-lt"/>
                <a:cs typeface="Times New Roman" panose="02020603050405020304" pitchFamily="18" charset="0"/>
              </a:rPr>
              <a:t>,</a:t>
            </a:r>
            <a:br>
              <a:rPr lang="en-US" dirty="0">
                <a:latin typeface="+mn-lt"/>
                <a:cs typeface="Times New Roman" panose="02020603050405020304" pitchFamily="18" charset="0"/>
              </a:rPr>
            </a:br>
            <a:r>
              <a:rPr lang="en-US" dirty="0">
                <a:latin typeface="+mn-lt"/>
                <a:cs typeface="Times New Roman" panose="02020603050405020304" pitchFamily="18" charset="0"/>
              </a:rPr>
              <a:t>by Hamid </a:t>
            </a:r>
            <a:r>
              <a:rPr lang="en-US" dirty="0" err="1">
                <a:latin typeface="+mn-lt"/>
                <a:cs typeface="Times New Roman" panose="02020603050405020304" pitchFamily="18" charset="0"/>
              </a:rPr>
              <a:t>Dabashi</a:t>
            </a:r>
            <a:r>
              <a:rPr lang="en-US" dirty="0">
                <a:latin typeface="+mn-lt"/>
                <a:cs typeface="Times New Roman" panose="02020603050405020304" pitchFamily="18" charset="0"/>
              </a:rPr>
              <a:t>. </a:t>
            </a:r>
            <a:r>
              <a:rPr lang="en-US" i="1" dirty="0">
                <a:latin typeface="+mn-lt"/>
                <a:cs typeface="Times New Roman" panose="02020603050405020304" pitchFamily="18" charset="0"/>
              </a:rPr>
              <a:t>The Washington Post </a:t>
            </a:r>
            <a:r>
              <a:rPr lang="en-US" dirty="0">
                <a:latin typeface="+mn-lt"/>
                <a:cs typeface="Times New Roman" panose="02020603050405020304" pitchFamily="18" charset="0"/>
              </a:rPr>
              <a:t>describes the book as a leading cultural observer of</a:t>
            </a:r>
            <a:br>
              <a:rPr lang="en-US" dirty="0">
                <a:latin typeface="+mn-lt"/>
                <a:cs typeface="Times New Roman" panose="02020603050405020304" pitchFamily="18" charset="0"/>
              </a:rPr>
            </a:br>
            <a:r>
              <a:rPr lang="en-US" dirty="0">
                <a:latin typeface="+mn-lt"/>
                <a:cs typeface="Times New Roman" panose="02020603050405020304" pitchFamily="18" charset="0"/>
              </a:rPr>
              <a:t>the Arab Spring events. It provides a conceptual and intellectual account of the Arab Spring</a:t>
            </a:r>
            <a:br>
              <a:rPr lang="en-US" dirty="0">
                <a:latin typeface="+mn-lt"/>
                <a:cs typeface="Times New Roman" panose="02020603050405020304" pitchFamily="18" charset="0"/>
              </a:rPr>
            </a:br>
            <a:r>
              <a:rPr lang="en-US" dirty="0">
                <a:latin typeface="+mn-lt"/>
                <a:cs typeface="Times New Roman" panose="02020603050405020304" pitchFamily="18" charset="0"/>
              </a:rPr>
              <a:t>and its implications, factors and impact. It sheds further light on personal narratives associated</a:t>
            </a:r>
            <a:r>
              <a:rPr lang="en-US" dirty="0">
                <a:solidFill>
                  <a:prstClr val="white"/>
                </a:solidFill>
                <a:cs typeface="Times New Roman" panose="02020603050405020304" pitchFamily="18" charset="0"/>
              </a:rPr>
              <a:t> with the event, linking them to mainstream public narratives circulating among the revolutionaries and the Arab people in general about the Arab Spring revolutions. </a:t>
            </a:r>
            <a:br>
              <a:rPr lang="en-US" dirty="0">
                <a:solidFill>
                  <a:prstClr val="white"/>
                </a:solidFill>
                <a:cs typeface="Times New Roman" panose="02020603050405020304" pitchFamily="18" charset="0"/>
              </a:rPr>
            </a:br>
            <a:r>
              <a:rPr lang="en-US" dirty="0">
                <a:latin typeface="TimesNewRomanPSMT"/>
              </a:rPr>
              <a:t>As in the case of public narratives, translators have the liberty to support and enhance or reject</a:t>
            </a:r>
            <a:br>
              <a:rPr lang="en-US" dirty="0">
                <a:latin typeface="TimesNewRomanPSMT"/>
              </a:rPr>
            </a:br>
            <a:r>
              <a:rPr lang="en-US" dirty="0">
                <a:latin typeface="TimesNewRomanPSMT"/>
              </a:rPr>
              <a:t>and refute a certain conceptual narrative (Baker, 2006: 43)                                    </a:t>
            </a:r>
            <a:r>
              <a:rPr lang="en-US" dirty="0">
                <a:solidFill>
                  <a:srgbClr val="000000"/>
                </a:solidFill>
                <a:latin typeface="TimesNewRomanPSMT"/>
              </a:rPr>
              <a:t>.     </a:t>
            </a:r>
            <a:r>
              <a:rPr lang="en-US" dirty="0"/>
              <a:t> </a:t>
            </a:r>
            <a:br>
              <a:rPr lang="en-US" dirty="0"/>
            </a:br>
            <a:br>
              <a:rPr lang="en-US" dirty="0">
                <a:solidFill>
                  <a:prstClr val="white"/>
                </a:solidFill>
                <a:cs typeface="Times New Roman" panose="02020603050405020304" pitchFamily="18" charset="0"/>
              </a:rPr>
            </a:br>
            <a:br>
              <a:rPr lang="en-US" dirty="0">
                <a:solidFill>
                  <a:prstClr val="white"/>
                </a:solidFill>
                <a:cs typeface="Times New Roman" panose="02020603050405020304" pitchFamily="18" charset="0"/>
              </a:rPr>
            </a:br>
            <a:endParaRPr lang="en-US" dirty="0">
              <a:latin typeface="+mn-lt"/>
              <a:cs typeface="Times New Roman" panose="02020603050405020304" pitchFamily="18" charset="0"/>
            </a:endParaRPr>
          </a:p>
        </p:txBody>
      </p:sp>
    </p:spTree>
    <p:extLst>
      <p:ext uri="{BB962C8B-B14F-4D97-AF65-F5344CB8AC3E}">
        <p14:creationId xmlns:p14="http://schemas.microsoft.com/office/powerpoint/2010/main" val="26423905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solidFill>
                  <a:schemeClr val="tx1"/>
                </a:solidFill>
                <a:latin typeface="TimesNewRomanPS-ItalicMT"/>
              </a:rPr>
              <a:t>metanarratives</a:t>
            </a:r>
            <a:r>
              <a:rPr lang="en-US" dirty="0">
                <a:solidFill>
                  <a:schemeClr val="tx1"/>
                </a:solidFill>
              </a:rPr>
              <a:t> </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403761" y="1140032"/>
            <a:ext cx="11305309" cy="5108368"/>
          </a:xfrm>
        </p:spPr>
        <p:txBody>
          <a:bodyPr>
            <a:noAutofit/>
          </a:bodyPr>
          <a:lstStyle/>
          <a:p>
            <a:pPr marL="0" indent="0" algn="just">
              <a:lnSpc>
                <a:spcPct val="160000"/>
              </a:lnSpc>
              <a:buNone/>
            </a:pPr>
            <a:r>
              <a:rPr lang="en-US" dirty="0">
                <a:latin typeface="TimesNewRomanPSMT"/>
              </a:rPr>
              <a:t>Somers and Gibson (1994: 61) provide a brief definition of the fourth type of narrative </a:t>
            </a:r>
            <a:r>
              <a:rPr lang="en-US" i="1" dirty="0">
                <a:latin typeface="TimesNewRomanPS-ItalicMT"/>
              </a:rPr>
              <a:t>metanarratives </a:t>
            </a:r>
            <a:r>
              <a:rPr lang="en-US" dirty="0">
                <a:latin typeface="TimesNewRomanPSMT"/>
              </a:rPr>
              <a:t>as narratives “in which we are embedded as contemporary actors in history.”</a:t>
            </a:r>
            <a:r>
              <a:rPr lang="en-US" dirty="0"/>
              <a:t> </a:t>
            </a:r>
            <a:r>
              <a:rPr lang="en-US" dirty="0">
                <a:latin typeface="TimesNewRomanPSMT"/>
              </a:rPr>
              <a:t>A Metanarrative is a narrative about narrative .A possible example of a meta-narrative in present times is the public narrative of the war on terror, which has been extended recently to include the war on Islamic State, </a:t>
            </a:r>
            <a:r>
              <a:rPr lang="en-US" dirty="0">
                <a:latin typeface="Bembo"/>
              </a:rPr>
              <a:t>which is aggressively sustained and promoted through a</a:t>
            </a:r>
            <a:br>
              <a:rPr lang="en-US" dirty="0">
                <a:latin typeface="Bembo"/>
              </a:rPr>
            </a:br>
            <a:r>
              <a:rPr lang="en-US" dirty="0">
                <a:latin typeface="Bembo"/>
              </a:rPr>
              <a:t>myriad of channels across the entire world, thus rapidly acquiring the status of a</a:t>
            </a:r>
            <a:br>
              <a:rPr lang="en-US" dirty="0">
                <a:latin typeface="Bembo"/>
              </a:rPr>
            </a:br>
            <a:r>
              <a:rPr lang="en-US" dirty="0">
                <a:latin typeface="Bembo"/>
              </a:rPr>
              <a:t>super-narrative that cuts across geographical and national boundaries and directly</a:t>
            </a:r>
            <a:br>
              <a:rPr lang="en-US" dirty="0">
                <a:latin typeface="Bembo"/>
              </a:rPr>
            </a:br>
            <a:r>
              <a:rPr lang="en-US" dirty="0">
                <a:latin typeface="Bembo"/>
              </a:rPr>
              <a:t>impacts the lives of every one of us, in every sector of society. </a:t>
            </a:r>
            <a:br>
              <a:rPr lang="en-US" dirty="0">
                <a:latin typeface="TimesNewRomanPSMT"/>
              </a:rPr>
            </a:br>
            <a:r>
              <a:rPr lang="en-US" dirty="0">
                <a:latin typeface="TimesNewRomanPSMT"/>
              </a:rPr>
              <a:t>. The military action would not have been possible if not preceded by circulation of a meta-narrative on the brutal and barbarous actions carried out by IS members.</a:t>
            </a:r>
            <a:r>
              <a:rPr lang="en-US" dirty="0"/>
              <a:t> </a:t>
            </a:r>
            <a:br>
              <a:rPr lang="en-US" dirty="0">
                <a:latin typeface="TimesNewRomanPSMT"/>
              </a:rPr>
            </a:br>
            <a:br>
              <a:rPr lang="en-US" dirty="0">
                <a:latin typeface="TimesNewRomanPSMT"/>
              </a:rPr>
            </a:br>
            <a:br>
              <a:rPr lang="en-US" dirty="0">
                <a:latin typeface="TimesNewRomanPSMT"/>
              </a:rPr>
            </a:br>
            <a:br>
              <a:rPr lang="en-US" dirty="0">
                <a:latin typeface="TimesNewRomanPSMT"/>
              </a:rPr>
            </a:br>
            <a:br>
              <a:rPr lang="en-US" dirty="0"/>
            </a:br>
            <a:br>
              <a:rPr lang="en-US" dirty="0"/>
            </a:br>
            <a:endParaRPr lang="en-US" dirty="0"/>
          </a:p>
        </p:txBody>
      </p:sp>
    </p:spTree>
    <p:extLst>
      <p:ext uri="{BB962C8B-B14F-4D97-AF65-F5344CB8AC3E}">
        <p14:creationId xmlns:p14="http://schemas.microsoft.com/office/powerpoint/2010/main" val="33488380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a:solidFill>
                  <a:schemeClr val="tx1"/>
                </a:solidFill>
                <a:latin typeface="TimesNewRomanPS-BoldMT"/>
              </a:rPr>
              <a:t>Features of Narrativity</a:t>
            </a:r>
            <a:r>
              <a:rPr lang="en-US" dirty="0">
                <a:solidFill>
                  <a:schemeClr val="tx1"/>
                </a:solidFill>
              </a:rPr>
              <a:t> </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356260" y="1151906"/>
            <a:ext cx="11293434" cy="5096494"/>
          </a:xfrm>
        </p:spPr>
        <p:txBody>
          <a:bodyPr>
            <a:normAutofit fontScale="25000" lnSpcReduction="20000"/>
          </a:bodyPr>
          <a:lstStyle/>
          <a:p>
            <a:pPr algn="just"/>
            <a:endParaRPr lang="en-US" dirty="0">
              <a:latin typeface="Times New Roman" panose="02020603050405020304" pitchFamily="18" charset="0"/>
              <a:cs typeface="Times New Roman" panose="02020603050405020304" pitchFamily="18" charset="0"/>
            </a:endParaRPr>
          </a:p>
          <a:p>
            <a:pPr marL="0" indent="0" algn="just">
              <a:lnSpc>
                <a:spcPct val="170000"/>
              </a:lnSpc>
              <a:buNone/>
            </a:pPr>
            <a:r>
              <a:rPr lang="en-US" sz="8000" dirty="0">
                <a:latin typeface="Times New Roman" panose="02020603050405020304" pitchFamily="18" charset="0"/>
                <a:cs typeface="Times New Roman" panose="02020603050405020304" pitchFamily="18" charset="0"/>
              </a:rPr>
              <a:t>Baker(2006)</a:t>
            </a:r>
            <a:r>
              <a:rPr lang="en-US" sz="8000" dirty="0">
                <a:solidFill>
                  <a:prstClr val="white"/>
                </a:solidFill>
                <a:latin typeface="Times New Roman" panose="02020603050405020304" pitchFamily="18" charset="0"/>
                <a:cs typeface="Times New Roman" panose="02020603050405020304" pitchFamily="18" charset="0"/>
              </a:rPr>
              <a:t> points out eight different features of </a:t>
            </a:r>
            <a:r>
              <a:rPr lang="en-US" sz="8000" dirty="0" err="1">
                <a:solidFill>
                  <a:prstClr val="white"/>
                </a:solidFill>
                <a:latin typeface="Times New Roman" panose="02020603050405020304" pitchFamily="18" charset="0"/>
                <a:cs typeface="Times New Roman" panose="02020603050405020304" pitchFamily="18" charset="0"/>
              </a:rPr>
              <a:t>narrativity</a:t>
            </a:r>
            <a:r>
              <a:rPr lang="en-US" sz="8000" dirty="0">
                <a:solidFill>
                  <a:prstClr val="white"/>
                </a:solidFill>
                <a:latin typeface="Times New Roman" panose="02020603050405020304" pitchFamily="18" charset="0"/>
                <a:cs typeface="Times New Roman" panose="02020603050405020304" pitchFamily="18" charset="0"/>
              </a:rPr>
              <a:t>; the first four are formerly proposed by Somers and Gibson (1994) and Somers (1992, 1997), while the rest are originally suggested by Bruner</a:t>
            </a:r>
            <a:br>
              <a:rPr lang="en-US" sz="8000" dirty="0">
                <a:solidFill>
                  <a:prstClr val="white"/>
                </a:solidFill>
                <a:latin typeface="Times New Roman" panose="02020603050405020304" pitchFamily="18" charset="0"/>
                <a:cs typeface="Times New Roman" panose="02020603050405020304" pitchFamily="18" charset="0"/>
              </a:rPr>
            </a:br>
            <a:r>
              <a:rPr lang="en-US" sz="8000" dirty="0">
                <a:solidFill>
                  <a:prstClr val="white"/>
                </a:solidFill>
                <a:latin typeface="Times New Roman" panose="02020603050405020304" pitchFamily="18" charset="0"/>
                <a:cs typeface="Times New Roman" panose="02020603050405020304" pitchFamily="18" charset="0"/>
              </a:rPr>
              <a:t>(1991):   </a:t>
            </a:r>
            <a:endParaRPr lang="en-US" sz="8000" dirty="0">
              <a:latin typeface="Times New Roman" panose="02020603050405020304" pitchFamily="18" charset="0"/>
              <a:cs typeface="Times New Roman" panose="02020603050405020304" pitchFamily="18" charset="0"/>
            </a:endParaRPr>
          </a:p>
          <a:p>
            <a:r>
              <a:rPr lang="en-US" sz="8000" i="1" dirty="0">
                <a:latin typeface="Times New Roman" panose="02020603050405020304" pitchFamily="18" charset="0"/>
                <a:cs typeface="Times New Roman" panose="02020603050405020304" pitchFamily="18" charset="0"/>
              </a:rPr>
              <a:t>Temporality</a:t>
            </a:r>
          </a:p>
          <a:p>
            <a:r>
              <a:rPr lang="en-US" sz="8000" i="1" dirty="0">
                <a:latin typeface="Times New Roman" panose="02020603050405020304" pitchFamily="18" charset="0"/>
                <a:cs typeface="Times New Roman" panose="02020603050405020304" pitchFamily="18" charset="0"/>
              </a:rPr>
              <a:t>Relationality</a:t>
            </a:r>
          </a:p>
          <a:p>
            <a:r>
              <a:rPr lang="en-US" sz="8000" i="1" dirty="0">
                <a:latin typeface="Times New Roman" panose="02020603050405020304" pitchFamily="18" charset="0"/>
                <a:cs typeface="Times New Roman" panose="02020603050405020304" pitchFamily="18" charset="0"/>
              </a:rPr>
              <a:t>Causal Emplotment</a:t>
            </a:r>
          </a:p>
          <a:p>
            <a:r>
              <a:rPr lang="en-US" sz="8000" i="1" dirty="0">
                <a:latin typeface="Times New Roman" panose="02020603050405020304" pitchFamily="18" charset="0"/>
                <a:cs typeface="Times New Roman" panose="02020603050405020304" pitchFamily="18" charset="0"/>
              </a:rPr>
              <a:t> Selective Appropriation</a:t>
            </a:r>
          </a:p>
          <a:p>
            <a:r>
              <a:rPr lang="en-US" sz="8000" i="1" dirty="0">
                <a:latin typeface="Times New Roman" panose="02020603050405020304" pitchFamily="18" charset="0"/>
                <a:cs typeface="Times New Roman" panose="02020603050405020304" pitchFamily="18" charset="0"/>
              </a:rPr>
              <a:t> Particularity</a:t>
            </a:r>
          </a:p>
          <a:p>
            <a:r>
              <a:rPr lang="en-US" sz="8000" i="1" dirty="0">
                <a:latin typeface="Times New Roman" panose="02020603050405020304" pitchFamily="18" charset="0"/>
                <a:cs typeface="Times New Roman" panose="02020603050405020304" pitchFamily="18" charset="0"/>
              </a:rPr>
              <a:t>Genericness</a:t>
            </a:r>
          </a:p>
          <a:p>
            <a:r>
              <a:rPr lang="en-US" sz="8000" i="1" dirty="0">
                <a:latin typeface="Times New Roman" panose="02020603050405020304" pitchFamily="18" charset="0"/>
                <a:cs typeface="Times New Roman" panose="02020603050405020304" pitchFamily="18" charset="0"/>
              </a:rPr>
              <a:t>Normativeness/Canonicity and Breach</a:t>
            </a:r>
            <a:endParaRPr lang="en-US" sz="8000" dirty="0">
              <a:latin typeface="Times New Roman" panose="02020603050405020304" pitchFamily="18" charset="0"/>
              <a:cs typeface="Times New Roman" panose="02020603050405020304" pitchFamily="18" charset="0"/>
            </a:endParaRPr>
          </a:p>
          <a:p>
            <a:r>
              <a:rPr lang="en-US" sz="8000" dirty="0">
                <a:latin typeface="Times New Roman" panose="02020603050405020304" pitchFamily="18" charset="0"/>
                <a:cs typeface="Times New Roman" panose="02020603050405020304" pitchFamily="18" charset="0"/>
              </a:rPr>
              <a:t> </a:t>
            </a:r>
            <a:r>
              <a:rPr lang="en-US" sz="8000" i="1" dirty="0">
                <a:latin typeface="Times New Roman" panose="02020603050405020304" pitchFamily="18" charset="0"/>
                <a:cs typeface="Times New Roman" panose="02020603050405020304" pitchFamily="18" charset="0"/>
              </a:rPr>
              <a:t>Narrative accrual</a:t>
            </a:r>
            <a:br>
              <a:rPr lang="en-US" sz="4400" dirty="0">
                <a:latin typeface="Times New Roman" panose="02020603050405020304" pitchFamily="18" charset="0"/>
                <a:cs typeface="Times New Roman" panose="02020603050405020304" pitchFamily="18" charset="0"/>
              </a:rPr>
            </a:b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21168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solidFill>
                  <a:schemeClr val="tx1"/>
                </a:solidFill>
                <a:latin typeface="TimesNewRomanPS-ItalicMT"/>
              </a:rPr>
              <a:t>Temporality</a:t>
            </a:r>
            <a:r>
              <a:rPr lang="en-US" dirty="0">
                <a:solidFill>
                  <a:schemeClr val="tx1"/>
                </a:solidFill>
              </a:rPr>
              <a:t> </a:t>
            </a:r>
            <a:br>
              <a:rPr lang="en-US" dirty="0">
                <a:solidFill>
                  <a:schemeClr val="tx1"/>
                </a:solidFill>
              </a:rPr>
            </a:br>
            <a:endParaRPr lang="en-US" dirty="0">
              <a:solidFill>
                <a:schemeClr val="tx1"/>
              </a:solidFill>
            </a:endParaRPr>
          </a:p>
        </p:txBody>
      </p:sp>
      <p:sp>
        <p:nvSpPr>
          <p:cNvPr id="3" name="Rectangle 2"/>
          <p:cNvSpPr/>
          <p:nvPr/>
        </p:nvSpPr>
        <p:spPr>
          <a:xfrm>
            <a:off x="451262" y="1306285"/>
            <a:ext cx="11079678" cy="5170646"/>
          </a:xfrm>
          <a:prstGeom prst="rect">
            <a:avLst/>
          </a:prstGeom>
        </p:spPr>
        <p:txBody>
          <a:bodyPr wrap="square">
            <a:spAutoFit/>
          </a:bodyPr>
          <a:lstStyle/>
          <a:p>
            <a:pPr algn="just">
              <a:lnSpc>
                <a:spcPct val="150000"/>
              </a:lnSpc>
            </a:pPr>
            <a:r>
              <a:rPr lang="en-US" sz="2000" i="1" dirty="0">
                <a:latin typeface="TimesNewRomanPS-ItalicMT"/>
              </a:rPr>
              <a:t>Temporality </a:t>
            </a:r>
            <a:r>
              <a:rPr lang="en-US" sz="2000" dirty="0">
                <a:latin typeface="TimesNewRomanPSMT"/>
              </a:rPr>
              <a:t>is seen, according to Baker (2006: 50), as an essential feature that constitutes the</a:t>
            </a:r>
            <a:br>
              <a:rPr lang="en-US" sz="2000" dirty="0">
                <a:latin typeface="TimesNewRomanPSMT"/>
              </a:rPr>
            </a:br>
            <a:r>
              <a:rPr lang="en-US" sz="2000" dirty="0">
                <a:latin typeface="TimesNewRomanPSMT"/>
              </a:rPr>
              <a:t>narrative, rather than as “an additional or separable layer of a ‘story’”. It does not imply, as</a:t>
            </a:r>
            <a:br>
              <a:rPr lang="en-US" sz="2000" dirty="0">
                <a:latin typeface="TimesNewRomanPSMT"/>
              </a:rPr>
            </a:br>
            <a:r>
              <a:rPr lang="en-US" sz="2000" dirty="0">
                <a:latin typeface="TimesNewRomanPSMT"/>
              </a:rPr>
              <a:t>many may expect, that events are arranged in the right sequence to represent, and be consistent</a:t>
            </a:r>
            <a:r>
              <a:rPr lang="en-US" sz="2000" dirty="0">
                <a:solidFill>
                  <a:prstClr val="white"/>
                </a:solidFill>
                <a:latin typeface="TimesNewRomanPSMT"/>
              </a:rPr>
              <a:t> with, the actual chronological order of the story events in reality. Rather, it means that the order in which the story details are arranged is significant (ibid: 50-1) and cannot be changed or replaced without resulting in a loss of meaning. Therefore, temporality has an organizational function that is important for the audience to interpret and comprehend the narrative; events and characters included in the story are not considered as meaningful to the audience if they do not follow a sequential structure, both temporally and spatially (ibid: 51)                                                 .</a:t>
            </a:r>
            <a:r>
              <a:rPr lang="en-US" sz="2000" dirty="0">
                <a:solidFill>
                  <a:prstClr val="white"/>
                </a:solidFill>
              </a:rPr>
              <a:t> </a:t>
            </a:r>
            <a:br>
              <a:rPr lang="en-US" sz="2000" dirty="0">
                <a:latin typeface="TimesNewRomanPSMT"/>
              </a:rPr>
            </a:br>
            <a:br>
              <a:rPr lang="en-US" sz="2000" dirty="0"/>
            </a:br>
            <a:endParaRPr lang="en-US" sz="2000" dirty="0"/>
          </a:p>
        </p:txBody>
      </p:sp>
    </p:spTree>
    <p:extLst>
      <p:ext uri="{BB962C8B-B14F-4D97-AF65-F5344CB8AC3E}">
        <p14:creationId xmlns:p14="http://schemas.microsoft.com/office/powerpoint/2010/main" val="2591705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4391" y="118754"/>
            <a:ext cx="9516444" cy="878774"/>
          </a:xfrm>
        </p:spPr>
        <p:txBody>
          <a:bodyPr/>
          <a:lstStyle/>
          <a:p>
            <a:pPr algn="ctr"/>
            <a:r>
              <a:rPr lang="en-US" sz="4400" dirty="0">
                <a:solidFill>
                  <a:schemeClr val="tx1"/>
                </a:solidFill>
                <a:latin typeface="TimesNewRomanPS-ItalicMT"/>
              </a:rPr>
              <a:t>Relationality</a:t>
            </a:r>
            <a:r>
              <a:rPr lang="en-US" dirty="0">
                <a:solidFill>
                  <a:schemeClr val="tx1"/>
                </a:solidFill>
              </a:rPr>
              <a:t> </a:t>
            </a:r>
            <a:br>
              <a:rPr lang="en-US" dirty="0">
                <a:solidFill>
                  <a:schemeClr val="tx1"/>
                </a:solidFill>
              </a:rPr>
            </a:br>
            <a:endParaRPr lang="en-US" dirty="0">
              <a:solidFill>
                <a:schemeClr val="tx1"/>
              </a:solidFill>
            </a:endParaRPr>
          </a:p>
        </p:txBody>
      </p:sp>
      <p:sp>
        <p:nvSpPr>
          <p:cNvPr id="3" name="Rectangle 2"/>
          <p:cNvSpPr/>
          <p:nvPr/>
        </p:nvSpPr>
        <p:spPr>
          <a:xfrm>
            <a:off x="415635" y="1199408"/>
            <a:ext cx="11222183" cy="5355312"/>
          </a:xfrm>
          <a:prstGeom prst="rect">
            <a:avLst/>
          </a:prstGeom>
        </p:spPr>
        <p:txBody>
          <a:bodyPr wrap="square">
            <a:spAutoFit/>
          </a:bodyPr>
          <a:lstStyle/>
          <a:p>
            <a:pPr algn="just"/>
            <a:r>
              <a:rPr lang="en-US" dirty="0">
                <a:latin typeface="TimesNewRomanPSMT"/>
              </a:rPr>
              <a:t>Baker (ibid: 61) explains that </a:t>
            </a:r>
            <a:r>
              <a:rPr lang="en-US" i="1" dirty="0">
                <a:latin typeface="TimesNewRomanPS-ItalicMT"/>
              </a:rPr>
              <a:t>relationality </a:t>
            </a:r>
            <a:r>
              <a:rPr lang="en-US" dirty="0">
                <a:latin typeface="TimesNewRomanPSMT"/>
              </a:rPr>
              <a:t>is an important feature of </a:t>
            </a:r>
            <a:r>
              <a:rPr lang="en-US" dirty="0" err="1">
                <a:latin typeface="TimesNewRomanPSMT"/>
              </a:rPr>
              <a:t>narrativity</a:t>
            </a:r>
            <a:r>
              <a:rPr lang="en-US" dirty="0">
                <a:latin typeface="TimesNewRomanPSMT"/>
              </a:rPr>
              <a:t>, as human</a:t>
            </a:r>
            <a:br>
              <a:rPr lang="en-US" dirty="0">
                <a:latin typeface="TimesNewRomanPSMT"/>
              </a:rPr>
            </a:br>
            <a:r>
              <a:rPr lang="en-US" dirty="0">
                <a:latin typeface="TimesNewRomanPSMT"/>
              </a:rPr>
              <a:t>beings by nature cannot make sense of events that are not logically connected. In other words,</a:t>
            </a:r>
            <a:br>
              <a:rPr lang="en-US" dirty="0">
                <a:latin typeface="TimesNewRomanPSMT"/>
              </a:rPr>
            </a:br>
            <a:r>
              <a:rPr lang="en-US" dirty="0">
                <a:latin typeface="TimesNewRomanPSMT"/>
              </a:rPr>
              <a:t>for a text to be perceived as narrative, there must be a degree of coherence. Bruner (1991: 8)</a:t>
            </a:r>
            <a:br>
              <a:rPr lang="en-US" dirty="0">
                <a:latin typeface="TimesNewRomanPSMT"/>
              </a:rPr>
            </a:br>
            <a:r>
              <a:rPr lang="en-US" dirty="0">
                <a:latin typeface="TimesNewRomanPSMT"/>
              </a:rPr>
              <a:t>asserts that composing a narrative requires more than merely choosing random events derived</a:t>
            </a:r>
            <a:br>
              <a:rPr lang="en-US" dirty="0">
                <a:latin typeface="TimesNewRomanPSMT"/>
              </a:rPr>
            </a:br>
            <a:r>
              <a:rPr lang="en-US" dirty="0">
                <a:latin typeface="TimesNewRomanPSMT"/>
              </a:rPr>
              <a:t>either from present reality, the past, or fiction, and then arranging them in a suitable sequence story events need to be structured in line with the larger narrative.</a:t>
            </a:r>
            <a:r>
              <a:rPr lang="en-US" dirty="0"/>
              <a:t> </a:t>
            </a:r>
          </a:p>
          <a:p>
            <a:endParaRPr lang="en-US" dirty="0">
              <a:solidFill>
                <a:srgbClr val="000000"/>
              </a:solidFill>
              <a:latin typeface="TimesNewRomanPSMT"/>
            </a:endParaRPr>
          </a:p>
          <a:p>
            <a:pPr algn="just"/>
            <a:r>
              <a:rPr lang="en-US" dirty="0">
                <a:latin typeface="TimesNewRomanPSMT"/>
              </a:rPr>
              <a:t>Example: Most African churches draw a picture of Jesus in their divine narratives as a</a:t>
            </a:r>
            <a:br>
              <a:rPr lang="en-US" dirty="0">
                <a:latin typeface="TimesNewRomanPSMT"/>
              </a:rPr>
            </a:br>
            <a:r>
              <a:rPr lang="en-US" dirty="0">
                <a:latin typeface="TimesNewRomanPSMT"/>
              </a:rPr>
              <a:t>black man, which is consistent with the expectations of African believers. A similar tendency</a:t>
            </a:r>
            <a:br>
              <a:rPr lang="en-US" dirty="0">
                <a:latin typeface="TimesNewRomanPSMT"/>
              </a:rPr>
            </a:br>
            <a:r>
              <a:rPr lang="en-US" dirty="0">
                <a:latin typeface="TimesNewRomanPSMT"/>
              </a:rPr>
              <a:t>is observed in Western churches, in Europe and North America, where Jesus is pictured as a</a:t>
            </a:r>
            <a:br>
              <a:rPr lang="en-US" dirty="0">
                <a:latin typeface="TimesNewRomanPSMT"/>
              </a:rPr>
            </a:br>
            <a:r>
              <a:rPr lang="en-US" dirty="0">
                <a:latin typeface="TimesNewRomanPSMT"/>
              </a:rPr>
              <a:t>white blonde man. </a:t>
            </a:r>
          </a:p>
          <a:p>
            <a:endParaRPr lang="en-US" dirty="0">
              <a:solidFill>
                <a:srgbClr val="000000"/>
              </a:solidFill>
              <a:latin typeface="TimesNewRomanPSMT"/>
            </a:endParaRPr>
          </a:p>
          <a:p>
            <a:pPr algn="just"/>
            <a:r>
              <a:rPr lang="en-US" dirty="0">
                <a:latin typeface="TimesNewRomanPSMT"/>
              </a:rPr>
              <a:t>When translating a narrative from one language into another, the translator may avoid importing source cultural or religious elements that do not relate to, or are not consistent with, the target culture. Baker (ibid: 64) argues that translators in many cases decide not to opt for equivalents which</a:t>
            </a:r>
            <a:br>
              <a:rPr lang="en-US" dirty="0">
                <a:latin typeface="TimesNewRomanPSMT"/>
              </a:rPr>
            </a:br>
            <a:r>
              <a:rPr lang="en-US" dirty="0">
                <a:latin typeface="TimesNewRomanPSMT"/>
              </a:rPr>
              <a:t>are differently or negatively employed in other narrative contexts in the target culture. For</a:t>
            </a:r>
            <a:br>
              <a:rPr lang="en-US" dirty="0">
                <a:latin typeface="TimesNewRomanPSMT"/>
              </a:rPr>
            </a:br>
            <a:r>
              <a:rPr lang="en-US" dirty="0">
                <a:latin typeface="TimesNewRomanPSMT"/>
              </a:rPr>
              <a:t>Baker (ibid), it is an aspect of maintaining relationality not to borrow an utterance or element</a:t>
            </a:r>
            <a:br>
              <a:rPr lang="en-US" dirty="0">
                <a:latin typeface="TimesNewRomanPSMT"/>
              </a:rPr>
            </a:br>
            <a:r>
              <a:rPr lang="en-US" dirty="0">
                <a:latin typeface="TimesNewRomanPSMT"/>
              </a:rPr>
              <a:t>from an alien narrative                                                                           .</a:t>
            </a:r>
            <a:r>
              <a:rPr lang="en-US" dirty="0"/>
              <a:t> </a:t>
            </a:r>
            <a:br>
              <a:rPr lang="en-US" dirty="0"/>
            </a:br>
            <a:endParaRPr lang="en-US" dirty="0"/>
          </a:p>
        </p:txBody>
      </p:sp>
    </p:spTree>
    <p:extLst>
      <p:ext uri="{BB962C8B-B14F-4D97-AF65-F5344CB8AC3E}">
        <p14:creationId xmlns:p14="http://schemas.microsoft.com/office/powerpoint/2010/main" val="3864131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021278"/>
            <a:ext cx="9547915" cy="133152"/>
          </a:xfrm>
        </p:spPr>
        <p:txBody>
          <a:bodyPr>
            <a:normAutofit fontScale="90000"/>
          </a:bodyPr>
          <a:lstStyle/>
          <a:p>
            <a:r>
              <a:rPr lang="en-US" sz="5400" dirty="0">
                <a:solidFill>
                  <a:schemeClr val="tx1"/>
                </a:solidFill>
                <a:latin typeface="Algerian" panose="04020705040A02060702" pitchFamily="82" charset="0"/>
              </a:rPr>
              <a:t>Outline</a:t>
            </a:r>
          </a:p>
        </p:txBody>
      </p:sp>
      <p:sp>
        <p:nvSpPr>
          <p:cNvPr id="3" name="Content Placeholder 2"/>
          <p:cNvSpPr>
            <a:spLocks noGrp="1"/>
          </p:cNvSpPr>
          <p:nvPr>
            <p:ph idx="1"/>
          </p:nvPr>
        </p:nvSpPr>
        <p:spPr>
          <a:xfrm>
            <a:off x="415636" y="2090057"/>
            <a:ext cx="11563004" cy="3491346"/>
          </a:xfrm>
        </p:spPr>
        <p:txBody>
          <a:bodyPr>
            <a:normAutofit fontScale="25000" lnSpcReduction="20000"/>
          </a:bodyPr>
          <a:lstStyle/>
          <a:p>
            <a:r>
              <a:rPr lang="en-US" sz="9600" dirty="0">
                <a:latin typeface="Courier New" panose="02070309020205020404" pitchFamily="49" charset="0"/>
                <a:cs typeface="Courier New" panose="02070309020205020404" pitchFamily="49" charset="0"/>
              </a:rPr>
              <a:t>Introduction</a:t>
            </a:r>
          </a:p>
          <a:p>
            <a:r>
              <a:rPr lang="en-US" sz="9600" dirty="0">
                <a:latin typeface="Courier New" panose="02070309020205020404" pitchFamily="49" charset="0"/>
                <a:cs typeface="Courier New" panose="02070309020205020404" pitchFamily="49" charset="0"/>
              </a:rPr>
              <a:t>Narrative Approach</a:t>
            </a:r>
          </a:p>
          <a:p>
            <a:pPr lvl="0">
              <a:buClr>
                <a:srgbClr val="1E5155">
                  <a:lumMod val="40000"/>
                  <a:lumOff val="60000"/>
                </a:srgbClr>
              </a:buClr>
            </a:pPr>
            <a:r>
              <a:rPr lang="en-US" sz="9600" dirty="0">
                <a:latin typeface="Courier New" panose="02070309020205020404" pitchFamily="49" charset="0"/>
                <a:cs typeface="Courier New" panose="02070309020205020404" pitchFamily="49" charset="0"/>
              </a:rPr>
              <a:t>Narrative Typology Model</a:t>
            </a:r>
          </a:p>
          <a:p>
            <a:pPr lvl="0">
              <a:buClr>
                <a:srgbClr val="1E5155">
                  <a:lumMod val="40000"/>
                  <a:lumOff val="60000"/>
                </a:srgbClr>
              </a:buClr>
            </a:pPr>
            <a:r>
              <a:rPr lang="en-US" sz="7200" dirty="0">
                <a:solidFill>
                  <a:prstClr val="white"/>
                </a:solidFill>
              </a:rPr>
              <a:t>Narrative, Discourse, and Myth </a:t>
            </a:r>
            <a:endParaRPr lang="en-US" sz="9600" dirty="0">
              <a:solidFill>
                <a:prstClr val="white"/>
              </a:solidFill>
              <a:latin typeface="Courier New" panose="02070309020205020404" pitchFamily="49" charset="0"/>
              <a:cs typeface="Courier New" panose="02070309020205020404" pitchFamily="49" charset="0"/>
            </a:endParaRPr>
          </a:p>
          <a:p>
            <a:pPr lvl="0">
              <a:buClr>
                <a:srgbClr val="1E5155">
                  <a:lumMod val="40000"/>
                  <a:lumOff val="60000"/>
                </a:srgbClr>
              </a:buClr>
            </a:pPr>
            <a:r>
              <a:rPr lang="en-US" sz="9600" dirty="0">
                <a:solidFill>
                  <a:prstClr val="white"/>
                </a:solidFill>
                <a:latin typeface="Courier New" panose="02070309020205020404" pitchFamily="49" charset="0"/>
                <a:cs typeface="Courier New" panose="02070309020205020404" pitchFamily="49" charset="0"/>
              </a:rPr>
              <a:t>Features of Narrativity</a:t>
            </a:r>
          </a:p>
          <a:p>
            <a:pPr lvl="0">
              <a:buClr>
                <a:srgbClr val="1E5155">
                  <a:lumMod val="40000"/>
                  <a:lumOff val="60000"/>
                </a:srgbClr>
              </a:buClr>
            </a:pPr>
            <a:r>
              <a:rPr lang="pt-BR" sz="7200" dirty="0">
                <a:solidFill>
                  <a:prstClr val="white"/>
                </a:solidFill>
                <a:ea typeface="+mn-ea"/>
                <a:cs typeface="+mn-cs"/>
              </a:rPr>
              <a:t>Is Narrative a Separate Genre or Not? </a:t>
            </a:r>
            <a:endParaRPr lang="en-US" sz="7200" dirty="0">
              <a:cs typeface="Courier New" panose="02070309020205020404" pitchFamily="49" charset="0"/>
            </a:endParaRPr>
          </a:p>
          <a:p>
            <a:pPr lvl="0">
              <a:buClr>
                <a:srgbClr val="1E5155">
                  <a:lumMod val="40000"/>
                  <a:lumOff val="60000"/>
                </a:srgbClr>
              </a:buClr>
            </a:pPr>
            <a:r>
              <a:rPr lang="en-US" sz="9600" dirty="0">
                <a:latin typeface="Courier New" panose="02070309020205020404" pitchFamily="49" charset="0"/>
                <a:cs typeface="Courier New" panose="02070309020205020404" pitchFamily="49" charset="0"/>
              </a:rPr>
              <a:t>Framing Narrative in Translation</a:t>
            </a:r>
          </a:p>
          <a:p>
            <a:r>
              <a:rPr lang="en-US" sz="7200" dirty="0">
                <a:solidFill>
                  <a:srgbClr val="EBEBEB"/>
                </a:solidFill>
              </a:rPr>
              <a:t>Narratively &amp;Normalizing</a:t>
            </a:r>
            <a:r>
              <a:rPr lang="en-US" sz="7200" dirty="0">
                <a:latin typeface="Courier New" panose="02070309020205020404" pitchFamily="49" charset="0"/>
                <a:cs typeface="Courier New" panose="02070309020205020404" pitchFamily="49" charset="0"/>
              </a:rPr>
              <a:t> </a:t>
            </a:r>
          </a:p>
          <a:p>
            <a:r>
              <a:rPr lang="en-US" sz="9600" dirty="0">
                <a:latin typeface="Courier New" panose="02070309020205020404" pitchFamily="49" charset="0"/>
                <a:cs typeface="Courier New" panose="02070309020205020404" pitchFamily="49" charset="0"/>
              </a:rPr>
              <a:t>Narrative and Truth</a:t>
            </a:r>
          </a:p>
        </p:txBody>
      </p:sp>
    </p:spTree>
    <p:extLst>
      <p:ext uri="{BB962C8B-B14F-4D97-AF65-F5344CB8AC3E}">
        <p14:creationId xmlns:p14="http://schemas.microsoft.com/office/powerpoint/2010/main" val="34925433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5019" y="500955"/>
            <a:ext cx="4013859" cy="6054463"/>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9528" y="500955"/>
            <a:ext cx="5723905" cy="5887970"/>
          </a:xfrm>
          <a:prstGeom prst="rect">
            <a:avLst/>
          </a:prstGeom>
        </p:spPr>
      </p:pic>
    </p:spTree>
    <p:extLst>
      <p:ext uri="{BB962C8B-B14F-4D97-AF65-F5344CB8AC3E}">
        <p14:creationId xmlns:p14="http://schemas.microsoft.com/office/powerpoint/2010/main" val="10399890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solidFill>
                  <a:schemeClr val="tx1"/>
                </a:solidFill>
                <a:latin typeface="TimesNewRomanPS-ItalicMT"/>
              </a:rPr>
              <a:t>Causal </a:t>
            </a:r>
            <a:r>
              <a:rPr lang="en-US" sz="4400" dirty="0" err="1">
                <a:solidFill>
                  <a:schemeClr val="tx1"/>
                </a:solidFill>
                <a:latin typeface="TimesNewRomanPS-ItalicMT"/>
              </a:rPr>
              <a:t>Emplotment</a:t>
            </a:r>
            <a:r>
              <a:rPr lang="en-US" dirty="0">
                <a:solidFill>
                  <a:schemeClr val="tx1"/>
                </a:solidFill>
              </a:rPr>
              <a:t> </a:t>
            </a:r>
            <a:br>
              <a:rPr lang="en-US" dirty="0">
                <a:solidFill>
                  <a:schemeClr val="tx1"/>
                </a:solidFill>
              </a:rPr>
            </a:br>
            <a:endParaRPr lang="en-US" dirty="0">
              <a:solidFill>
                <a:schemeClr val="tx1"/>
              </a:solidFill>
            </a:endParaRPr>
          </a:p>
        </p:txBody>
      </p:sp>
      <p:sp>
        <p:nvSpPr>
          <p:cNvPr id="5" name="Rectangle 4"/>
          <p:cNvSpPr/>
          <p:nvPr/>
        </p:nvSpPr>
        <p:spPr>
          <a:xfrm>
            <a:off x="646110" y="1330036"/>
            <a:ext cx="10837329" cy="5447645"/>
          </a:xfrm>
          <a:prstGeom prst="rect">
            <a:avLst/>
          </a:prstGeom>
        </p:spPr>
        <p:txBody>
          <a:bodyPr wrap="square">
            <a:spAutoFit/>
          </a:bodyPr>
          <a:lstStyle/>
          <a:p>
            <a:pPr lvl="0" algn="just"/>
            <a:r>
              <a:rPr lang="en-US" sz="2400" dirty="0">
                <a:latin typeface="Times New Roman" panose="02020603050405020304" pitchFamily="18" charset="0"/>
                <a:cs typeface="Times New Roman" panose="02020603050405020304" pitchFamily="18" charset="0"/>
              </a:rPr>
              <a:t>According to Somers (1997: 82), causal </a:t>
            </a:r>
            <a:r>
              <a:rPr lang="en-US" sz="2400" dirty="0" err="1">
                <a:latin typeface="Times New Roman" panose="02020603050405020304" pitchFamily="18" charset="0"/>
                <a:cs typeface="Times New Roman" panose="02020603050405020304" pitchFamily="18" charset="0"/>
              </a:rPr>
              <a:t>emplotment</a:t>
            </a:r>
            <a:r>
              <a:rPr lang="en-US" sz="2400" dirty="0">
                <a:latin typeface="Times New Roman" panose="02020603050405020304" pitchFamily="18" charset="0"/>
                <a:cs typeface="Times New Roman" panose="02020603050405020304" pitchFamily="18" charset="0"/>
              </a:rPr>
              <a:t> “gives significance to independent </a:t>
            </a:r>
            <a:r>
              <a:rPr lang="en-US" sz="2400" dirty="0">
                <a:solidFill>
                  <a:prstClr val="white"/>
                </a:solidFill>
                <a:latin typeface="Times New Roman" panose="02020603050405020304" pitchFamily="18" charset="0"/>
                <a:cs typeface="Times New Roman" panose="02020603050405020304" pitchFamily="18" charset="0"/>
              </a:rPr>
              <a:t>instances, and overrides their chronological or categorical order.” In concrete terms, causal </a:t>
            </a:r>
            <a:r>
              <a:rPr lang="en-US" sz="2400" dirty="0" err="1">
                <a:solidFill>
                  <a:prstClr val="white"/>
                </a:solidFill>
                <a:latin typeface="Times New Roman" panose="02020603050405020304" pitchFamily="18" charset="0"/>
                <a:cs typeface="Times New Roman" panose="02020603050405020304" pitchFamily="18" charset="0"/>
              </a:rPr>
              <a:t>emplotment</a:t>
            </a:r>
            <a:r>
              <a:rPr lang="en-US" sz="2400" dirty="0">
                <a:solidFill>
                  <a:prstClr val="white"/>
                </a:solidFill>
                <a:latin typeface="Times New Roman" panose="02020603050405020304" pitchFamily="18" charset="0"/>
                <a:cs typeface="Times New Roman" panose="02020603050405020304" pitchFamily="18" charset="0"/>
              </a:rPr>
              <a:t> means that two people may agree on a set</a:t>
            </a:r>
            <a:br>
              <a:rPr lang="en-US" sz="2400" dirty="0">
                <a:solidFill>
                  <a:prstClr val="white"/>
                </a:solidFill>
                <a:latin typeface="Times New Roman" panose="02020603050405020304" pitchFamily="18" charset="0"/>
                <a:cs typeface="Times New Roman" panose="02020603050405020304" pitchFamily="18" charset="0"/>
              </a:rPr>
            </a:br>
            <a:r>
              <a:rPr lang="en-US" sz="2400" dirty="0">
                <a:solidFill>
                  <a:prstClr val="white"/>
                </a:solidFill>
                <a:latin typeface="Times New Roman" panose="02020603050405020304" pitchFamily="18" charset="0"/>
                <a:cs typeface="Times New Roman" panose="02020603050405020304" pitchFamily="18" charset="0"/>
              </a:rPr>
              <a:t>of ‘facts’ or events but disagree strongly on how to interpret them in relation to each</a:t>
            </a:r>
            <a:br>
              <a:rPr lang="en-US" sz="2400" dirty="0">
                <a:solidFill>
                  <a:prstClr val="white"/>
                </a:solidFill>
                <a:latin typeface="Times New Roman" panose="02020603050405020304" pitchFamily="18" charset="0"/>
                <a:cs typeface="Times New Roman" panose="02020603050405020304" pitchFamily="18" charset="0"/>
              </a:rPr>
            </a:br>
            <a:r>
              <a:rPr lang="en-US" sz="2400" dirty="0">
                <a:solidFill>
                  <a:prstClr val="white"/>
                </a:solidFill>
                <a:latin typeface="Times New Roman" panose="02020603050405020304" pitchFamily="18" charset="0"/>
                <a:cs typeface="Times New Roman" panose="02020603050405020304" pitchFamily="18" charset="0"/>
              </a:rPr>
              <a:t>other. </a:t>
            </a:r>
          </a:p>
          <a:p>
            <a:pPr algn="just"/>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For instance, one narrative of the Middle East conflict depicts Israeli-targeted</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assassinations as a response to Palestinian terror attacks, while another narrative</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depicts Palestinian suicide bombing as a desperate and inevitable outcome of Israeli</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state terrorism. Proponents of the two competing narratives may accept that the</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individual events (or episodes) took place, and even agree on the details of each</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event (who did what, where and when), but disagree strongly on how the events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relate to each other and what motivates the actors in each set of events </a:t>
            </a:r>
          </a:p>
          <a:p>
            <a:pPr algn="just"/>
            <a:br>
              <a:rPr lang="en-US" dirty="0"/>
            </a:br>
            <a:endParaRPr lang="en-US" dirty="0"/>
          </a:p>
        </p:txBody>
      </p:sp>
    </p:spTree>
    <p:extLst>
      <p:ext uri="{BB962C8B-B14F-4D97-AF65-F5344CB8AC3E}">
        <p14:creationId xmlns:p14="http://schemas.microsoft.com/office/powerpoint/2010/main" val="24624683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862" y="417092"/>
            <a:ext cx="9404723" cy="912944"/>
          </a:xfrm>
        </p:spPr>
        <p:txBody>
          <a:bodyPr/>
          <a:lstStyle/>
          <a:p>
            <a:pPr marL="342900" lvl="0" indent="-342900" algn="ctr">
              <a:spcBef>
                <a:spcPts val="1000"/>
              </a:spcBef>
            </a:pPr>
            <a:r>
              <a:rPr lang="en-US" sz="3600" dirty="0">
                <a:solidFill>
                  <a:prstClr val="white"/>
                </a:solidFill>
                <a:latin typeface="Times New Roman" panose="02020603050405020304" pitchFamily="18" charset="0"/>
                <a:cs typeface="Times New Roman" panose="02020603050405020304" pitchFamily="18" charset="0"/>
              </a:rPr>
              <a:t>Selective Appropriation</a:t>
            </a:r>
            <a:br>
              <a:rPr lang="en-US" sz="3600" dirty="0">
                <a:solidFill>
                  <a:prstClr val="white"/>
                </a:solidFill>
                <a:latin typeface="Times New Roman" panose="02020603050405020304" pitchFamily="18" charset="0"/>
                <a:cs typeface="Times New Roman" panose="02020603050405020304" pitchFamily="18" charset="0"/>
              </a:rPr>
            </a:br>
            <a:endParaRPr lang="en-US" sz="3600" dirty="0"/>
          </a:p>
        </p:txBody>
      </p:sp>
      <p:sp>
        <p:nvSpPr>
          <p:cNvPr id="3" name="Rectangle 2"/>
          <p:cNvSpPr/>
          <p:nvPr/>
        </p:nvSpPr>
        <p:spPr>
          <a:xfrm>
            <a:off x="486889" y="1330036"/>
            <a:ext cx="11032176" cy="3000821"/>
          </a:xfrm>
          <a:prstGeom prst="rect">
            <a:avLst/>
          </a:prstGeom>
        </p:spPr>
        <p:txBody>
          <a:bodyPr wrap="square">
            <a:spAutoFit/>
          </a:bodyPr>
          <a:lstStyle/>
          <a:p>
            <a:pPr algn="just">
              <a:lnSpc>
                <a:spcPct val="150000"/>
              </a:lnSpc>
            </a:pPr>
            <a:r>
              <a:rPr lang="en-US" dirty="0">
                <a:latin typeface="TimesNewRomanPSMT"/>
              </a:rPr>
              <a:t>A narrative may seem complete and whole, yet it is in fact composed of a limited number of</a:t>
            </a:r>
            <a:br>
              <a:rPr lang="en-US" dirty="0">
                <a:latin typeface="TimesNewRomanPSMT"/>
              </a:rPr>
            </a:br>
            <a:r>
              <a:rPr lang="en-US" dirty="0">
                <a:latin typeface="TimesNewRomanPSMT"/>
              </a:rPr>
              <a:t>events to the exclusion of other events (White, 1987: 10). This exclusion and inclusion may</a:t>
            </a:r>
            <a:br>
              <a:rPr lang="en-US" dirty="0">
                <a:latin typeface="TimesNewRomanPSMT"/>
              </a:rPr>
            </a:br>
            <a:r>
              <a:rPr lang="en-US" dirty="0">
                <a:latin typeface="TimesNewRomanPSMT"/>
              </a:rPr>
              <a:t>be guided and influenced by factors related to certain ideologies, agendas, and cultural and</a:t>
            </a:r>
            <a:br>
              <a:rPr lang="en-US" dirty="0">
                <a:latin typeface="TimesNewRomanPSMT"/>
              </a:rPr>
            </a:br>
            <a:r>
              <a:rPr lang="en-US" dirty="0">
                <a:latin typeface="TimesNewRomanPSMT"/>
              </a:rPr>
              <a:t>political affiliations. A representation of this feature of </a:t>
            </a:r>
            <a:r>
              <a:rPr lang="en-US" i="1" dirty="0">
                <a:latin typeface="TimesNewRomanPS-ItalicMT"/>
              </a:rPr>
              <a:t>selective appropriation </a:t>
            </a:r>
            <a:r>
              <a:rPr lang="en-US" dirty="0">
                <a:latin typeface="TimesNewRomanPSMT"/>
              </a:rPr>
              <a:t>in the field of</a:t>
            </a:r>
            <a:br>
              <a:rPr lang="en-US" dirty="0">
                <a:latin typeface="TimesNewRomanPSMT"/>
              </a:rPr>
            </a:br>
            <a:r>
              <a:rPr lang="en-US" dirty="0">
                <a:latin typeface="TimesNewRomanPSMT"/>
              </a:rPr>
              <a:t>translation is the tendency of translators and/or sponsoring media outlets to select certain</a:t>
            </a:r>
            <a:br>
              <a:rPr lang="en-US" dirty="0">
                <a:latin typeface="TimesNewRomanPSMT"/>
              </a:rPr>
            </a:br>
            <a:r>
              <a:rPr lang="en-US" dirty="0">
                <a:latin typeface="TimesNewRomanPSMT"/>
              </a:rPr>
              <a:t>materials (texts or videos) for translation. The selection process is undoubtedly governed by the patrons’ agendas and benefits as well as the translator’s ideology                                          </a:t>
            </a:r>
            <a:r>
              <a:rPr lang="en-US" dirty="0">
                <a:solidFill>
                  <a:srgbClr val="000000"/>
                </a:solidFill>
                <a:latin typeface="TimesNewRomanPSMT"/>
              </a:rPr>
              <a:t>.</a:t>
            </a:r>
            <a:r>
              <a:rPr lang="en-US" dirty="0">
                <a:solidFill>
                  <a:prstClr val="white"/>
                </a:solidFill>
              </a:rPr>
              <a:t> </a:t>
            </a:r>
            <a:endParaRPr lang="en-US" dirty="0"/>
          </a:p>
        </p:txBody>
      </p:sp>
      <p:sp>
        <p:nvSpPr>
          <p:cNvPr id="4" name="Rectangle 3"/>
          <p:cNvSpPr/>
          <p:nvPr/>
        </p:nvSpPr>
        <p:spPr>
          <a:xfrm>
            <a:off x="486889" y="4652410"/>
            <a:ext cx="11222181" cy="1631216"/>
          </a:xfrm>
          <a:prstGeom prst="rect">
            <a:avLst/>
          </a:prstGeom>
        </p:spPr>
        <p:txBody>
          <a:bodyPr wrap="square">
            <a:spAutoFit/>
          </a:bodyPr>
          <a:lstStyle/>
          <a:p>
            <a:pPr lvl="0" algn="just"/>
            <a:r>
              <a:rPr lang="en-US" sz="2000" i="1" dirty="0">
                <a:latin typeface="TimesNewRomanPS-ItalicMT"/>
              </a:rPr>
              <a:t>Example :Fox News </a:t>
            </a:r>
            <a:r>
              <a:rPr lang="en-US" sz="2000" dirty="0">
                <a:latin typeface="TimesNewRomanPSMT"/>
              </a:rPr>
              <a:t>and </a:t>
            </a:r>
            <a:r>
              <a:rPr lang="en-US" sz="2000" i="1" dirty="0">
                <a:latin typeface="TimesNewRomanPS-ItalicMT"/>
              </a:rPr>
              <a:t>The Mirror </a:t>
            </a:r>
            <a:r>
              <a:rPr lang="en-US" sz="2000" dirty="0">
                <a:latin typeface="TimesNewRomanPSMT"/>
              </a:rPr>
              <a:t>often present a negative image of the opposition fighters, especially those fighting alongside Islamist factions.</a:t>
            </a:r>
            <a:r>
              <a:rPr lang="en-US" sz="2000" dirty="0"/>
              <a:t> </a:t>
            </a:r>
            <a:r>
              <a:rPr lang="en-US" sz="2000" dirty="0">
                <a:latin typeface="TimesNewRomanPSMT"/>
              </a:rPr>
              <a:t>They tend to highlight some violations against locals in opposition-controlled areas, ignoring examples of efficient management, good treatment, and moderate ideology</a:t>
            </a:r>
            <a:endParaRPr lang="en-US" sz="2000" dirty="0">
              <a:solidFill>
                <a:srgbClr val="000000"/>
              </a:solidFill>
              <a:latin typeface="TimesNewRomanPSMT"/>
            </a:endParaRPr>
          </a:p>
          <a:p>
            <a:pPr lvl="0"/>
            <a:endParaRPr lang="en-US" sz="2000" i="1" dirty="0">
              <a:solidFill>
                <a:srgbClr val="000000"/>
              </a:solidFill>
              <a:latin typeface="TimesNewRomanPS-ItalicMT"/>
            </a:endParaRPr>
          </a:p>
        </p:txBody>
      </p:sp>
    </p:spTree>
    <p:extLst>
      <p:ext uri="{BB962C8B-B14F-4D97-AF65-F5344CB8AC3E}">
        <p14:creationId xmlns:p14="http://schemas.microsoft.com/office/powerpoint/2010/main" val="23611708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solidFill>
                  <a:schemeClr val="tx1"/>
                </a:solidFill>
                <a:latin typeface="TimesNewRomanPS-ItalicMT"/>
              </a:rPr>
              <a:t>particularity</a:t>
            </a:r>
            <a:r>
              <a:rPr lang="en-US" dirty="0">
                <a:solidFill>
                  <a:schemeClr val="tx1"/>
                </a:solidFill>
              </a:rPr>
              <a:t> </a:t>
            </a:r>
            <a:br>
              <a:rPr lang="en-US" dirty="0">
                <a:solidFill>
                  <a:schemeClr val="tx1"/>
                </a:solidFill>
              </a:rPr>
            </a:br>
            <a:endParaRPr lang="en-US" dirty="0">
              <a:solidFill>
                <a:schemeClr val="tx1"/>
              </a:solidFill>
            </a:endParaRPr>
          </a:p>
        </p:txBody>
      </p:sp>
      <p:sp>
        <p:nvSpPr>
          <p:cNvPr id="3" name="Rectangle 2"/>
          <p:cNvSpPr/>
          <p:nvPr/>
        </p:nvSpPr>
        <p:spPr>
          <a:xfrm>
            <a:off x="427512" y="1246909"/>
            <a:ext cx="11008426" cy="2092881"/>
          </a:xfrm>
          <a:prstGeom prst="rect">
            <a:avLst/>
          </a:prstGeom>
        </p:spPr>
        <p:txBody>
          <a:bodyPr wrap="square">
            <a:spAutoFit/>
          </a:bodyPr>
          <a:lstStyle/>
          <a:p>
            <a:pPr lvl="0" algn="just"/>
            <a:r>
              <a:rPr lang="en-US" sz="2000" dirty="0">
                <a:latin typeface="Bembo"/>
              </a:rPr>
              <a:t>By particularity, Bruner (1991: 6–7) means that</a:t>
            </a:r>
            <a:r>
              <a:rPr lang="en-US" sz="2000" dirty="0">
                <a:solidFill>
                  <a:prstClr val="white"/>
                </a:solidFill>
                <a:latin typeface="Bembo"/>
              </a:rPr>
              <a:t> narratives refer to specific events and people but nevertheless do so within a more general framework of ‘story types’, which give the specific happenings their meaning and import.</a:t>
            </a:r>
            <a:r>
              <a:rPr lang="en-US" sz="2000" dirty="0">
                <a:solidFill>
                  <a:prstClr val="white"/>
                </a:solidFill>
              </a:rPr>
              <a:t> </a:t>
            </a:r>
            <a:r>
              <a:rPr lang="en-US" sz="2000" dirty="0">
                <a:solidFill>
                  <a:prstClr val="white"/>
                </a:solidFill>
                <a:latin typeface="Bembo"/>
              </a:rPr>
              <a:t>Broadly speaking, an individual narrative derived from a given storyline may vary in specifics (names, settings, nuances of character) but will ultimately be a variant of that skeletal storyline                                                        .</a:t>
            </a:r>
            <a:endParaRPr lang="en-US" sz="2000" dirty="0">
              <a:latin typeface="Bembo"/>
            </a:endParaRPr>
          </a:p>
          <a:p>
            <a:pPr lvl="0"/>
            <a:br>
              <a:rPr lang="en-US" sz="1000" dirty="0"/>
            </a:br>
            <a:endParaRPr lang="en-US" sz="1000" dirty="0">
              <a:solidFill>
                <a:srgbClr val="231F20"/>
              </a:solidFill>
              <a:latin typeface="Bembo"/>
            </a:endParaRPr>
          </a:p>
          <a:p>
            <a:endParaRPr lang="en-US" sz="1000" dirty="0">
              <a:solidFill>
                <a:srgbClr val="231F20"/>
              </a:solidFill>
              <a:latin typeface="Bembo"/>
            </a:endParaRPr>
          </a:p>
        </p:txBody>
      </p:sp>
      <p:sp>
        <p:nvSpPr>
          <p:cNvPr id="5" name="Rectangle 4"/>
          <p:cNvSpPr/>
          <p:nvPr/>
        </p:nvSpPr>
        <p:spPr>
          <a:xfrm>
            <a:off x="427512" y="2743201"/>
            <a:ext cx="11008425" cy="553998"/>
          </a:xfrm>
          <a:prstGeom prst="rect">
            <a:avLst/>
          </a:prstGeom>
        </p:spPr>
        <p:txBody>
          <a:bodyPr wrap="square">
            <a:spAutoFit/>
          </a:bodyPr>
          <a:lstStyle/>
          <a:p>
            <a:endParaRPr lang="en-US" sz="1000" dirty="0">
              <a:solidFill>
                <a:srgbClr val="231F20"/>
              </a:solidFill>
              <a:latin typeface="Bembo"/>
            </a:endParaRPr>
          </a:p>
          <a:p>
            <a:endParaRPr lang="en-US" sz="1000" dirty="0">
              <a:solidFill>
                <a:srgbClr val="231F20"/>
              </a:solidFill>
              <a:latin typeface="Bembo"/>
            </a:endParaRPr>
          </a:p>
          <a:p>
            <a:endParaRPr lang="en-US" sz="1000" dirty="0">
              <a:solidFill>
                <a:srgbClr val="231F20"/>
              </a:solidFill>
              <a:latin typeface="Bembo"/>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513" y="3020200"/>
            <a:ext cx="10818421" cy="2458192"/>
          </a:xfrm>
          <a:prstGeom prst="rect">
            <a:avLst/>
          </a:prstGeom>
        </p:spPr>
      </p:pic>
    </p:spTree>
    <p:extLst>
      <p:ext uri="{BB962C8B-B14F-4D97-AF65-F5344CB8AC3E}">
        <p14:creationId xmlns:p14="http://schemas.microsoft.com/office/powerpoint/2010/main" val="17799704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41692"/>
          </a:xfrm>
        </p:spPr>
        <p:txBody>
          <a:bodyPr/>
          <a:lstStyle/>
          <a:p>
            <a:pPr algn="ctr"/>
            <a:r>
              <a:rPr lang="en-US" sz="4400" dirty="0">
                <a:solidFill>
                  <a:schemeClr val="tx1"/>
                </a:solidFill>
                <a:latin typeface="TimesNewRomanPS-ItalicMT"/>
              </a:rPr>
              <a:t>Genericness</a:t>
            </a:r>
            <a:r>
              <a:rPr lang="en-US" dirty="0">
                <a:solidFill>
                  <a:schemeClr val="tx1"/>
                </a:solidFill>
              </a:rPr>
              <a:t> </a:t>
            </a:r>
            <a:br>
              <a:rPr lang="en-US" dirty="0">
                <a:solidFill>
                  <a:schemeClr val="tx1"/>
                </a:solidFill>
              </a:rPr>
            </a:br>
            <a:endParaRPr lang="en-US" dirty="0">
              <a:solidFill>
                <a:schemeClr val="tx1"/>
              </a:solidFill>
            </a:endParaRPr>
          </a:p>
        </p:txBody>
      </p:sp>
      <p:sp>
        <p:nvSpPr>
          <p:cNvPr id="3" name="Rectangle 2"/>
          <p:cNvSpPr/>
          <p:nvPr/>
        </p:nvSpPr>
        <p:spPr>
          <a:xfrm>
            <a:off x="646111" y="1140031"/>
            <a:ext cx="10694823" cy="1631216"/>
          </a:xfrm>
          <a:prstGeom prst="rect">
            <a:avLst/>
          </a:prstGeom>
        </p:spPr>
        <p:txBody>
          <a:bodyPr wrap="square">
            <a:spAutoFit/>
          </a:bodyPr>
          <a:lstStyle/>
          <a:p>
            <a:pPr lvl="0" algn="just"/>
            <a:r>
              <a:rPr lang="en-US" sz="2000" dirty="0">
                <a:latin typeface="TimesNewRomanPSMT"/>
              </a:rPr>
              <a:t>Classifying the story (narrative) as a kind of genre that frames meaning .These genres serve as established models that enable both narrative producers and audiences to limit the interpretative task. Bruner (1991: 14) adopts</a:t>
            </a:r>
            <a:r>
              <a:rPr lang="en-US" sz="2000" dirty="0">
                <a:solidFill>
                  <a:prstClr val="white"/>
                </a:solidFill>
                <a:latin typeface="TimesNewRomanPSMT"/>
              </a:rPr>
              <a:t> a different definition of genres as “recognizable” kinds of narrative such as tragedy, comedy, fiction, satire, news report, and interview. We recognize the cartoon as having comedic reference with a message of morality.</a:t>
            </a:r>
            <a:endParaRPr lang="en-US"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1895" y="2956955"/>
            <a:ext cx="10818421" cy="3467596"/>
          </a:xfrm>
          <a:prstGeom prst="rect">
            <a:avLst/>
          </a:prstGeom>
        </p:spPr>
      </p:pic>
    </p:spTree>
    <p:extLst>
      <p:ext uri="{BB962C8B-B14F-4D97-AF65-F5344CB8AC3E}">
        <p14:creationId xmlns:p14="http://schemas.microsoft.com/office/powerpoint/2010/main" val="1818151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solidFill>
                  <a:schemeClr val="tx1"/>
                </a:solidFill>
                <a:latin typeface="TimesNewRomanPS-ItalicMT"/>
              </a:rPr>
              <a:t>breaches of Canonicity</a:t>
            </a:r>
            <a:endParaRPr lang="en-US" dirty="0">
              <a:solidFill>
                <a:schemeClr val="tx1"/>
              </a:solidFill>
            </a:endParaRPr>
          </a:p>
        </p:txBody>
      </p:sp>
      <p:sp>
        <p:nvSpPr>
          <p:cNvPr id="3" name="Rectangle 2"/>
          <p:cNvSpPr/>
          <p:nvPr/>
        </p:nvSpPr>
        <p:spPr>
          <a:xfrm>
            <a:off x="486889" y="1448790"/>
            <a:ext cx="10913424" cy="5232202"/>
          </a:xfrm>
          <a:prstGeom prst="rect">
            <a:avLst/>
          </a:prstGeom>
        </p:spPr>
        <p:txBody>
          <a:bodyPr wrap="square">
            <a:spAutoFit/>
          </a:bodyPr>
          <a:lstStyle/>
          <a:p>
            <a:pPr algn="just"/>
            <a:r>
              <a:rPr lang="en-US" sz="2000" dirty="0">
                <a:latin typeface="Bembo"/>
              </a:rPr>
              <a:t>For Bruner, breaches of canonical scripts are what makes a narrative worth telling,</a:t>
            </a:r>
            <a:br>
              <a:rPr lang="en-US" sz="2000" dirty="0">
                <a:latin typeface="Bembo"/>
              </a:rPr>
            </a:br>
            <a:r>
              <a:rPr lang="en-US" sz="2000" dirty="0">
                <a:latin typeface="Bembo"/>
              </a:rPr>
              <a:t>which implies that material that does not involve some form of innovation or breach</a:t>
            </a:r>
            <a:br>
              <a:rPr lang="en-US" sz="2000" dirty="0">
                <a:latin typeface="Bembo"/>
              </a:rPr>
            </a:br>
            <a:r>
              <a:rPr lang="en-US" sz="2000" dirty="0">
                <a:latin typeface="Bembo"/>
              </a:rPr>
              <a:t>does not constitute a narrative in his view. </a:t>
            </a:r>
            <a:r>
              <a:rPr lang="en-US" sz="2000" dirty="0">
                <a:latin typeface="TimesNewRomanPSMT"/>
              </a:rPr>
              <a:t>By observing </a:t>
            </a:r>
            <a:r>
              <a:rPr lang="en-US" sz="2000" i="1" dirty="0">
                <a:latin typeface="TimesNewRomanPS-ItalicMT"/>
              </a:rPr>
              <a:t>normativeness</a:t>
            </a:r>
            <a:r>
              <a:rPr lang="en-US" sz="2000" dirty="0">
                <a:latin typeface="TimesNewRomanPSMT"/>
              </a:rPr>
              <a:t>, a</a:t>
            </a:r>
            <a:br>
              <a:rPr lang="en-US" sz="2000" dirty="0">
                <a:latin typeface="TimesNewRomanPSMT"/>
              </a:rPr>
            </a:br>
            <a:r>
              <a:rPr lang="en-US" sz="2000" dirty="0">
                <a:latin typeface="TimesNewRomanPSMT"/>
              </a:rPr>
              <a:t>translator opts for equivalents that make the narrative intelligible for the target reader. This</a:t>
            </a:r>
            <a:br>
              <a:rPr lang="en-US" sz="2000" dirty="0">
                <a:latin typeface="TimesNewRomanPSMT"/>
              </a:rPr>
            </a:br>
            <a:r>
              <a:rPr lang="en-US" sz="2000" dirty="0">
                <a:latin typeface="TimesNewRomanPSMT"/>
              </a:rPr>
              <a:t>can also be done through a process of recontextualisation to form a narrative with “moral</a:t>
            </a:r>
            <a:br>
              <a:rPr lang="en-US" sz="2000" dirty="0">
                <a:latin typeface="TimesNewRomanPSMT"/>
              </a:rPr>
            </a:br>
            <a:r>
              <a:rPr lang="en-US" sz="2000" dirty="0">
                <a:latin typeface="TimesNewRomanPSMT"/>
              </a:rPr>
              <a:t>resonances” for the target audience (Baker, 2006: 99)                                          . </a:t>
            </a:r>
            <a:br>
              <a:rPr lang="en-US" sz="2000" dirty="0"/>
            </a:br>
            <a:br>
              <a:rPr lang="en-US" sz="2000" dirty="0"/>
            </a:br>
            <a:r>
              <a:rPr lang="en-US" sz="2000" dirty="0"/>
              <a:t>Example: </a:t>
            </a:r>
            <a:r>
              <a:rPr lang="en-US" dirty="0"/>
              <a:t>An old Palestinian man expresses his shock at what happened to his house Jenin camp in the Occupied West Bank                                          </a:t>
            </a:r>
            <a:r>
              <a:rPr lang="en-US" dirty="0">
                <a:latin typeface="Bembo"/>
              </a:rPr>
              <a:t>.</a:t>
            </a:r>
            <a:br>
              <a:rPr lang="en-US" dirty="0">
                <a:latin typeface="Bembo"/>
              </a:rPr>
            </a:br>
            <a:r>
              <a:rPr lang="ar-SA" dirty="0">
                <a:latin typeface="Bembo"/>
              </a:rPr>
              <a:t>أنا عارف والله العظيم والله العظيم بيتنا ماصار بيت                                                                                                              </a:t>
            </a:r>
            <a:endParaRPr lang="en-US" dirty="0"/>
          </a:p>
          <a:p>
            <a:r>
              <a:rPr lang="en-US" dirty="0"/>
              <a:t> </a:t>
            </a:r>
            <a:br>
              <a:rPr lang="en-US" sz="2000" dirty="0"/>
            </a:br>
            <a:r>
              <a:rPr lang="en-US" sz="2000" dirty="0">
                <a:latin typeface="Bembo"/>
              </a:rPr>
              <a:t>‘What can I say, by God, by God, our home is no longer a</a:t>
            </a:r>
            <a:r>
              <a:rPr lang="en-US" sz="2000" dirty="0">
                <a:solidFill>
                  <a:prstClr val="white"/>
                </a:solidFill>
                <a:latin typeface="Bembo"/>
              </a:rPr>
              <a:t> home’</a:t>
            </a:r>
            <a:r>
              <a:rPr lang="en-US" sz="2000" dirty="0">
                <a:solidFill>
                  <a:prstClr val="white"/>
                </a:solidFill>
              </a:rPr>
              <a:t> </a:t>
            </a:r>
            <a:br>
              <a:rPr lang="en-US" sz="2000" dirty="0">
                <a:latin typeface="Bembo"/>
              </a:rPr>
            </a:br>
            <a:br>
              <a:rPr lang="en-US" sz="2000" dirty="0"/>
            </a:br>
            <a:endParaRPr lang="en-US" sz="2000" dirty="0"/>
          </a:p>
          <a:p>
            <a:r>
              <a:rPr lang="en-US" sz="2000" dirty="0">
                <a:latin typeface="Bembo"/>
              </a:rPr>
              <a:t>What can I say? Not even Vietnam was as bad as this.</a:t>
            </a:r>
            <a:br>
              <a:rPr lang="en-US" sz="2000" dirty="0">
                <a:solidFill>
                  <a:srgbClr val="231F20"/>
                </a:solidFill>
                <a:latin typeface="Bembo"/>
              </a:rPr>
            </a:br>
            <a:br>
              <a:rPr lang="en-US" sz="2000" dirty="0"/>
            </a:br>
            <a:endParaRPr lang="en-US" sz="2000" dirty="0"/>
          </a:p>
        </p:txBody>
      </p:sp>
    </p:spTree>
    <p:extLst>
      <p:ext uri="{BB962C8B-B14F-4D97-AF65-F5344CB8AC3E}">
        <p14:creationId xmlns:p14="http://schemas.microsoft.com/office/powerpoint/2010/main" val="31076430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solidFill>
                  <a:schemeClr val="tx1"/>
                </a:solidFill>
                <a:latin typeface="TimesNewRomanPS-ItalicMT"/>
              </a:rPr>
              <a:t>narrative Accrual</a:t>
            </a:r>
            <a:r>
              <a:rPr lang="en-US" dirty="0">
                <a:solidFill>
                  <a:schemeClr val="tx1"/>
                </a:solidFill>
              </a:rPr>
              <a:t> </a:t>
            </a:r>
            <a:br>
              <a:rPr lang="en-US" dirty="0">
                <a:solidFill>
                  <a:schemeClr val="tx1"/>
                </a:solidFill>
              </a:rPr>
            </a:br>
            <a:endParaRPr lang="en-US" dirty="0">
              <a:solidFill>
                <a:schemeClr val="tx1"/>
              </a:solidFill>
            </a:endParaRPr>
          </a:p>
        </p:txBody>
      </p:sp>
      <p:sp>
        <p:nvSpPr>
          <p:cNvPr id="3" name="Rectangle 2"/>
          <p:cNvSpPr/>
          <p:nvPr/>
        </p:nvSpPr>
        <p:spPr>
          <a:xfrm>
            <a:off x="855023" y="1853248"/>
            <a:ext cx="10153403" cy="3323987"/>
          </a:xfrm>
          <a:prstGeom prst="rect">
            <a:avLst/>
          </a:prstGeom>
        </p:spPr>
        <p:txBody>
          <a:bodyPr wrap="square">
            <a:spAutoFit/>
          </a:bodyPr>
          <a:lstStyle/>
          <a:p>
            <a:pPr algn="just">
              <a:lnSpc>
                <a:spcPct val="150000"/>
              </a:lnSpc>
            </a:pPr>
            <a:r>
              <a:rPr lang="en-US" sz="2000" dirty="0">
                <a:latin typeface="TimesNewRomanPSMT"/>
              </a:rPr>
              <a:t>Bruner (1991: 18) describes </a:t>
            </a:r>
            <a:r>
              <a:rPr lang="en-US" sz="2000" i="1" dirty="0">
                <a:latin typeface="TimesNewRomanPS-ItalicMT"/>
              </a:rPr>
              <a:t>narrative accrual </a:t>
            </a:r>
            <a:r>
              <a:rPr lang="en-US" sz="2000" dirty="0">
                <a:latin typeface="TimesNewRomanPSMT"/>
              </a:rPr>
              <a:t>as the way in which people “cobble stories</a:t>
            </a:r>
            <a:br>
              <a:rPr lang="en-US" sz="2000" dirty="0">
                <a:latin typeface="TimesNewRomanPSMT"/>
              </a:rPr>
            </a:br>
            <a:r>
              <a:rPr lang="en-US" sz="2000" dirty="0">
                <a:latin typeface="TimesNewRomanPSMT"/>
              </a:rPr>
              <a:t>together to make them into a whole of some sort.” This can be accomplished by imposing</a:t>
            </a:r>
            <a:r>
              <a:rPr lang="en-US" sz="2000" dirty="0">
                <a:solidFill>
                  <a:prstClr val="white"/>
                </a:solidFill>
                <a:latin typeface="TimesNewRomanPSMT"/>
              </a:rPr>
              <a:t> “bogus </a:t>
            </a:r>
            <a:r>
              <a:rPr lang="en-US" sz="2000" i="1" dirty="0">
                <a:solidFill>
                  <a:prstClr val="white"/>
                </a:solidFill>
                <a:latin typeface="TimesNewRomanPS-ItalicMT"/>
              </a:rPr>
              <a:t>historical-causal entailment</a:t>
            </a:r>
            <a:r>
              <a:rPr lang="en-US" sz="2000" dirty="0">
                <a:solidFill>
                  <a:prstClr val="white"/>
                </a:solidFill>
                <a:latin typeface="TimesNewRomanPSMT"/>
              </a:rPr>
              <a:t>” (ibid: 19).</a:t>
            </a:r>
            <a:r>
              <a:rPr lang="en-US" sz="2000" dirty="0">
                <a:solidFill>
                  <a:prstClr val="white"/>
                </a:solidFill>
              </a:rPr>
              <a:t> An example from the context of the Arab Spring is the proposition that the Arab Spring revolutions would not have taken off if the Tunisian revolution had not happened in the first place. The five revolutions, according to this view, are interlinked narratives that cannot be assessed and interpreted in isolation. </a:t>
            </a:r>
            <a:endParaRPr lang="en-US" sz="2000" dirty="0"/>
          </a:p>
        </p:txBody>
      </p:sp>
    </p:spTree>
    <p:extLst>
      <p:ext uri="{BB962C8B-B14F-4D97-AF65-F5344CB8AC3E}">
        <p14:creationId xmlns:p14="http://schemas.microsoft.com/office/powerpoint/2010/main" val="35822505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chemeClr val="tx1"/>
                </a:solidFill>
                <a:latin typeface="TimesNewRomanPS-BoldMT"/>
              </a:rPr>
              <a:t>Framing Narratives in Translation</a:t>
            </a:r>
            <a:r>
              <a:rPr lang="en-US" dirty="0">
                <a:solidFill>
                  <a:schemeClr val="tx1"/>
                </a:solidFill>
              </a:rPr>
              <a:t> </a:t>
            </a:r>
            <a:br>
              <a:rPr lang="en-US" dirty="0">
                <a:solidFill>
                  <a:schemeClr val="tx1"/>
                </a:solidFill>
              </a:rPr>
            </a:br>
            <a:endParaRPr lang="en-US" dirty="0">
              <a:solidFill>
                <a:schemeClr val="tx1"/>
              </a:solidFill>
            </a:endParaRPr>
          </a:p>
        </p:txBody>
      </p:sp>
      <p:sp>
        <p:nvSpPr>
          <p:cNvPr id="3" name="Rectangle 2"/>
          <p:cNvSpPr/>
          <p:nvPr/>
        </p:nvSpPr>
        <p:spPr>
          <a:xfrm>
            <a:off x="427512" y="1425039"/>
            <a:ext cx="11162806" cy="4524315"/>
          </a:xfrm>
          <a:prstGeom prst="rect">
            <a:avLst/>
          </a:prstGeom>
        </p:spPr>
        <p:txBody>
          <a:bodyPr wrap="square">
            <a:spAutoFit/>
          </a:bodyPr>
          <a:lstStyle/>
          <a:p>
            <a:pPr algn="just"/>
            <a:r>
              <a:rPr lang="en-US" sz="2000" dirty="0">
                <a:latin typeface="TimesNewRomanPSMT"/>
              </a:rPr>
              <a:t>Translation can be seen as an act of framing that can bring about changes in terms of the message as well as the style of the text translated. There are five aspects of framing suggested by Baker (2006),they are : </a:t>
            </a:r>
            <a:r>
              <a:rPr lang="en-US" sz="2400" dirty="0">
                <a:solidFill>
                  <a:schemeClr val="accent3"/>
                </a:solidFill>
                <a:latin typeface="TimesNewRomanPS-ItalicMT"/>
              </a:rPr>
              <a:t>frame ambiguity</a:t>
            </a:r>
            <a:r>
              <a:rPr lang="en-US" sz="2400" dirty="0">
                <a:solidFill>
                  <a:schemeClr val="accent3"/>
                </a:solidFill>
                <a:latin typeface="TimesNewRomanPSMT"/>
              </a:rPr>
              <a:t>, </a:t>
            </a:r>
            <a:r>
              <a:rPr lang="en-US" sz="2400" dirty="0">
                <a:solidFill>
                  <a:schemeClr val="accent3"/>
                </a:solidFill>
                <a:latin typeface="TimesNewRomanPS-ItalicMT"/>
              </a:rPr>
              <a:t>temporal and spatial framing</a:t>
            </a:r>
            <a:r>
              <a:rPr lang="en-US" sz="2400" dirty="0">
                <a:solidFill>
                  <a:schemeClr val="accent3"/>
                </a:solidFill>
                <a:latin typeface="TimesNewRomanPSMT"/>
              </a:rPr>
              <a:t>, </a:t>
            </a:r>
            <a:r>
              <a:rPr lang="en-US" sz="2400" dirty="0">
                <a:solidFill>
                  <a:schemeClr val="accent3"/>
                </a:solidFill>
                <a:latin typeface="TimesNewRomanPS-ItalicMT"/>
              </a:rPr>
              <a:t>selective appropriation</a:t>
            </a:r>
            <a:r>
              <a:rPr lang="en-US" sz="2400" dirty="0">
                <a:solidFill>
                  <a:schemeClr val="accent3"/>
                </a:solidFill>
                <a:latin typeface="TimesNewRomanPSMT"/>
              </a:rPr>
              <a:t>, </a:t>
            </a:r>
            <a:r>
              <a:rPr lang="en-US" sz="2400" dirty="0">
                <a:solidFill>
                  <a:schemeClr val="accent3"/>
                </a:solidFill>
                <a:latin typeface="TimesNewRomanPS-ItalicMT"/>
              </a:rPr>
              <a:t>framing by labelling</a:t>
            </a:r>
            <a:r>
              <a:rPr lang="en-US" sz="2400" dirty="0">
                <a:solidFill>
                  <a:schemeClr val="accent3"/>
                </a:solidFill>
                <a:latin typeface="TimesNewRomanPSMT"/>
              </a:rPr>
              <a:t>, and </a:t>
            </a:r>
            <a:r>
              <a:rPr lang="en-US" sz="2400" dirty="0">
                <a:solidFill>
                  <a:schemeClr val="accent3"/>
                </a:solidFill>
                <a:latin typeface="TimesNewRomanPS-ItalicMT"/>
              </a:rPr>
              <a:t>repositioning of participants    </a:t>
            </a:r>
            <a:r>
              <a:rPr lang="en-US" sz="2400" dirty="0">
                <a:solidFill>
                  <a:schemeClr val="accent1"/>
                </a:solidFill>
                <a:latin typeface="TimesNewRomanPS-ItalicMT"/>
              </a:rPr>
              <a:t>.</a:t>
            </a:r>
            <a:br>
              <a:rPr lang="en-US" sz="2400" dirty="0">
                <a:solidFill>
                  <a:schemeClr val="accent1"/>
                </a:solidFill>
                <a:latin typeface="TimesNewRomanPS-ItalicMT"/>
              </a:rPr>
            </a:br>
            <a:br>
              <a:rPr lang="en-US" sz="2400" dirty="0">
                <a:latin typeface="TimesNewRomanPS-ItalicMT"/>
              </a:rPr>
            </a:br>
            <a:br>
              <a:rPr lang="en-US" sz="2000" dirty="0">
                <a:latin typeface="TimesNewRomanPSMT"/>
              </a:rPr>
            </a:br>
            <a:r>
              <a:rPr lang="en-US" sz="2000" dirty="0">
                <a:latin typeface="TimesNewRomanPSMT"/>
              </a:rPr>
              <a:t>1.</a:t>
            </a:r>
            <a:r>
              <a:rPr lang="en-US" i="1" dirty="0"/>
              <a:t>Frame ambiguity</a:t>
            </a:r>
            <a:r>
              <a:rPr lang="en-US" dirty="0"/>
              <a:t>, according to Baker (2006: 107), occurs when a sequence of events is framed </a:t>
            </a:r>
            <a:r>
              <a:rPr lang="en-US" dirty="0">
                <a:solidFill>
                  <a:prstClr val="white"/>
                </a:solidFill>
              </a:rPr>
              <a:t>differently to foster rival narratives produced by different parties, which are aimed at</a:t>
            </a:r>
            <a:br>
              <a:rPr lang="en-US" dirty="0">
                <a:solidFill>
                  <a:prstClr val="white"/>
                </a:solidFill>
              </a:rPr>
            </a:br>
            <a:r>
              <a:rPr lang="en-US" dirty="0" err="1">
                <a:solidFill>
                  <a:prstClr val="white"/>
                </a:solidFill>
              </a:rPr>
              <a:t>legitimising</a:t>
            </a:r>
            <a:r>
              <a:rPr lang="en-US" dirty="0">
                <a:solidFill>
                  <a:prstClr val="white"/>
                </a:solidFill>
              </a:rPr>
              <a:t> their actions in the context of a given conflict                           .</a:t>
            </a:r>
            <a:r>
              <a:rPr lang="en-US" sz="2000" dirty="0">
                <a:solidFill>
                  <a:prstClr val="white"/>
                </a:solidFill>
              </a:rPr>
              <a:t> </a:t>
            </a:r>
            <a:br>
              <a:rPr lang="en-US" sz="2000" dirty="0">
                <a:solidFill>
                  <a:prstClr val="white"/>
                </a:solidFill>
              </a:rPr>
            </a:br>
            <a:br>
              <a:rPr lang="en-US" dirty="0"/>
            </a:br>
            <a:br>
              <a:rPr lang="en-US" sz="2000" dirty="0">
                <a:latin typeface="TimesNewRomanPSMT"/>
              </a:rPr>
            </a:br>
            <a:r>
              <a:rPr lang="ar-SA" sz="2000" dirty="0">
                <a:latin typeface="TimesNewRomanPSMT"/>
              </a:rPr>
              <a:t>الصراع في سوريا     قوات موالية(ازمة) , قوات ضد النظام(ثورة) قوة خارجية موالية للننظام (حرب  استقلال)                                       </a:t>
            </a:r>
            <a:br>
              <a:rPr lang="en-US" sz="2000" dirty="0"/>
            </a:br>
            <a:endParaRPr lang="en-US" sz="2000" dirty="0"/>
          </a:p>
        </p:txBody>
      </p:sp>
      <p:sp>
        <p:nvSpPr>
          <p:cNvPr id="4" name="Right Arrow 3"/>
          <p:cNvSpPr/>
          <p:nvPr/>
        </p:nvSpPr>
        <p:spPr>
          <a:xfrm rot="10800000">
            <a:off x="8728362" y="5094513"/>
            <a:ext cx="475013" cy="1543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134285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12053455" cy="7478970"/>
          </a:xfrm>
          <a:prstGeom prst="rect">
            <a:avLst/>
          </a:prstGeom>
        </p:spPr>
        <p:txBody>
          <a:bodyPr wrap="square">
            <a:spAutoFit/>
          </a:bodyPr>
          <a:lstStyle/>
          <a:p>
            <a:pPr algn="just">
              <a:lnSpc>
                <a:spcPct val="150000"/>
              </a:lnSpc>
            </a:pPr>
            <a:r>
              <a:rPr lang="en-US" sz="2000" dirty="0">
                <a:latin typeface="TimesNewRomanPSMT"/>
              </a:rPr>
              <a:t>Frame ambiguity can also be employed in translation (Baker, 2006: 108), as translators at</a:t>
            </a:r>
            <a:br>
              <a:rPr lang="en-US" sz="2000" dirty="0">
                <a:latin typeface="TimesNewRomanPSMT"/>
              </a:rPr>
            </a:br>
            <a:r>
              <a:rPr lang="en-US" sz="2000" dirty="0">
                <a:latin typeface="TimesNewRomanPSMT"/>
              </a:rPr>
              <a:t>times decide to change the definitions of certain situations embedded in the source text, opting</a:t>
            </a:r>
            <a:r>
              <a:rPr lang="en-US" sz="2000" dirty="0">
                <a:solidFill>
                  <a:prstClr val="white"/>
                </a:solidFill>
                <a:latin typeface="TimesNewRomanPSMT"/>
              </a:rPr>
              <a:t> for choices in the target language that match certain ideologies in line with their political affiliations and/or the patrons’ interests and agendas</a:t>
            </a:r>
            <a:r>
              <a:rPr lang="ar-SA" sz="2000" dirty="0">
                <a:solidFill>
                  <a:prstClr val="white"/>
                </a:solidFill>
                <a:latin typeface="TimesNewRomanPSMT"/>
              </a:rPr>
              <a:t>                                       </a:t>
            </a:r>
            <a:r>
              <a:rPr lang="en-US" sz="2000" dirty="0">
                <a:solidFill>
                  <a:prstClr val="white"/>
                </a:solidFill>
              </a:rPr>
              <a:t> </a:t>
            </a:r>
            <a:br>
              <a:rPr lang="en-US" sz="2000" dirty="0"/>
            </a:br>
            <a:r>
              <a:rPr lang="en-US" sz="2000" dirty="0"/>
              <a:t>2.</a:t>
            </a:r>
            <a:r>
              <a:rPr lang="en-US" sz="2000" b="1" i="1" dirty="0"/>
              <a:t>Temporal and spatial framing </a:t>
            </a:r>
            <a:r>
              <a:rPr lang="en-US" b="1" i="1" dirty="0"/>
              <a:t>:</a:t>
            </a:r>
            <a:r>
              <a:rPr lang="en-US" dirty="0"/>
              <a:t>This</a:t>
            </a:r>
            <a:r>
              <a:rPr lang="en-US" b="1" i="1" dirty="0"/>
              <a:t> </a:t>
            </a:r>
            <a:r>
              <a:rPr lang="en-US" dirty="0"/>
              <a:t>kind</a:t>
            </a:r>
            <a:r>
              <a:rPr lang="en-US" b="1" i="1" dirty="0"/>
              <a:t> </a:t>
            </a:r>
            <a:r>
              <a:rPr lang="en-US" dirty="0"/>
              <a:t>denotes the process of choosing a specific text that depicts a</a:t>
            </a:r>
            <a:r>
              <a:rPr lang="en-US" dirty="0">
                <a:solidFill>
                  <a:prstClr val="white"/>
                </a:solidFill>
              </a:rPr>
              <a:t> certain narrative, placing it in a new temporal and spatial environment. Readers and listeners are encouraged to make a connection between this narrative and others that may be more </a:t>
            </a:r>
            <a:r>
              <a:rPr lang="en-US" dirty="0" err="1">
                <a:solidFill>
                  <a:prstClr val="white"/>
                </a:solidFill>
              </a:rPr>
              <a:t>upto</a:t>
            </a:r>
            <a:r>
              <a:rPr lang="en-US" dirty="0">
                <a:solidFill>
                  <a:prstClr val="white"/>
                </a:solidFill>
              </a:rPr>
              <a:t>-date even though its events actually belong to different temporal settings or take place in a different geographical area</a:t>
            </a:r>
          </a:p>
          <a:p>
            <a:pPr algn="r">
              <a:lnSpc>
                <a:spcPct val="150000"/>
              </a:lnSpc>
            </a:pPr>
            <a:r>
              <a:rPr lang="en-US" dirty="0">
                <a:solidFill>
                  <a:prstClr val="white"/>
                </a:solidFill>
              </a:rPr>
              <a:t>                                          .</a:t>
            </a:r>
            <a:br>
              <a:rPr lang="en-US" dirty="0">
                <a:solidFill>
                  <a:prstClr val="white"/>
                </a:solidFill>
              </a:rPr>
            </a:br>
            <a:r>
              <a:rPr lang="ar-SA" dirty="0">
                <a:solidFill>
                  <a:prstClr val="white"/>
                </a:solidFill>
              </a:rPr>
              <a:t>معركة بدر &amp; الثورة المصرية</a:t>
            </a:r>
            <a:r>
              <a:rPr lang="en-US" dirty="0">
                <a:solidFill>
                  <a:prstClr val="white"/>
                </a:solidFill>
              </a:rPr>
              <a:t>          </a:t>
            </a:r>
            <a:endParaRPr lang="ar-SA" dirty="0">
              <a:solidFill>
                <a:prstClr val="white"/>
              </a:solidFill>
            </a:endParaRPr>
          </a:p>
          <a:p>
            <a:pPr algn="just">
              <a:lnSpc>
                <a:spcPct val="150000"/>
              </a:lnSpc>
            </a:pPr>
            <a:r>
              <a:rPr lang="en-US" sz="2000" dirty="0">
                <a:solidFill>
                  <a:prstClr val="white"/>
                </a:solidFill>
              </a:rPr>
              <a:t>1.Not expecting it to happen that soon</a:t>
            </a:r>
          </a:p>
          <a:p>
            <a:pPr algn="just">
              <a:lnSpc>
                <a:spcPct val="150000"/>
              </a:lnSpc>
            </a:pPr>
            <a:r>
              <a:rPr lang="en-US" sz="2000" dirty="0">
                <a:solidFill>
                  <a:prstClr val="white"/>
                </a:solidFill>
              </a:rPr>
              <a:t>2.Both parties not well prepared</a:t>
            </a:r>
          </a:p>
          <a:p>
            <a:pPr>
              <a:lnSpc>
                <a:spcPct val="150000"/>
              </a:lnSpc>
            </a:pPr>
            <a:r>
              <a:rPr lang="en-US" sz="2000" dirty="0">
                <a:solidFill>
                  <a:prstClr val="white"/>
                </a:solidFill>
              </a:rPr>
              <a:t>3.Both won                                                                              .</a:t>
            </a:r>
            <a:br>
              <a:rPr lang="en-US" sz="2000" dirty="0"/>
            </a:br>
            <a:r>
              <a:rPr lang="en-US" sz="1600" dirty="0">
                <a:latin typeface="TimesNewRomanPSMT"/>
              </a:rPr>
              <a:t>In an interview with Dr. </a:t>
            </a:r>
            <a:r>
              <a:rPr lang="en-US" sz="1600" dirty="0" err="1">
                <a:latin typeface="TimesNewRomanPSMT"/>
              </a:rPr>
              <a:t>Ragheb</a:t>
            </a:r>
            <a:r>
              <a:rPr lang="en-US" sz="1600" dirty="0">
                <a:latin typeface="TimesNewRomanPSMT"/>
              </a:rPr>
              <a:t> </a:t>
            </a:r>
            <a:r>
              <a:rPr lang="en-US" sz="1600" dirty="0" err="1">
                <a:latin typeface="TimesNewRomanPSMT"/>
              </a:rPr>
              <a:t>Elsergany</a:t>
            </a:r>
            <a:r>
              <a:rPr lang="en-US" sz="1600" dirty="0">
                <a:latin typeface="TimesNewRomanPSMT"/>
              </a:rPr>
              <a:t>, a Muslim</a:t>
            </a:r>
            <a:br>
              <a:rPr lang="en-US" sz="1600" dirty="0">
                <a:latin typeface="TimesNewRomanPSMT"/>
              </a:rPr>
            </a:br>
            <a:r>
              <a:rPr lang="en-US" sz="1600" dirty="0">
                <a:latin typeface="TimesNewRomanPSMT"/>
              </a:rPr>
              <a:t>cleric and historiographer </a:t>
            </a:r>
            <a:r>
              <a:rPr lang="en-US" sz="1600" dirty="0"/>
              <a:t> </a:t>
            </a:r>
            <a:br>
              <a:rPr lang="en-US" sz="2000" dirty="0"/>
            </a:br>
            <a:endParaRPr lang="en-US" sz="2000" dirty="0"/>
          </a:p>
        </p:txBody>
      </p:sp>
    </p:spTree>
    <p:extLst>
      <p:ext uri="{BB962C8B-B14F-4D97-AF65-F5344CB8AC3E}">
        <p14:creationId xmlns:p14="http://schemas.microsoft.com/office/powerpoint/2010/main" val="20547316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003" y="106878"/>
            <a:ext cx="11804072" cy="6740307"/>
          </a:xfrm>
          <a:prstGeom prst="rect">
            <a:avLst/>
          </a:prstGeom>
        </p:spPr>
        <p:txBody>
          <a:bodyPr wrap="square">
            <a:spAutoFit/>
          </a:bodyPr>
          <a:lstStyle/>
          <a:p>
            <a:pPr algn="just">
              <a:lnSpc>
                <a:spcPct val="150000"/>
              </a:lnSpc>
            </a:pPr>
            <a:r>
              <a:rPr lang="en-US" b="1" u="sng" dirty="0">
                <a:latin typeface="TimesNewRomanPS-ItalicMT"/>
              </a:rPr>
              <a:t>3.Selective appropriation</a:t>
            </a:r>
            <a:r>
              <a:rPr lang="en-US" b="1" dirty="0">
                <a:latin typeface="TimesNewRomanPSMT"/>
              </a:rPr>
              <a:t>, </a:t>
            </a:r>
            <a:r>
              <a:rPr lang="en-US" dirty="0">
                <a:latin typeface="TimesNewRomanPSMT"/>
              </a:rPr>
              <a:t>the third aspect of framing suggested by Baker (2006), is manifested</a:t>
            </a:r>
            <a:br>
              <a:rPr lang="en-US" dirty="0">
                <a:latin typeface="TimesNewRomanPSMT"/>
              </a:rPr>
            </a:br>
            <a:r>
              <a:rPr lang="en-US" dirty="0">
                <a:latin typeface="TimesNewRomanPSMT"/>
              </a:rPr>
              <a:t>through omitting and/or adding some elements of a narrative when it is told to a different</a:t>
            </a:r>
            <a:br>
              <a:rPr lang="en-US" dirty="0">
                <a:latin typeface="TimesNewRomanPSMT"/>
              </a:rPr>
            </a:br>
            <a:r>
              <a:rPr lang="en-US" dirty="0">
                <a:latin typeface="TimesNewRomanPSMT"/>
              </a:rPr>
              <a:t>audience or when rendered into a foreign language (ibid: 114). The omission and addition</a:t>
            </a:r>
            <a:br>
              <a:rPr lang="en-US" dirty="0">
                <a:latin typeface="TimesNewRomanPSMT"/>
              </a:rPr>
            </a:br>
            <a:r>
              <a:rPr lang="en-US" dirty="0">
                <a:latin typeface="TimesNewRomanPSMT"/>
              </a:rPr>
              <a:t>procedures aim to “suppress, accentuate or elaborate particular aspects” of the narrative</a:t>
            </a:r>
            <a:br>
              <a:rPr lang="en-US" dirty="0">
                <a:latin typeface="TimesNewRomanPSMT"/>
              </a:rPr>
            </a:br>
            <a:r>
              <a:rPr lang="en-US" dirty="0">
                <a:latin typeface="TimesNewRomanPSMT"/>
              </a:rPr>
              <a:t>“encoded in the source text or utterance, or aspects of the larger narrative(s) in which it is</a:t>
            </a:r>
            <a:br>
              <a:rPr lang="en-US" dirty="0">
                <a:latin typeface="TimesNewRomanPSMT"/>
              </a:rPr>
            </a:br>
            <a:r>
              <a:rPr lang="en-US" dirty="0">
                <a:latin typeface="TimesNewRomanPSMT"/>
              </a:rPr>
              <a:t>embedded” (ibid).</a:t>
            </a:r>
            <a:r>
              <a:rPr lang="en-US" dirty="0"/>
              <a:t> </a:t>
            </a:r>
            <a:r>
              <a:rPr lang="en-US" dirty="0">
                <a:latin typeface="TimesNewRomanPSMT"/>
              </a:rPr>
              <a:t>This form of framing can sometimes result in a diversion of the message</a:t>
            </a:r>
            <a:br>
              <a:rPr lang="en-US" dirty="0">
                <a:latin typeface="TimesNewRomanPSMT"/>
              </a:rPr>
            </a:br>
            <a:r>
              <a:rPr lang="en-US" dirty="0">
                <a:latin typeface="TimesNewRomanPSMT"/>
              </a:rPr>
              <a:t>embedded in the source version of the narrative to make it consistent with certain ideologies</a:t>
            </a:r>
            <a:br>
              <a:rPr lang="en-US" dirty="0">
                <a:latin typeface="TimesNewRomanPSMT"/>
              </a:rPr>
            </a:br>
            <a:r>
              <a:rPr lang="en-US" dirty="0">
                <a:latin typeface="TimesNewRomanPSMT"/>
              </a:rPr>
              <a:t>and agendas                                                          .</a:t>
            </a:r>
            <a:r>
              <a:rPr lang="en-US" dirty="0"/>
              <a:t> </a:t>
            </a:r>
            <a:br>
              <a:rPr lang="en-US" dirty="0"/>
            </a:br>
            <a:r>
              <a:rPr lang="en-US" dirty="0">
                <a:latin typeface="TimesNewRomanPSMT"/>
              </a:rPr>
              <a:t>A representative example of this aspect of framing is the satirical news analysis show DNA,</a:t>
            </a:r>
            <a:br>
              <a:rPr lang="en-US" dirty="0">
                <a:latin typeface="TimesNewRomanPSMT"/>
              </a:rPr>
            </a:br>
            <a:r>
              <a:rPr lang="en-US" dirty="0">
                <a:latin typeface="TimesNewRomanPSMT"/>
              </a:rPr>
              <a:t>presented by Lebanese journalist and political analyst </a:t>
            </a:r>
            <a:r>
              <a:rPr lang="en-US" dirty="0" err="1">
                <a:latin typeface="TimesNewRomanPSMT"/>
              </a:rPr>
              <a:t>Nadim</a:t>
            </a:r>
            <a:r>
              <a:rPr lang="en-US" dirty="0">
                <a:latin typeface="TimesNewRomanPSMT"/>
              </a:rPr>
              <a:t> </a:t>
            </a:r>
            <a:r>
              <a:rPr lang="en-US" dirty="0" err="1">
                <a:latin typeface="TimesNewRomanPSMT"/>
              </a:rPr>
              <a:t>Koteich</a:t>
            </a:r>
            <a:r>
              <a:rPr lang="en-US" dirty="0">
                <a:latin typeface="TimesNewRomanPSMT"/>
              </a:rPr>
              <a:t> aired on Future TV on</a:t>
            </a:r>
            <a:br>
              <a:rPr lang="en-US" dirty="0">
                <a:latin typeface="TimesNewRomanPSMT"/>
              </a:rPr>
            </a:br>
            <a:r>
              <a:rPr lang="en-US" dirty="0">
                <a:latin typeface="TimesNewRomanPSMT"/>
              </a:rPr>
              <a:t>a daily basis (Future TV </a:t>
            </a:r>
            <a:r>
              <a:rPr lang="en-US" dirty="0" err="1">
                <a:latin typeface="TimesNewRomanPSMT"/>
              </a:rPr>
              <a:t>Nadim</a:t>
            </a:r>
            <a:r>
              <a:rPr lang="en-US" dirty="0">
                <a:latin typeface="TimesNewRomanPSMT"/>
              </a:rPr>
              <a:t> </a:t>
            </a:r>
            <a:r>
              <a:rPr lang="en-US" dirty="0" err="1">
                <a:latin typeface="TimesNewRomanPSMT"/>
              </a:rPr>
              <a:t>Koteich</a:t>
            </a:r>
            <a:r>
              <a:rPr lang="en-US" dirty="0">
                <a:latin typeface="TimesNewRomanPSMT"/>
              </a:rPr>
              <a:t>, 2013). </a:t>
            </a:r>
            <a:r>
              <a:rPr lang="en-US" dirty="0" err="1">
                <a:latin typeface="TimesNewRomanPSMT"/>
              </a:rPr>
              <a:t>Koteich</a:t>
            </a:r>
            <a:r>
              <a:rPr lang="en-US" dirty="0">
                <a:latin typeface="TimesNewRomanPSMT"/>
              </a:rPr>
              <a:t> analyses and comments on the latest</a:t>
            </a:r>
            <a:br>
              <a:rPr lang="en-US" dirty="0">
                <a:latin typeface="TimesNewRomanPSMT"/>
              </a:rPr>
            </a:br>
            <a:r>
              <a:rPr lang="en-US" dirty="0">
                <a:latin typeface="TimesNewRomanPSMT"/>
              </a:rPr>
              <a:t>political events in Lebanon, Syria and the Arab World using selected elements of statements</a:t>
            </a:r>
            <a:br>
              <a:rPr lang="en-US" dirty="0">
                <a:latin typeface="TimesNewRomanPSMT"/>
              </a:rPr>
            </a:br>
            <a:r>
              <a:rPr lang="en-US" dirty="0">
                <a:latin typeface="TimesNewRomanPSMT"/>
              </a:rPr>
              <a:t>and stories produced by politicians and political commentators. These excerpts, which are</a:t>
            </a:r>
            <a:br>
              <a:rPr lang="en-US" dirty="0">
                <a:latin typeface="TimesNewRomanPSMT"/>
              </a:rPr>
            </a:br>
            <a:r>
              <a:rPr lang="en-US" dirty="0">
                <a:latin typeface="TimesNewRomanPSMT"/>
              </a:rPr>
              <a:t>often subjected to numerous omission procedures, are exploited to </a:t>
            </a:r>
            <a:r>
              <a:rPr lang="en-US" dirty="0" err="1">
                <a:latin typeface="TimesNewRomanPSMT"/>
              </a:rPr>
              <a:t>criticise</a:t>
            </a:r>
            <a:r>
              <a:rPr lang="en-US" dirty="0">
                <a:latin typeface="TimesNewRomanPSMT"/>
              </a:rPr>
              <a:t> the same narratives that these excerpts are derived from. The narratives </a:t>
            </a:r>
            <a:r>
              <a:rPr lang="en-US" dirty="0" err="1">
                <a:latin typeface="TimesNewRomanPSMT"/>
              </a:rPr>
              <a:t>criticised</a:t>
            </a:r>
            <a:r>
              <a:rPr lang="en-US" dirty="0">
                <a:latin typeface="TimesNewRomanPSMT"/>
              </a:rPr>
              <a:t> by </a:t>
            </a:r>
            <a:r>
              <a:rPr lang="en-US" dirty="0" err="1">
                <a:latin typeface="TimesNewRomanPSMT"/>
              </a:rPr>
              <a:t>Koteich</a:t>
            </a:r>
            <a:r>
              <a:rPr lang="en-US" dirty="0">
                <a:latin typeface="TimesNewRomanPSMT"/>
              </a:rPr>
              <a:t> are typically</a:t>
            </a:r>
            <a:br>
              <a:rPr lang="en-US" dirty="0">
                <a:latin typeface="TimesNewRomanPSMT"/>
              </a:rPr>
            </a:br>
            <a:r>
              <a:rPr lang="en-US" dirty="0">
                <a:latin typeface="TimesNewRomanPSMT"/>
              </a:rPr>
              <a:t>promoted by political opponents, namely Hezbollah, Iran, and the Syrian regime                                   .</a:t>
            </a:r>
            <a:r>
              <a:rPr lang="en-US" dirty="0"/>
              <a:t> </a:t>
            </a:r>
          </a:p>
        </p:txBody>
      </p:sp>
    </p:spTree>
    <p:extLst>
      <p:ext uri="{BB962C8B-B14F-4D97-AF65-F5344CB8AC3E}">
        <p14:creationId xmlns:p14="http://schemas.microsoft.com/office/powerpoint/2010/main" val="1071828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0010" y="308758"/>
            <a:ext cx="8763990" cy="3206006"/>
          </a:xfrm>
          <a:prstGeom prst="rect">
            <a:avLst/>
          </a:prstGeom>
        </p:spPr>
        <p:txBody>
          <a:bodyPr wrap="square">
            <a:spAutoFit/>
          </a:bodyPr>
          <a:lstStyle/>
          <a:p>
            <a:pPr marL="342900" lvl="0" indent="-342900" defTabSz="457200">
              <a:spcBef>
                <a:spcPts val="1000"/>
              </a:spcBef>
              <a:buClr>
                <a:srgbClr val="1E5155">
                  <a:lumMod val="40000"/>
                  <a:lumOff val="60000"/>
                </a:srgbClr>
              </a:buClr>
              <a:buSzPct val="80000"/>
              <a:buFont typeface="Wingdings 3" charset="2"/>
              <a:buChar char=""/>
            </a:pPr>
            <a:r>
              <a:rPr lang="en-US" dirty="0">
                <a:solidFill>
                  <a:srgbClr val="EBEBEB"/>
                </a:solidFill>
                <a:ea typeface="+mj-ea"/>
                <a:cs typeface="+mj-cs"/>
              </a:rPr>
              <a:t>The Notion of Constructedness</a:t>
            </a:r>
            <a:r>
              <a:rPr lang="en-US" dirty="0">
                <a:solidFill>
                  <a:prstClr val="white"/>
                </a:solidFill>
                <a:latin typeface="Courier New" panose="02070309020205020404" pitchFamily="49" charset="0"/>
                <a:ea typeface="+mj-ea"/>
                <a:cs typeface="Courier New" panose="02070309020205020404" pitchFamily="49" charset="0"/>
              </a:rPr>
              <a:t> </a:t>
            </a:r>
          </a:p>
          <a:p>
            <a:pPr marL="342900" lvl="0" indent="-342900" defTabSz="457200">
              <a:spcBef>
                <a:spcPts val="1000"/>
              </a:spcBef>
              <a:buClr>
                <a:srgbClr val="1E5155">
                  <a:lumMod val="40000"/>
                  <a:lumOff val="60000"/>
                </a:srgbClr>
              </a:buClr>
              <a:buSzPct val="80000"/>
              <a:buFont typeface="Wingdings 3" charset="2"/>
              <a:buChar char=""/>
            </a:pPr>
            <a:r>
              <a:rPr lang="en-US" dirty="0">
                <a:solidFill>
                  <a:srgbClr val="EBEBEB"/>
                </a:solidFill>
                <a:ea typeface="+mj-ea"/>
                <a:cs typeface="+mj-cs"/>
              </a:rPr>
              <a:t>Historical Intertextual Narratives</a:t>
            </a:r>
            <a:r>
              <a:rPr lang="en-US" dirty="0">
                <a:solidFill>
                  <a:prstClr val="white"/>
                </a:solidFill>
                <a:ea typeface="+mj-ea"/>
                <a:cs typeface="+mj-cs"/>
              </a:rPr>
              <a:t> </a:t>
            </a:r>
            <a:endParaRPr lang="en-US" dirty="0">
              <a:solidFill>
                <a:prstClr val="white"/>
              </a:solidFill>
              <a:latin typeface="Courier New" panose="02070309020205020404" pitchFamily="49" charset="0"/>
              <a:ea typeface="+mj-ea"/>
              <a:cs typeface="Courier New" panose="02070309020205020404" pitchFamily="49" charset="0"/>
            </a:endParaRPr>
          </a:p>
          <a:p>
            <a:pPr marL="342900" lvl="0" indent="-342900" defTabSz="457200">
              <a:spcBef>
                <a:spcPts val="1000"/>
              </a:spcBef>
              <a:buClr>
                <a:srgbClr val="1E5155">
                  <a:lumMod val="40000"/>
                  <a:lumOff val="60000"/>
                </a:srgbClr>
              </a:buClr>
              <a:buSzPct val="80000"/>
              <a:buFont typeface="Wingdings 3" charset="2"/>
              <a:buChar char=""/>
            </a:pPr>
            <a:r>
              <a:rPr lang="en-US" dirty="0">
                <a:solidFill>
                  <a:srgbClr val="EBEBEB"/>
                </a:solidFill>
                <a:ea typeface="+mj-ea"/>
                <a:cs typeface="+mj-cs"/>
              </a:rPr>
              <a:t>Narratives Cross Linguistic Borders</a:t>
            </a:r>
            <a:r>
              <a:rPr lang="en-US" dirty="0">
                <a:solidFill>
                  <a:prstClr val="white"/>
                </a:solidFill>
                <a:latin typeface="Courier New" panose="02070309020205020404" pitchFamily="49" charset="0"/>
                <a:ea typeface="+mj-ea"/>
                <a:cs typeface="Courier New" panose="02070309020205020404" pitchFamily="49" charset="0"/>
              </a:rPr>
              <a:t> </a:t>
            </a:r>
          </a:p>
          <a:p>
            <a:pPr marL="342900" lvl="0" indent="-342900" defTabSz="457200">
              <a:spcBef>
                <a:spcPts val="1000"/>
              </a:spcBef>
              <a:buClr>
                <a:srgbClr val="1E5155">
                  <a:lumMod val="40000"/>
                  <a:lumOff val="60000"/>
                </a:srgbClr>
              </a:buClr>
              <a:buSzPct val="80000"/>
              <a:buFont typeface="Wingdings 3" charset="2"/>
              <a:buChar char=""/>
            </a:pPr>
            <a:r>
              <a:rPr lang="en-US" dirty="0">
                <a:solidFill>
                  <a:prstClr val="white"/>
                </a:solidFill>
                <a:cs typeface="Times New Roman" panose="02020603050405020304" pitchFamily="18" charset="0"/>
              </a:rPr>
              <a:t>A Narrative Typology Model </a:t>
            </a:r>
            <a:endParaRPr lang="en-US" dirty="0">
              <a:solidFill>
                <a:prstClr val="white"/>
              </a:solidFill>
              <a:latin typeface="+mj-lt"/>
              <a:ea typeface="+mj-ea"/>
              <a:cs typeface="Times New Roman" panose="02020603050405020304" pitchFamily="18" charset="0"/>
            </a:endParaRPr>
          </a:p>
          <a:p>
            <a:pPr marL="342900" lvl="0" indent="-342900" defTabSz="457200">
              <a:spcBef>
                <a:spcPts val="1000"/>
              </a:spcBef>
              <a:buClr>
                <a:srgbClr val="1E5155">
                  <a:lumMod val="40000"/>
                  <a:lumOff val="60000"/>
                </a:srgbClr>
              </a:buClr>
              <a:buSzPct val="80000"/>
              <a:buFont typeface="Wingdings 3" charset="2"/>
              <a:buChar char=""/>
            </a:pPr>
            <a:r>
              <a:rPr lang="en-US" dirty="0">
                <a:solidFill>
                  <a:prstClr val="white"/>
                </a:solidFill>
              </a:rPr>
              <a:t>Features of Narrativity</a:t>
            </a:r>
            <a:endParaRPr lang="en-US" dirty="0">
              <a:solidFill>
                <a:prstClr val="white"/>
              </a:solidFill>
              <a:latin typeface="+mj-lt"/>
              <a:ea typeface="+mj-ea"/>
              <a:cs typeface="Times New Roman" panose="02020603050405020304" pitchFamily="18" charset="0"/>
            </a:endParaRPr>
          </a:p>
          <a:p>
            <a:pPr marL="342900" lvl="0" indent="-342900" defTabSz="457200">
              <a:spcBef>
                <a:spcPts val="1000"/>
              </a:spcBef>
              <a:buClr>
                <a:srgbClr val="1E5155">
                  <a:lumMod val="40000"/>
                  <a:lumOff val="60000"/>
                </a:srgbClr>
              </a:buClr>
              <a:buSzPct val="80000"/>
              <a:buFont typeface="Wingdings 3" charset="2"/>
              <a:buChar char=""/>
            </a:pPr>
            <a:r>
              <a:rPr lang="en-US" dirty="0">
                <a:solidFill>
                  <a:prstClr val="white"/>
                </a:solidFill>
              </a:rPr>
              <a:t>Framing Narratives in Translation</a:t>
            </a:r>
            <a:endParaRPr lang="en-US" dirty="0">
              <a:solidFill>
                <a:prstClr val="white"/>
              </a:solidFill>
              <a:latin typeface="+mj-lt"/>
              <a:ea typeface="+mj-ea"/>
              <a:cs typeface="+mj-cs"/>
            </a:endParaRPr>
          </a:p>
          <a:p>
            <a:pPr marL="342900" lvl="0" indent="-342900" defTabSz="457200">
              <a:spcBef>
                <a:spcPts val="1000"/>
              </a:spcBef>
              <a:buClr>
                <a:srgbClr val="1E5155">
                  <a:lumMod val="40000"/>
                  <a:lumOff val="60000"/>
                </a:srgbClr>
              </a:buClr>
              <a:buSzPct val="80000"/>
              <a:buFont typeface="Wingdings 3" charset="2"/>
              <a:buChar char=""/>
            </a:pPr>
            <a:r>
              <a:rPr lang="en-US" dirty="0">
                <a:solidFill>
                  <a:prstClr val="white"/>
                </a:solidFill>
                <a:cs typeface="Times New Roman" panose="02020603050405020304" pitchFamily="18" charset="0"/>
              </a:rPr>
              <a:t>Conclusion</a:t>
            </a:r>
            <a:endParaRPr lang="en-US" dirty="0">
              <a:solidFill>
                <a:prstClr val="white"/>
              </a:solidFill>
              <a:latin typeface="+mj-lt"/>
              <a:ea typeface="+mj-ea"/>
              <a:cs typeface="Times New Roman" panose="02020603050405020304" pitchFamily="18" charset="0"/>
            </a:endParaRPr>
          </a:p>
          <a:p>
            <a:pPr marL="342900" lvl="0" indent="-342900" defTabSz="457200">
              <a:spcBef>
                <a:spcPts val="1000"/>
              </a:spcBef>
              <a:buClr>
                <a:srgbClr val="1E5155">
                  <a:lumMod val="40000"/>
                  <a:lumOff val="60000"/>
                </a:srgbClr>
              </a:buClr>
              <a:buSzPct val="80000"/>
              <a:buFont typeface="Wingdings 3" charset="2"/>
              <a:buChar char=""/>
            </a:pPr>
            <a:r>
              <a:rPr lang="en-US" dirty="0">
                <a:solidFill>
                  <a:prstClr val="white"/>
                </a:solidFill>
                <a:latin typeface="+mj-lt"/>
                <a:ea typeface="+mj-ea"/>
                <a:cs typeface="Times New Roman" panose="02020603050405020304" pitchFamily="18" charset="0"/>
              </a:rPr>
              <a:t>References</a:t>
            </a:r>
          </a:p>
        </p:txBody>
      </p:sp>
    </p:spTree>
    <p:extLst>
      <p:ext uri="{BB962C8B-B14F-4D97-AF65-F5344CB8AC3E}">
        <p14:creationId xmlns:p14="http://schemas.microsoft.com/office/powerpoint/2010/main" val="17839026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3132" y="356260"/>
            <a:ext cx="10664042" cy="1754326"/>
          </a:xfrm>
          <a:prstGeom prst="rect">
            <a:avLst/>
          </a:prstGeom>
        </p:spPr>
        <p:txBody>
          <a:bodyPr wrap="square">
            <a:spAutoFit/>
          </a:bodyPr>
          <a:lstStyle/>
          <a:p>
            <a:pPr algn="just">
              <a:lnSpc>
                <a:spcPct val="150000"/>
              </a:lnSpc>
            </a:pPr>
            <a:r>
              <a:rPr lang="en-US" u="sng" dirty="0">
                <a:latin typeface="TimesNewRomanPS-ItalicMT"/>
              </a:rPr>
              <a:t>4.Framing by labelling :</a:t>
            </a:r>
            <a:r>
              <a:rPr lang="en-US" dirty="0">
                <a:latin typeface="TimesNewRomanPS-ItalicMT"/>
              </a:rPr>
              <a:t> It </a:t>
            </a:r>
            <a:r>
              <a:rPr lang="en-US" dirty="0">
                <a:latin typeface="TimesNewRomanPSMT"/>
              </a:rPr>
              <a:t>is described by Baker (2006: 122) as any “discursive process that</a:t>
            </a:r>
            <a:br>
              <a:rPr lang="en-US" dirty="0">
                <a:latin typeface="TimesNewRomanPSMT"/>
              </a:rPr>
            </a:br>
            <a:r>
              <a:rPr lang="en-US" dirty="0">
                <a:latin typeface="TimesNewRomanPSMT"/>
              </a:rPr>
              <a:t>involves using a lexical item, term or phrase to identify a person, place, group, event or any</a:t>
            </a:r>
            <a:br>
              <a:rPr lang="en-US" dirty="0">
                <a:latin typeface="TimesNewRomanPSMT"/>
              </a:rPr>
            </a:br>
            <a:r>
              <a:rPr lang="en-US" dirty="0">
                <a:latin typeface="TimesNewRomanPSMT"/>
              </a:rPr>
              <a:t>other key elements in a narrative.”                                                 . </a:t>
            </a:r>
            <a:br>
              <a:rPr lang="en-US" dirty="0"/>
            </a:br>
            <a:endParaRPr lang="en-US" dirty="0"/>
          </a:p>
        </p:txBody>
      </p:sp>
      <p:sp>
        <p:nvSpPr>
          <p:cNvPr id="3" name="Rectangle 2"/>
          <p:cNvSpPr/>
          <p:nvPr/>
        </p:nvSpPr>
        <p:spPr>
          <a:xfrm>
            <a:off x="273131" y="1888177"/>
            <a:ext cx="11352812" cy="3139321"/>
          </a:xfrm>
          <a:prstGeom prst="rect">
            <a:avLst/>
          </a:prstGeom>
        </p:spPr>
        <p:txBody>
          <a:bodyPr wrap="square">
            <a:spAutoFit/>
          </a:bodyPr>
          <a:lstStyle/>
          <a:p>
            <a:r>
              <a:rPr lang="en-US" b="1" dirty="0">
                <a:latin typeface="TimesNewRomanPSMT"/>
              </a:rPr>
              <a:t>Consider the following examples of these forms of framing and the controversy over them;</a:t>
            </a:r>
            <a:br>
              <a:rPr lang="en-US" b="1" dirty="0">
                <a:latin typeface="TimesNewRomanPSMT"/>
              </a:rPr>
            </a:br>
            <a:r>
              <a:rPr lang="en-US" b="1" dirty="0">
                <a:latin typeface="TimesNewRomanPSMT"/>
              </a:rPr>
              <a:t> </a:t>
            </a:r>
            <a:br>
              <a:rPr lang="en-US" b="1" dirty="0"/>
            </a:br>
            <a:endParaRPr lang="ar-SA" b="1" dirty="0"/>
          </a:p>
          <a:p>
            <a:pPr algn="r"/>
            <a:endParaRPr lang="ar-SA" sz="2400" dirty="0"/>
          </a:p>
          <a:p>
            <a:pPr algn="r"/>
            <a:r>
              <a:rPr lang="ar-SA" sz="2400" dirty="0"/>
              <a:t>دولة الخلافة ,الدولة الاسلامية,دولة البغدادي,داعش,الدولة الاسلامية في العراق والشام,دولة الخرافة</a:t>
            </a:r>
          </a:p>
          <a:p>
            <a:pPr algn="r"/>
            <a:endParaRPr lang="ar-SA" sz="2400" dirty="0"/>
          </a:p>
          <a:p>
            <a:pPr algn="r"/>
            <a:r>
              <a:rPr lang="ar-SA" sz="2400" dirty="0"/>
              <a:t>كوباني,عين العرب</a:t>
            </a:r>
          </a:p>
          <a:p>
            <a:pPr algn="r"/>
            <a:endParaRPr lang="ar-SA" sz="2400" dirty="0"/>
          </a:p>
          <a:p>
            <a:pPr algn="r"/>
            <a:r>
              <a:rPr lang="ar-SA" sz="2400" dirty="0"/>
              <a:t>الخليج الفارسي,الخليج العربي</a:t>
            </a:r>
            <a:endParaRPr lang="en-US" sz="2400" dirty="0"/>
          </a:p>
        </p:txBody>
      </p:sp>
    </p:spTree>
    <p:extLst>
      <p:ext uri="{BB962C8B-B14F-4D97-AF65-F5344CB8AC3E}">
        <p14:creationId xmlns:p14="http://schemas.microsoft.com/office/powerpoint/2010/main" val="20168644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005" y="1235035"/>
            <a:ext cx="11578442" cy="2862322"/>
          </a:xfrm>
          <a:prstGeom prst="rect">
            <a:avLst/>
          </a:prstGeom>
        </p:spPr>
        <p:txBody>
          <a:bodyPr wrap="square">
            <a:spAutoFit/>
          </a:bodyPr>
          <a:lstStyle/>
          <a:p>
            <a:pPr lvl="0" algn="just"/>
            <a:endParaRPr lang="en-US" sz="2000" i="1" dirty="0">
              <a:solidFill>
                <a:prstClr val="white"/>
              </a:solidFill>
              <a:latin typeface="TimesNewRomanPS-ItalicMT"/>
            </a:endParaRPr>
          </a:p>
          <a:p>
            <a:pPr lvl="0" algn="just"/>
            <a:r>
              <a:rPr lang="en-US" sz="2000" dirty="0">
                <a:solidFill>
                  <a:prstClr val="white"/>
                </a:solidFill>
                <a:latin typeface="TimesNewRomanPS-ItalicMT"/>
              </a:rPr>
              <a:t>5.</a:t>
            </a:r>
            <a:r>
              <a:rPr lang="en-US" sz="2000" b="1" dirty="0">
                <a:solidFill>
                  <a:prstClr val="white"/>
                </a:solidFill>
                <a:latin typeface="TimesNewRomanPS-ItalicMT"/>
              </a:rPr>
              <a:t>Repositioning of participants </a:t>
            </a:r>
            <a:r>
              <a:rPr lang="en-US" sz="2000" dirty="0">
                <a:latin typeface="TimesNewRomanPSMT"/>
              </a:rPr>
              <a:t>“the way</a:t>
            </a:r>
            <a:r>
              <a:rPr lang="en-US" sz="2000" dirty="0">
                <a:solidFill>
                  <a:prstClr val="white"/>
                </a:solidFill>
                <a:latin typeface="TimesNewRomanPSMT"/>
              </a:rPr>
              <a:t> in which participants in any interaction are positioned, or position themselves, in relation to each other and to those outside the immediate event” (ibid: 132). Any changes to these positions redefine the roles played by the participants and their interrelationships as well as the dynamics of the narrative as a whole and even other interlinked narratives   .</a:t>
            </a:r>
            <a:r>
              <a:rPr lang="en-US" sz="2000" dirty="0">
                <a:solidFill>
                  <a:prstClr val="white"/>
                </a:solidFill>
              </a:rPr>
              <a:t>  </a:t>
            </a:r>
            <a:br>
              <a:rPr lang="en-US" sz="2000" dirty="0">
                <a:solidFill>
                  <a:prstClr val="white"/>
                </a:solidFill>
                <a:latin typeface="TimesNewRomanPSMT"/>
              </a:rPr>
            </a:br>
            <a:br>
              <a:rPr lang="en-US" sz="2000" dirty="0">
                <a:latin typeface="TimesNewRomanPSMT"/>
              </a:rPr>
            </a:br>
            <a:br>
              <a:rPr lang="en-US" sz="2000" dirty="0"/>
            </a:br>
            <a:endParaRPr lang="en-US" sz="2000" dirty="0"/>
          </a:p>
        </p:txBody>
      </p:sp>
      <p:sp>
        <p:nvSpPr>
          <p:cNvPr id="3" name="Rectangle 2"/>
          <p:cNvSpPr/>
          <p:nvPr/>
        </p:nvSpPr>
        <p:spPr>
          <a:xfrm>
            <a:off x="190005" y="3474285"/>
            <a:ext cx="11459689" cy="2246769"/>
          </a:xfrm>
          <a:prstGeom prst="rect">
            <a:avLst/>
          </a:prstGeom>
        </p:spPr>
        <p:txBody>
          <a:bodyPr wrap="square">
            <a:spAutoFit/>
          </a:bodyPr>
          <a:lstStyle/>
          <a:p>
            <a:pPr algn="just"/>
            <a:endParaRPr lang="en-US" sz="2000" i="1" dirty="0">
              <a:latin typeface="TimesNewRomanPS-ItalicMT"/>
            </a:endParaRPr>
          </a:p>
          <a:p>
            <a:pPr algn="just"/>
            <a:r>
              <a:rPr lang="en-US" sz="2000" b="1" i="1" dirty="0">
                <a:latin typeface="TimesNewRomanPS-ItalicMT"/>
              </a:rPr>
              <a:t>Repositioning of participants </a:t>
            </a:r>
            <a:r>
              <a:rPr lang="en-US" sz="2000" dirty="0">
                <a:latin typeface="TimesNewRomanPS-ItalicMT"/>
              </a:rPr>
              <a:t>as</a:t>
            </a:r>
            <a:r>
              <a:rPr lang="en-US" sz="2000" b="1" i="1" dirty="0">
                <a:latin typeface="TimesNewRomanPS-ItalicMT"/>
              </a:rPr>
              <a:t> </a:t>
            </a:r>
            <a:r>
              <a:rPr lang="en-US" sz="2000" dirty="0">
                <a:latin typeface="TimesNewRomanPSMT"/>
              </a:rPr>
              <a:t>pointed out by Baker (ibid) can occur through the way language</a:t>
            </a:r>
            <a:br>
              <a:rPr lang="en-US" sz="2000" dirty="0">
                <a:latin typeface="TimesNewRomanPSMT"/>
              </a:rPr>
            </a:br>
            <a:r>
              <a:rPr lang="en-US" sz="2000" dirty="0">
                <a:latin typeface="TimesNewRomanPSMT"/>
              </a:rPr>
              <a:t>is </a:t>
            </a:r>
            <a:r>
              <a:rPr lang="en-US" sz="2000" dirty="0" err="1">
                <a:latin typeface="TimesNewRomanPSMT"/>
              </a:rPr>
              <a:t>utilised</a:t>
            </a:r>
            <a:r>
              <a:rPr lang="en-US" sz="2000" dirty="0">
                <a:latin typeface="TimesNewRomanPSMT"/>
              </a:rPr>
              <a:t> to manage time, space, register, tone, and other manners of identifying </a:t>
            </a:r>
            <a:r>
              <a:rPr lang="en-US" sz="2000" i="1" dirty="0">
                <a:latin typeface="TimesNewRomanPS-ItalicMT"/>
              </a:rPr>
              <a:t>them </a:t>
            </a:r>
            <a:r>
              <a:rPr lang="en-US" sz="2000" dirty="0">
                <a:latin typeface="TimesNewRomanPSMT"/>
              </a:rPr>
              <a:t>and </a:t>
            </a:r>
            <a:r>
              <a:rPr lang="en-US" sz="2000" i="1" dirty="0">
                <a:latin typeface="TimesNewRomanPS-ItalicMT"/>
              </a:rPr>
              <a:t>us</a:t>
            </a:r>
            <a:r>
              <a:rPr lang="en-US" sz="2000" dirty="0">
                <a:latin typeface="TimesNewRomanPSMT"/>
              </a:rPr>
              <a:t>.</a:t>
            </a:r>
            <a:br>
              <a:rPr lang="en-US" sz="2000" dirty="0">
                <a:latin typeface="TimesNewRomanPSMT"/>
              </a:rPr>
            </a:br>
            <a:r>
              <a:rPr lang="en-US" sz="2000" dirty="0">
                <a:latin typeface="TimesNewRomanPSMT"/>
              </a:rPr>
              <a:t>Subtle, </a:t>
            </a:r>
            <a:r>
              <a:rPr lang="en-US" sz="2000" dirty="0" err="1">
                <a:latin typeface="TimesNewRomanPSMT"/>
              </a:rPr>
              <a:t>paratextual</a:t>
            </a:r>
            <a:r>
              <a:rPr lang="en-US" sz="2000" dirty="0">
                <a:latin typeface="TimesNewRomanPSMT"/>
              </a:rPr>
              <a:t>, and/or expressive changes made by the narrator or translator in the</a:t>
            </a:r>
            <a:br>
              <a:rPr lang="en-US" sz="2000" dirty="0">
                <a:latin typeface="TimesNewRomanPSMT"/>
              </a:rPr>
            </a:br>
            <a:r>
              <a:rPr lang="en-US" sz="2000" dirty="0">
                <a:latin typeface="TimesNewRomanPSMT"/>
              </a:rPr>
              <a:t>representation of these elements are cumulated, leading to a reconfiguration of the</a:t>
            </a:r>
            <a:br>
              <a:rPr lang="en-US" sz="2000" dirty="0">
                <a:latin typeface="TimesNewRomanPSMT"/>
              </a:rPr>
            </a:br>
            <a:r>
              <a:rPr lang="en-US" sz="2000" dirty="0">
                <a:latin typeface="TimesNewRomanPSMT"/>
              </a:rPr>
              <a:t>relationships between participants, such as the narrator, translator, hearer, and reader. </a:t>
            </a:r>
            <a:br>
              <a:rPr lang="en-US" sz="2000" dirty="0"/>
            </a:br>
            <a:endParaRPr lang="en-US" sz="2000" dirty="0"/>
          </a:p>
        </p:txBody>
      </p:sp>
    </p:spTree>
    <p:extLst>
      <p:ext uri="{BB962C8B-B14F-4D97-AF65-F5344CB8AC3E}">
        <p14:creationId xmlns:p14="http://schemas.microsoft.com/office/powerpoint/2010/main" val="31036987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Rectangle 2"/>
          <p:cNvSpPr/>
          <p:nvPr/>
        </p:nvSpPr>
        <p:spPr>
          <a:xfrm>
            <a:off x="646111" y="1187533"/>
            <a:ext cx="10825453" cy="4188775"/>
          </a:xfrm>
          <a:prstGeom prst="rect">
            <a:avLst/>
          </a:prstGeom>
        </p:spPr>
        <p:txBody>
          <a:bodyPr wrap="square">
            <a:spAutoFit/>
          </a:bodyPr>
          <a:lstStyle/>
          <a:p>
            <a:pPr algn="just">
              <a:lnSpc>
                <a:spcPct val="150000"/>
              </a:lnSpc>
            </a:pPr>
            <a:r>
              <a:rPr lang="en-US" sz="2000" dirty="0">
                <a:latin typeface="TimesNewRomanPSMT"/>
              </a:rPr>
              <a:t>Narrativity and framing play a crucial role, not only in constructing reality, but also in shaping</a:t>
            </a:r>
            <a:br>
              <a:rPr lang="en-US" sz="2000" dirty="0">
                <a:latin typeface="TimesNewRomanPSMT"/>
              </a:rPr>
            </a:br>
            <a:r>
              <a:rPr lang="en-US" sz="2000" dirty="0">
                <a:latin typeface="TimesNewRomanPSMT"/>
              </a:rPr>
              <a:t>national, social and political identity. Personal, public and master narratives have proved to</a:t>
            </a:r>
            <a:br>
              <a:rPr lang="en-US" sz="2000" dirty="0">
                <a:latin typeface="TimesNewRomanPSMT"/>
              </a:rPr>
            </a:br>
            <a:r>
              <a:rPr lang="en-US" sz="2000" dirty="0">
                <a:latin typeface="TimesNewRomanPSMT"/>
              </a:rPr>
              <a:t>be an integral part of political conflict; they are exploited as accounts depicting happenings</a:t>
            </a:r>
            <a:br>
              <a:rPr lang="en-US" sz="2000" dirty="0">
                <a:latin typeface="TimesNewRomanPSMT"/>
              </a:rPr>
            </a:br>
            <a:r>
              <a:rPr lang="en-US" sz="2000" dirty="0">
                <a:latin typeface="TimesNewRomanPSMT"/>
              </a:rPr>
              <a:t>(typically in line with the agendas and ideology of the narrator) and to legitimise the actions</a:t>
            </a:r>
            <a:br>
              <a:rPr lang="en-US" sz="2000" dirty="0">
                <a:latin typeface="TimesNewRomanPSMT"/>
              </a:rPr>
            </a:br>
            <a:r>
              <a:rPr lang="en-US" sz="2000" dirty="0">
                <a:latin typeface="TimesNewRomanPSMT"/>
              </a:rPr>
              <a:t>of the self and delegitimise all what the other represents (values, beliefs, actions, decisions,</a:t>
            </a:r>
            <a:br>
              <a:rPr lang="en-US" sz="2000" dirty="0">
                <a:latin typeface="TimesNewRomanPSMT"/>
              </a:rPr>
            </a:br>
            <a:r>
              <a:rPr lang="en-US" sz="2000" dirty="0">
                <a:latin typeface="TimesNewRomanPSMT"/>
              </a:rPr>
              <a:t>etc.). Translation has always been part of this process; narratives need translation in order to</a:t>
            </a:r>
            <a:br>
              <a:rPr lang="en-US" sz="2000" dirty="0">
                <a:latin typeface="TimesNewRomanPSMT"/>
              </a:rPr>
            </a:br>
            <a:r>
              <a:rPr lang="en-US" sz="2000" dirty="0">
                <a:latin typeface="TimesNewRomanPSMT"/>
              </a:rPr>
              <a:t>circulate beyond national, cultural, and linguistic boundaries, and be effective in both</a:t>
            </a:r>
            <a:br>
              <a:rPr lang="en-US" sz="2000" dirty="0">
                <a:latin typeface="TimesNewRomanPSMT"/>
              </a:rPr>
            </a:br>
            <a:r>
              <a:rPr lang="en-US" sz="2000" dirty="0">
                <a:latin typeface="TimesNewRomanPSMT"/>
              </a:rPr>
              <a:t>constructing reality and defending the self against the other in political and social conflict.</a:t>
            </a:r>
            <a:r>
              <a:rPr lang="en-US" sz="2000" dirty="0"/>
              <a:t> </a:t>
            </a:r>
            <a:br>
              <a:rPr lang="en-US" sz="2000" dirty="0"/>
            </a:br>
            <a:endParaRPr lang="en-US" sz="2000" dirty="0"/>
          </a:p>
        </p:txBody>
      </p:sp>
    </p:spTree>
    <p:extLst>
      <p:ext uri="{BB962C8B-B14F-4D97-AF65-F5344CB8AC3E}">
        <p14:creationId xmlns:p14="http://schemas.microsoft.com/office/powerpoint/2010/main" val="36030210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36695"/>
          </a:xfrm>
        </p:spPr>
        <p:txBody>
          <a:bodyPr/>
          <a:lstStyle/>
          <a:p>
            <a:r>
              <a:rPr lang="en-US" dirty="0"/>
              <a:t>References</a:t>
            </a:r>
          </a:p>
        </p:txBody>
      </p:sp>
      <p:sp>
        <p:nvSpPr>
          <p:cNvPr id="3" name="Rectangle 2"/>
          <p:cNvSpPr/>
          <p:nvPr/>
        </p:nvSpPr>
        <p:spPr>
          <a:xfrm>
            <a:off x="225631" y="1211284"/>
            <a:ext cx="11578442" cy="5170646"/>
          </a:xfrm>
          <a:prstGeom prst="rect">
            <a:avLst/>
          </a:prstGeom>
        </p:spPr>
        <p:txBody>
          <a:bodyPr wrap="square">
            <a:spAutoFit/>
          </a:bodyPr>
          <a:lstStyle/>
          <a:p>
            <a:r>
              <a:rPr lang="en-US" sz="2000" dirty="0">
                <a:solidFill>
                  <a:srgbClr val="231F20"/>
                </a:solidFill>
                <a:latin typeface="Bembo"/>
              </a:rPr>
              <a:t>.</a:t>
            </a:r>
            <a:r>
              <a:rPr lang="en-US" sz="2000" dirty="0"/>
              <a:t> </a:t>
            </a:r>
            <a:endParaRPr lang="en-US" dirty="0"/>
          </a:p>
          <a:p>
            <a:r>
              <a:rPr lang="en-US" dirty="0">
                <a:latin typeface="Bembo"/>
              </a:rPr>
              <a:t>Bruner, Jerome (1991) ‘The Narrative Construction of Reality’, </a:t>
            </a:r>
            <a:r>
              <a:rPr lang="en-US" i="1" dirty="0">
                <a:latin typeface="Bembo-Italic"/>
              </a:rPr>
              <a:t>Critical Inquiry </a:t>
            </a:r>
            <a:r>
              <a:rPr lang="en-US" dirty="0">
                <a:latin typeface="Bembo"/>
              </a:rPr>
              <a:t>18(1): 1–21.</a:t>
            </a:r>
            <a:r>
              <a:rPr lang="en-US" dirty="0"/>
              <a:t> </a:t>
            </a:r>
            <a:br>
              <a:rPr lang="en-US" dirty="0"/>
            </a:br>
            <a:endParaRPr lang="en-US" dirty="0"/>
          </a:p>
          <a:p>
            <a:r>
              <a:rPr lang="en-US" dirty="0">
                <a:latin typeface="Bembo"/>
              </a:rPr>
              <a:t>Fisher, Walter R. (1987) </a:t>
            </a:r>
            <a:r>
              <a:rPr lang="en-US" i="1" dirty="0">
                <a:latin typeface="Bembo-Italic"/>
              </a:rPr>
              <a:t>Human Communication as Narration: Toward a Philosophy of Reason,</a:t>
            </a:r>
            <a:br>
              <a:rPr lang="en-US" i="1" dirty="0">
                <a:latin typeface="Bembo-Italic"/>
              </a:rPr>
            </a:br>
            <a:r>
              <a:rPr lang="en-US" i="1" dirty="0">
                <a:latin typeface="Bembo-Italic"/>
              </a:rPr>
              <a:t>Value, and Action</a:t>
            </a:r>
            <a:r>
              <a:rPr lang="en-US" dirty="0">
                <a:latin typeface="Bembo"/>
              </a:rPr>
              <a:t>, Columbia: University of South Carolina Press.</a:t>
            </a:r>
            <a:r>
              <a:rPr lang="en-US" dirty="0"/>
              <a:t> </a:t>
            </a:r>
            <a:br>
              <a:rPr lang="en-US" dirty="0"/>
            </a:br>
            <a:endParaRPr lang="en-US" dirty="0"/>
          </a:p>
          <a:p>
            <a:r>
              <a:rPr lang="en-US" dirty="0">
                <a:latin typeface="Bembo"/>
              </a:rPr>
              <a:t>Hinchman, Lewis P. and Sandra K. Hinchman (1997a) ‘Introduction’, in Lewis P. Hinchman</a:t>
            </a:r>
            <a:br>
              <a:rPr lang="en-US" dirty="0">
                <a:latin typeface="Bembo"/>
              </a:rPr>
            </a:br>
            <a:r>
              <a:rPr lang="en-US" dirty="0">
                <a:latin typeface="Bembo"/>
              </a:rPr>
              <a:t>and Sandra K. Hinchman (eds) </a:t>
            </a:r>
            <a:r>
              <a:rPr lang="en-US" i="1" dirty="0">
                <a:latin typeface="Bembo-Italic"/>
              </a:rPr>
              <a:t>Memory, Identity, Community: The Idea of Narrative in the</a:t>
            </a:r>
            <a:br>
              <a:rPr lang="en-US" i="1" dirty="0">
                <a:latin typeface="Bembo-Italic"/>
              </a:rPr>
            </a:br>
            <a:r>
              <a:rPr lang="en-US" i="1" dirty="0">
                <a:latin typeface="Bembo-Italic"/>
              </a:rPr>
              <a:t>Human Sciences</a:t>
            </a:r>
            <a:r>
              <a:rPr lang="en-US" dirty="0">
                <a:latin typeface="Bembo"/>
              </a:rPr>
              <a:t>, Albany: State University of New York Press, xiii–xxxii.</a:t>
            </a:r>
            <a:r>
              <a:rPr lang="en-US" dirty="0"/>
              <a:t> </a:t>
            </a:r>
            <a:br>
              <a:rPr lang="en-US" dirty="0"/>
            </a:br>
            <a:endParaRPr lang="en-US" dirty="0"/>
          </a:p>
          <a:p>
            <a:r>
              <a:rPr lang="en-US" dirty="0">
                <a:latin typeface="Bembo"/>
              </a:rPr>
              <a:t>Nelson, Daniel (2002) ‘Language, Identity and War’, </a:t>
            </a:r>
            <a:r>
              <a:rPr lang="en-US" i="1" dirty="0">
                <a:latin typeface="Bembo-Italic"/>
              </a:rPr>
              <a:t>Journal of Language and Politics </a:t>
            </a:r>
            <a:r>
              <a:rPr lang="en-US" dirty="0">
                <a:latin typeface="Bembo"/>
              </a:rPr>
              <a:t>1(1): 3–22.</a:t>
            </a:r>
            <a:br>
              <a:rPr lang="en-US" dirty="0">
                <a:latin typeface="Bembo"/>
              </a:rPr>
            </a:br>
            <a:endParaRPr lang="en-US" dirty="0">
              <a:latin typeface="Bembo"/>
            </a:endParaRPr>
          </a:p>
          <a:p>
            <a:r>
              <a:rPr lang="en-US" sz="2000" dirty="0">
                <a:latin typeface="Bembo"/>
              </a:rPr>
              <a:t>Somers, Margaret (1992) ‘Narrativity, Narrative Identity, and Social Action: Rethinking</a:t>
            </a:r>
            <a:br>
              <a:rPr lang="en-US" sz="2000" dirty="0">
                <a:latin typeface="Bembo"/>
              </a:rPr>
            </a:br>
            <a:r>
              <a:rPr lang="en-US" sz="2000" dirty="0">
                <a:latin typeface="Bembo"/>
              </a:rPr>
              <a:t>English Working-Class Formation’, </a:t>
            </a:r>
            <a:r>
              <a:rPr lang="en-US" sz="2000" i="1" dirty="0">
                <a:latin typeface="Bembo-Italic"/>
              </a:rPr>
              <a:t>Social Science History </a:t>
            </a:r>
            <a:r>
              <a:rPr lang="en-US" sz="2000" dirty="0">
                <a:latin typeface="Bembo"/>
              </a:rPr>
              <a:t>16(4): 591–630</a:t>
            </a:r>
            <a:br>
              <a:rPr lang="en-US" dirty="0"/>
            </a:br>
            <a:endParaRPr lang="en-US" dirty="0"/>
          </a:p>
          <a:p>
            <a:r>
              <a:rPr lang="en-US" dirty="0">
                <a:latin typeface="Bembo"/>
              </a:rPr>
              <a:t>Zhang, Longxi (2004) ‘History and Fictionality: Insights and Limitations of a Literary</a:t>
            </a:r>
            <a:br>
              <a:rPr lang="en-US" dirty="0">
                <a:latin typeface="Bembo"/>
              </a:rPr>
            </a:br>
            <a:r>
              <a:rPr lang="en-US" dirty="0">
                <a:latin typeface="Bembo"/>
              </a:rPr>
              <a:t>Perspective’, </a:t>
            </a:r>
            <a:r>
              <a:rPr lang="en-US" i="1" dirty="0">
                <a:latin typeface="Bembo-Italic"/>
              </a:rPr>
              <a:t>Rethinking History </a:t>
            </a:r>
            <a:r>
              <a:rPr lang="en-US" dirty="0">
                <a:latin typeface="Bembo"/>
              </a:rPr>
              <a:t>8(3): 387–402</a:t>
            </a:r>
            <a:r>
              <a:rPr lang="en-US" dirty="0"/>
              <a:t> </a:t>
            </a:r>
            <a:br>
              <a:rPr lang="en-US" dirty="0"/>
            </a:br>
            <a:endParaRPr lang="en-US" dirty="0"/>
          </a:p>
        </p:txBody>
      </p:sp>
    </p:spTree>
    <p:extLst>
      <p:ext uri="{BB962C8B-B14F-4D97-AF65-F5344CB8AC3E}">
        <p14:creationId xmlns:p14="http://schemas.microsoft.com/office/powerpoint/2010/main" val="2001571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634" y="154380"/>
            <a:ext cx="11388437" cy="736270"/>
          </a:xfrm>
        </p:spPr>
        <p:txBody>
          <a:bodyPr/>
          <a:lstStyle/>
          <a:p>
            <a:pPr algn="ctr"/>
            <a:r>
              <a:rPr lang="en-US" dirty="0"/>
              <a:t>Introduction</a:t>
            </a:r>
          </a:p>
        </p:txBody>
      </p:sp>
      <p:sp>
        <p:nvSpPr>
          <p:cNvPr id="3" name="Content Placeholder 2"/>
          <p:cNvSpPr>
            <a:spLocks noGrp="1"/>
          </p:cNvSpPr>
          <p:nvPr>
            <p:ph idx="1"/>
          </p:nvPr>
        </p:nvSpPr>
        <p:spPr>
          <a:xfrm>
            <a:off x="142504" y="807522"/>
            <a:ext cx="11732821" cy="5440877"/>
          </a:xfrm>
        </p:spPr>
        <p:txBody>
          <a:bodyPr>
            <a:noAutofit/>
          </a:bodyPr>
          <a:lstStyle/>
          <a:p>
            <a:pPr algn="just">
              <a:lnSpc>
                <a:spcPct val="150000"/>
              </a:lnSpc>
            </a:pPr>
            <a:r>
              <a:rPr lang="en-US" sz="2400" dirty="0">
                <a:latin typeface="Times New Roman" panose="02020603050405020304" pitchFamily="18" charset="0"/>
                <a:cs typeface="Times New Roman" panose="02020603050405020304" pitchFamily="18" charset="0"/>
              </a:rPr>
              <a:t>Alongside ideology and media,</a:t>
            </a:r>
            <a:r>
              <a:rPr lang="en-US" sz="2400" dirty="0">
                <a:solidFill>
                  <a:prstClr val="white"/>
                </a:solidFill>
                <a:latin typeface="Times New Roman" panose="02020603050405020304" pitchFamily="18" charset="0"/>
                <a:cs typeface="Times New Roman" panose="02020603050405020304" pitchFamily="18" charset="0"/>
              </a:rPr>
              <a:t> conflict constitutes the third side of this triangle of political discourse-related concepts. Whatever roles people occupy in life and whatever activities they participate in, they remain part of a conflictive environment. They contribute to shaping this environment while it influences them accordingly. Today’s conflicts not only influence the geographical area in which the conflict occurs, they also transcend political and social boarders, exerting an instant impact on a larger regional or even global population. Therefore, translation, whose main function is to facilitate communication across linguistic boundaries, becomes substantially sought after by opponents and disputing parties to legitimise and promote their descriptions of the conflict while undermining the rival parties’ narratives                                                                      .</a:t>
            </a:r>
            <a:br>
              <a:rPr lang="en-US" sz="2400" dirty="0">
                <a:solidFill>
                  <a:prstClr val="white"/>
                </a:solidFill>
                <a:latin typeface="Times New Roman" panose="02020603050405020304" pitchFamily="18" charset="0"/>
                <a:cs typeface="Times New Roman" panose="02020603050405020304" pitchFamily="18" charset="0"/>
              </a:rPr>
            </a:br>
            <a:r>
              <a:rPr lang="en-US" sz="2400" dirty="0">
                <a:solidFill>
                  <a:prstClr val="white"/>
                </a:solidFill>
                <a:latin typeface="Times New Roman" panose="02020603050405020304" pitchFamily="18" charset="0"/>
                <a:cs typeface="Times New Roman" panose="02020603050405020304" pitchFamily="18" charset="0"/>
              </a:rPr>
              <a:t>  </a:t>
            </a:r>
            <a:br>
              <a:rPr lang="en-US" sz="2400" dirty="0">
                <a:solidFill>
                  <a:prstClr val="white"/>
                </a:solidFill>
                <a:latin typeface="Times New Roman" panose="02020603050405020304" pitchFamily="18" charset="0"/>
                <a:cs typeface="Times New Roman" panose="02020603050405020304" pitchFamily="18" charset="0"/>
              </a:rPr>
            </a:br>
            <a:br>
              <a:rPr lang="en-US" sz="2400" dirty="0">
                <a:solidFill>
                  <a:prstClr val="white"/>
                </a:solidFill>
                <a:latin typeface="Times New Roman" panose="02020603050405020304" pitchFamily="18" charset="0"/>
                <a:cs typeface="Times New Roman" panose="02020603050405020304" pitchFamily="18" charset="0"/>
              </a:rPr>
            </a:br>
            <a:br>
              <a:rPr lang="en-US" sz="2400" dirty="0">
                <a:solidFill>
                  <a:prstClr val="white"/>
                </a:solidFill>
                <a:latin typeface="Times New Roman" panose="02020603050405020304" pitchFamily="18" charset="0"/>
                <a:cs typeface="Times New Roman" panose="02020603050405020304" pitchFamily="18" charset="0"/>
              </a:rPr>
            </a:br>
            <a:r>
              <a:rPr lang="en-US" sz="2400" dirty="0">
                <a:solidFill>
                  <a:prstClr val="white"/>
                </a:solidFill>
                <a:latin typeface="Times New Roman" panose="02020603050405020304" pitchFamily="18" charset="0"/>
                <a:cs typeface="Times New Roman" panose="02020603050405020304" pitchFamily="18" charset="0"/>
              </a:rPr>
              <a:t>. </a:t>
            </a:r>
            <a:br>
              <a:rPr lang="en-US" sz="2400" dirty="0">
                <a:solidFill>
                  <a:prstClr val="white"/>
                </a:solidFill>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8461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651687"/>
          </a:xfrm>
        </p:spPr>
        <p:txBody>
          <a:bodyPr/>
          <a:lstStyle/>
          <a:p>
            <a:pPr algn="ctr"/>
            <a:r>
              <a:rPr lang="en-US" sz="3200" b="1" dirty="0">
                <a:solidFill>
                  <a:schemeClr val="tx1"/>
                </a:solidFill>
                <a:latin typeface="TimesNewRomanPS-BoldMT"/>
              </a:rPr>
              <a:t>A Narrative Approach</a:t>
            </a:r>
            <a:br>
              <a:rPr lang="en-US" sz="3200" b="1" dirty="0">
                <a:solidFill>
                  <a:schemeClr val="tx1"/>
                </a:solidFill>
                <a:latin typeface="TimesNewRomanPS-BoldMT"/>
              </a:rPr>
            </a:br>
            <a:br>
              <a:rPr lang="en-US" sz="3200" dirty="0"/>
            </a:br>
            <a:br>
              <a:rPr lang="en-US" sz="3200" dirty="0">
                <a:solidFill>
                  <a:schemeClr val="tx1"/>
                </a:solidFill>
              </a:rPr>
            </a:br>
            <a:br>
              <a:rPr lang="en-US" sz="3200" dirty="0">
                <a:solidFill>
                  <a:schemeClr val="tx1"/>
                </a:solidFill>
              </a:rPr>
            </a:br>
            <a:br>
              <a:rPr lang="en-US" sz="3200" dirty="0">
                <a:solidFill>
                  <a:schemeClr val="tx1"/>
                </a:solidFill>
              </a:rPr>
            </a:br>
            <a:endParaRPr lang="en-US" sz="3200" dirty="0">
              <a:solidFill>
                <a:schemeClr val="tx1"/>
              </a:solidFill>
            </a:endParaRPr>
          </a:p>
        </p:txBody>
      </p:sp>
      <p:sp>
        <p:nvSpPr>
          <p:cNvPr id="3" name="Content Placeholder 2"/>
          <p:cNvSpPr>
            <a:spLocks noGrp="1"/>
          </p:cNvSpPr>
          <p:nvPr>
            <p:ph idx="1"/>
          </p:nvPr>
        </p:nvSpPr>
        <p:spPr>
          <a:xfrm>
            <a:off x="285008" y="2125683"/>
            <a:ext cx="11222182" cy="4583874"/>
          </a:xfrm>
        </p:spPr>
        <p:txBody>
          <a:bodyPr>
            <a:normAutofit fontScale="25000" lnSpcReduction="20000"/>
          </a:bodyPr>
          <a:lstStyle/>
          <a:p>
            <a:pPr algn="just"/>
            <a:r>
              <a:rPr lang="en-US" sz="9600" dirty="0">
                <a:latin typeface="Times New Roman" panose="02020603050405020304" pitchFamily="18" charset="0"/>
                <a:cs typeface="Times New Roman" panose="02020603050405020304" pitchFamily="18" charset="0"/>
              </a:rPr>
              <a:t>Labov (1972: 359-60) defines ‘narrative’ as a way to summarize personal experience by using linguistic and verbal utterances, i.e. words and sentences, to describe events that indeed took place                                                  .     </a:t>
            </a:r>
            <a:br>
              <a:rPr lang="en-US" sz="9600" dirty="0">
                <a:latin typeface="Times New Roman" panose="02020603050405020304" pitchFamily="18" charset="0"/>
                <a:cs typeface="Times New Roman" panose="02020603050405020304" pitchFamily="18" charset="0"/>
              </a:rPr>
            </a:br>
            <a:endParaRPr lang="en-US" sz="9600" dirty="0">
              <a:latin typeface="Times New Roman" panose="02020603050405020304" pitchFamily="18" charset="0"/>
              <a:cs typeface="Times New Roman" panose="02020603050405020304" pitchFamily="18" charset="0"/>
            </a:endParaRPr>
          </a:p>
          <a:p>
            <a:pPr algn="just"/>
            <a:r>
              <a:rPr lang="en-US" sz="9600" dirty="0">
                <a:latin typeface="Times New Roman" panose="02020603050405020304" pitchFamily="18" charset="0"/>
                <a:cs typeface="Times New Roman" panose="02020603050405020304" pitchFamily="18" charset="0"/>
              </a:rPr>
              <a:t>Fisher (1987: 193) suggests that through narration, all forms of communication are interpreted, assessed, and judged. Unlike discourse production which expresses a “deliberate” decision made by the producer, narration, for Fisher (ibid), it is an act that reflects the background knowledge and experience of the narrator   .  </a:t>
            </a:r>
            <a:br>
              <a:rPr lang="en-US" sz="9600" dirty="0">
                <a:latin typeface="Times New Roman" panose="02020603050405020304" pitchFamily="18" charset="0"/>
                <a:cs typeface="Times New Roman" panose="02020603050405020304" pitchFamily="18" charset="0"/>
              </a:rPr>
            </a:br>
            <a:endParaRPr lang="en-US" sz="9600" dirty="0">
              <a:latin typeface="Times New Roman" panose="02020603050405020304" pitchFamily="18" charset="0"/>
              <a:cs typeface="Times New Roman" panose="02020603050405020304" pitchFamily="18" charset="0"/>
            </a:endParaRPr>
          </a:p>
          <a:p>
            <a:pPr algn="just"/>
            <a:r>
              <a:rPr lang="en-US" sz="9600" dirty="0">
                <a:latin typeface="Times New Roman" panose="02020603050405020304" pitchFamily="18" charset="0"/>
                <a:cs typeface="Times New Roman" panose="02020603050405020304" pitchFamily="18" charset="0"/>
              </a:rPr>
              <a:t>According to Baker (2006: 19), narratives can be the stories that people narrate to themselves,</a:t>
            </a:r>
            <a:r>
              <a:rPr lang="en-US" sz="9600" dirty="0">
                <a:solidFill>
                  <a:prstClr val="white"/>
                </a:solidFill>
                <a:latin typeface="Times New Roman" panose="02020603050405020304" pitchFamily="18" charset="0"/>
                <a:cs typeface="Times New Roman" panose="02020603050405020304" pitchFamily="18" charset="0"/>
              </a:rPr>
              <a:t> as well as to others. They may touch people’s personal lives or tackle public issues, ultimately governing people’s actions and influencing their beliefs </a:t>
            </a:r>
            <a:br>
              <a:rPr lang="en-US" sz="9600" dirty="0">
                <a:latin typeface="Times New Roman" panose="02020603050405020304" pitchFamily="18" charset="0"/>
                <a:cs typeface="Times New Roman" panose="02020603050405020304" pitchFamily="18" charset="0"/>
              </a:rPr>
            </a:br>
            <a:br>
              <a:rPr lang="en-US" sz="9600" dirty="0">
                <a:latin typeface="Times New Roman" panose="02020603050405020304" pitchFamily="18" charset="0"/>
                <a:cs typeface="Times New Roman" panose="02020603050405020304" pitchFamily="18" charset="0"/>
              </a:rPr>
            </a:br>
            <a:r>
              <a:rPr lang="en-US" sz="1800" dirty="0">
                <a:solidFill>
                  <a:prstClr val="white"/>
                </a:solidFill>
                <a:latin typeface="Times New Roman" panose="02020603050405020304" pitchFamily="18" charset="0"/>
                <a:cs typeface="Times New Roman" panose="02020603050405020304" pitchFamily="18" charset="0"/>
              </a:rPr>
              <a:t>. </a:t>
            </a:r>
            <a:br>
              <a:rPr lang="en-US" sz="1800" dirty="0">
                <a:solidFill>
                  <a:prstClr val="white"/>
                </a:solidFill>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4" name="Rectangle 3"/>
          <p:cNvSpPr/>
          <p:nvPr/>
        </p:nvSpPr>
        <p:spPr>
          <a:xfrm>
            <a:off x="285008" y="1132958"/>
            <a:ext cx="6947065" cy="646331"/>
          </a:xfrm>
          <a:prstGeom prst="rect">
            <a:avLst/>
          </a:prstGeom>
        </p:spPr>
        <p:txBody>
          <a:bodyPr wrap="square">
            <a:spAutoFit/>
          </a:bodyPr>
          <a:lstStyle/>
          <a:p>
            <a:r>
              <a:rPr lang="en-US" sz="3600" b="1" i="1" dirty="0">
                <a:latin typeface="High Tower Text" panose="02040502050506030303" pitchFamily="18" charset="0"/>
                <a:cs typeface="Times New Roman" panose="02020603050405020304" pitchFamily="18" charset="0"/>
              </a:rPr>
              <a:t>Defining the concept of narrative </a:t>
            </a:r>
          </a:p>
        </p:txBody>
      </p:sp>
    </p:spTree>
    <p:extLst>
      <p:ext uri="{BB962C8B-B14F-4D97-AF65-F5344CB8AC3E}">
        <p14:creationId xmlns:p14="http://schemas.microsoft.com/office/powerpoint/2010/main" val="1546492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255" y="285008"/>
            <a:ext cx="11744695" cy="6370975"/>
          </a:xfrm>
          <a:prstGeom prst="rect">
            <a:avLst/>
          </a:prstGeom>
        </p:spPr>
        <p:txBody>
          <a:bodyPr wrap="square">
            <a:spAutoFit/>
          </a:bodyPr>
          <a:lstStyle/>
          <a:p>
            <a:pPr lvl="0" algn="just"/>
            <a:endParaRPr lang="en-US" sz="2400" b="1" dirty="0">
              <a:solidFill>
                <a:schemeClr val="tx2"/>
              </a:solidFill>
              <a:latin typeface="Times New Roman" panose="02020603050405020304" pitchFamily="18" charset="0"/>
              <a:ea typeface="+mj-ea"/>
              <a:cs typeface="Times New Roman" panose="02020603050405020304" pitchFamily="18" charset="0"/>
            </a:endParaRPr>
          </a:p>
          <a:p>
            <a:pPr marL="342900" lvl="0" indent="-342900" algn="just">
              <a:buFont typeface="Wingdings" panose="05000000000000000000" pitchFamily="2" charset="2"/>
              <a:buChar char="Ø"/>
            </a:pPr>
            <a:r>
              <a:rPr lang="en-US" sz="2400" b="1" dirty="0">
                <a:solidFill>
                  <a:schemeClr val="tx2"/>
                </a:solidFill>
                <a:latin typeface="Times New Roman" panose="02020603050405020304" pitchFamily="18" charset="0"/>
                <a:ea typeface="+mj-ea"/>
                <a:cs typeface="Times New Roman" panose="02020603050405020304" pitchFamily="18" charset="0"/>
              </a:rPr>
              <a:t>Bennet and Edelman</a:t>
            </a:r>
            <a:r>
              <a:rPr lang="en-US" sz="2400" dirty="0">
                <a:solidFill>
                  <a:prstClr val="white"/>
                </a:solidFill>
                <a:latin typeface="Times New Roman" panose="02020603050405020304" pitchFamily="18" charset="0"/>
                <a:ea typeface="+mj-ea"/>
                <a:cs typeface="Times New Roman" panose="02020603050405020304" pitchFamily="18" charset="0"/>
              </a:rPr>
              <a:t>(1985: 159) affirm that narratives can significantly influence human behavior, way of </a:t>
            </a:r>
            <a:r>
              <a:rPr lang="en-US" sz="2400" dirty="0">
                <a:solidFill>
                  <a:prstClr val="white"/>
                </a:solidFill>
                <a:latin typeface="Times New Roman" panose="02020603050405020304" pitchFamily="18" charset="0"/>
                <a:cs typeface="Times New Roman" panose="02020603050405020304" pitchFamily="18" charset="0"/>
              </a:rPr>
              <a:t>thinking, morals, values, principles, and the way people perceive themselves and the surrounding world</a:t>
            </a:r>
          </a:p>
          <a:p>
            <a:pPr lvl="0" algn="just"/>
            <a:endParaRPr lang="en-US" sz="2400" dirty="0">
              <a:solidFill>
                <a:prstClr val="white"/>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en-US" sz="2400" dirty="0">
                <a:solidFill>
                  <a:prstClr val="white"/>
                </a:solidFill>
                <a:latin typeface="Times New Roman" panose="02020603050405020304" pitchFamily="18" charset="0"/>
                <a:cs typeface="Times New Roman" panose="02020603050405020304" pitchFamily="18" charset="0"/>
              </a:rPr>
              <a:t>For </a:t>
            </a:r>
            <a:r>
              <a:rPr lang="en-US" sz="2400" b="1" dirty="0">
                <a:solidFill>
                  <a:prstClr val="white"/>
                </a:solidFill>
                <a:latin typeface="Times New Roman" panose="02020603050405020304" pitchFamily="18" charset="0"/>
                <a:cs typeface="Times New Roman" panose="02020603050405020304" pitchFamily="18" charset="0"/>
              </a:rPr>
              <a:t>Bruner</a:t>
            </a:r>
            <a:r>
              <a:rPr lang="en-US" sz="2400" dirty="0">
                <a:solidFill>
                  <a:prstClr val="white"/>
                </a:solidFill>
                <a:latin typeface="Times New Roman" panose="02020603050405020304" pitchFamily="18" charset="0"/>
                <a:cs typeface="Times New Roman" panose="02020603050405020304" pitchFamily="18" charset="0"/>
              </a:rPr>
              <a:t>( 1991: 5-6)</a:t>
            </a:r>
            <a:r>
              <a:rPr lang="en-US" sz="2400" dirty="0">
                <a:latin typeface="Times New Roman" panose="02020603050405020304" pitchFamily="18" charset="0"/>
                <a:cs typeface="Times New Roman" panose="02020603050405020304" pitchFamily="18" charset="0"/>
              </a:rPr>
              <a:t>The significance of narratives does not lie in the</a:t>
            </a:r>
            <a:r>
              <a:rPr lang="en-US" sz="2400" dirty="0">
                <a:solidFill>
                  <a:prstClr val="white"/>
                </a:solidFill>
                <a:latin typeface="Times New Roman" panose="02020603050405020304" pitchFamily="18" charset="0"/>
                <a:cs typeface="Times New Roman" panose="02020603050405020304" pitchFamily="18" charset="0"/>
              </a:rPr>
              <a:t> way they are structured but rather the way they function as tools for changing attitudes and constructing reality                                           </a:t>
            </a:r>
            <a:r>
              <a:rPr lang="en-US" sz="2400" dirty="0">
                <a:solidFill>
                  <a:schemeClr val="bg2"/>
                </a:solidFill>
                <a:latin typeface="Times New Roman" panose="02020603050405020304" pitchFamily="18" charset="0"/>
                <a:cs typeface="Times New Roman" panose="02020603050405020304" pitchFamily="18" charset="0"/>
              </a:rPr>
              <a:t>.</a:t>
            </a:r>
            <a:r>
              <a:rPr lang="en-US" sz="2400" dirty="0">
                <a:solidFill>
                  <a:prstClr val="white"/>
                </a:solidFill>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en-US" sz="2400" b="1" dirty="0">
                <a:solidFill>
                  <a:prstClr val="white"/>
                </a:solidFill>
                <a:latin typeface="Times New Roman" panose="02020603050405020304" pitchFamily="18" charset="0"/>
                <a:cs typeface="Times New Roman" panose="02020603050405020304" pitchFamily="18" charset="0"/>
              </a:rPr>
              <a:t>Baker</a:t>
            </a:r>
            <a:r>
              <a:rPr lang="en-US" sz="2400" dirty="0">
                <a:solidFill>
                  <a:prstClr val="white"/>
                </a:solidFill>
                <a:latin typeface="Times New Roman" panose="02020603050405020304" pitchFamily="18" charset="0"/>
                <a:cs typeface="Times New Roman" panose="02020603050405020304" pitchFamily="18" charset="0"/>
              </a:rPr>
              <a:t> (2006: 3) points out that </a:t>
            </a:r>
            <a:r>
              <a:rPr lang="en-US" sz="2400" dirty="0">
                <a:latin typeface="Times New Roman" panose="02020603050405020304" pitchFamily="18" charset="0"/>
                <a:cs typeface="Times New Roman" panose="02020603050405020304" pitchFamily="18" charset="0"/>
              </a:rPr>
              <a:t>narratives refer to stories that are produced and circulated, often by ordinary people on a daily</a:t>
            </a:r>
            <a:r>
              <a:rPr lang="en-US" sz="2400" dirty="0">
                <a:solidFill>
                  <a:prstClr val="white"/>
                </a:solidFill>
                <a:latin typeface="Times New Roman" panose="02020603050405020304" pitchFamily="18" charset="0"/>
                <a:cs typeface="Times New Roman" panose="02020603050405020304" pitchFamily="18" charset="0"/>
              </a:rPr>
              <a:t> basis, and thus develop dynamically and change subtly or radically when narrators encounter new experiences and hear fresh stories </a:t>
            </a:r>
            <a:r>
              <a:rPr lang="en-US" sz="2400" dirty="0">
                <a:solidFill>
                  <a:schemeClr val="bg2"/>
                </a:solidFill>
                <a:latin typeface="Times New Roman" panose="02020603050405020304" pitchFamily="18" charset="0"/>
                <a:cs typeface="Times New Roman" panose="02020603050405020304" pitchFamily="18" charset="0"/>
              </a:rPr>
              <a:t>.</a:t>
            </a:r>
            <a:r>
              <a:rPr lang="en-US" sz="2400" dirty="0">
                <a:solidFill>
                  <a:prstClr val="white"/>
                </a:solidFill>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en-US" sz="2400" b="1" dirty="0" err="1">
                <a:latin typeface="Times New Roman" panose="02020603050405020304" pitchFamily="18" charset="0"/>
                <a:cs typeface="Times New Roman" panose="02020603050405020304" pitchFamily="18" charset="0"/>
              </a:rPr>
              <a:t>Whitebrook</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(2001: 15) affirms that</a:t>
            </a:r>
            <a:r>
              <a:rPr lang="en-US" sz="2400" dirty="0">
                <a:solidFill>
                  <a:prstClr val="white"/>
                </a:solidFill>
                <a:latin typeface="Times New Roman" panose="02020603050405020304" pitchFamily="18" charset="0"/>
                <a:cs typeface="Times New Roman" panose="02020603050405020304" pitchFamily="18" charset="0"/>
              </a:rPr>
              <a:t> narratives allow the representation of personal identities with “singular sets of characteristics” that may not be consistent with any proposed political affiliations or “group identity”                                                          </a:t>
            </a:r>
            <a:r>
              <a:rPr lang="en-US" sz="2400" dirty="0">
                <a:solidFill>
                  <a:schemeClr val="bg2"/>
                </a:solidFill>
                <a:latin typeface="Times New Roman" panose="02020603050405020304" pitchFamily="18" charset="0"/>
                <a:cs typeface="Times New Roman" panose="02020603050405020304" pitchFamily="18" charset="0"/>
              </a:rPr>
              <a:t>.</a:t>
            </a:r>
            <a:r>
              <a:rPr lang="en-US" sz="2400" dirty="0">
                <a:solidFill>
                  <a:prstClr val="white"/>
                </a:solidFill>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721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718575" cy="734814"/>
          </a:xfrm>
        </p:spPr>
        <p:txBody>
          <a:bodyPr/>
          <a:lstStyle/>
          <a:p>
            <a:pPr algn="ctr"/>
            <a:r>
              <a:rPr lang="en-US" sz="3200" dirty="0">
                <a:solidFill>
                  <a:schemeClr val="tx1"/>
                </a:solidFill>
                <a:latin typeface="TimesNewRomanPSMT"/>
              </a:rPr>
              <a:t>Narrative, Discourse, and Myth</a:t>
            </a:r>
            <a:r>
              <a:rPr lang="en-US" sz="3200" dirty="0">
                <a:solidFill>
                  <a:schemeClr val="tx1"/>
                </a:solidFill>
              </a:rPr>
              <a:t> </a:t>
            </a:r>
            <a:br>
              <a:rPr lang="en-US" sz="3200" dirty="0">
                <a:solidFill>
                  <a:schemeClr val="tx1"/>
                </a:solidFill>
              </a:rPr>
            </a:br>
            <a:endParaRPr lang="en-US" sz="3200" dirty="0">
              <a:solidFill>
                <a:schemeClr val="tx1"/>
              </a:solidFill>
            </a:endParaRPr>
          </a:p>
        </p:txBody>
      </p:sp>
      <p:sp>
        <p:nvSpPr>
          <p:cNvPr id="3" name="Rectangle 2"/>
          <p:cNvSpPr/>
          <p:nvPr/>
        </p:nvSpPr>
        <p:spPr>
          <a:xfrm>
            <a:off x="308757" y="1698170"/>
            <a:ext cx="11566567" cy="3785652"/>
          </a:xfrm>
          <a:prstGeom prst="rect">
            <a:avLst/>
          </a:prstGeom>
        </p:spPr>
        <p:txBody>
          <a:bodyPr wrap="square">
            <a:spAutoFit/>
          </a:bodyPr>
          <a:lstStyle/>
          <a:p>
            <a:r>
              <a:rPr lang="en-US" sz="2400" dirty="0">
                <a:latin typeface="Andalus" panose="02020603050405020304" pitchFamily="18" charset="-78"/>
                <a:cs typeface="Andalus" panose="02020603050405020304" pitchFamily="18" charset="-78"/>
              </a:rPr>
              <a:t>Baker draws a comparison between the three concepts of narrative, discourse, and myth. </a:t>
            </a:r>
            <a:br>
              <a:rPr lang="en-US" sz="2400" dirty="0">
                <a:latin typeface="Andalus" panose="02020603050405020304" pitchFamily="18" charset="-78"/>
                <a:cs typeface="Andalus" panose="02020603050405020304" pitchFamily="18" charset="-78"/>
              </a:rPr>
            </a:br>
            <a:endParaRPr lang="en-US" sz="2400" dirty="0">
              <a:latin typeface="Andalus" panose="02020603050405020304" pitchFamily="18" charset="-78"/>
              <a:cs typeface="Andalus" panose="02020603050405020304" pitchFamily="18" charset="-78"/>
            </a:endParaRPr>
          </a:p>
          <a:p>
            <a:pPr marL="342900" indent="-342900">
              <a:buFont typeface="Wingdings" panose="05000000000000000000" pitchFamily="2" charset="2"/>
              <a:buChar char="Ø"/>
            </a:pPr>
            <a:r>
              <a:rPr lang="en-US" sz="2400" dirty="0">
                <a:latin typeface="Andalus" panose="02020603050405020304" pitchFamily="18" charset="-78"/>
                <a:cs typeface="Andalus" panose="02020603050405020304" pitchFamily="18" charset="-78"/>
              </a:rPr>
              <a:t>Narratives :Concrete&amp;Accessable                They </a:t>
            </a:r>
            <a:r>
              <a:rPr lang="en-US" sz="2400" dirty="0">
                <a:latin typeface="Times New Roman" panose="02020603050405020304" pitchFamily="18" charset="0"/>
                <a:cs typeface="Times New Roman" panose="02020603050405020304" pitchFamily="18" charset="0"/>
              </a:rPr>
              <a:t>feature personal stories produced by normal individuals. They are not limited to stories serving public interests and causes</a:t>
            </a:r>
            <a:br>
              <a:rPr lang="en-US" sz="2400" dirty="0">
                <a:solidFill>
                  <a:srgbClr val="000000"/>
                </a:solidFill>
                <a:latin typeface="TimesNewRomanPSMT"/>
              </a:rPr>
            </a:br>
            <a:endParaRPr lang="en-US" sz="2400" dirty="0">
              <a:latin typeface="Andalus" panose="02020603050405020304" pitchFamily="18" charset="-78"/>
              <a:cs typeface="Andalus" panose="02020603050405020304" pitchFamily="18" charset="-78"/>
            </a:endParaRPr>
          </a:p>
          <a:p>
            <a:pPr marL="342900" indent="-3429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 Discourse : Much more abstract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Myth : It constitutes “an element in a second-order semiological system,” </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4" name="Notched Right Arrow 3"/>
          <p:cNvSpPr/>
          <p:nvPr/>
        </p:nvSpPr>
        <p:spPr>
          <a:xfrm>
            <a:off x="4914279" y="2432985"/>
            <a:ext cx="978408"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7909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139" y="213756"/>
            <a:ext cx="10723419" cy="795647"/>
          </a:xfrm>
        </p:spPr>
        <p:txBody>
          <a:bodyPr/>
          <a:lstStyle/>
          <a:p>
            <a:pPr algn="ctr"/>
            <a:r>
              <a:rPr lang="en-US" sz="4800" b="1" i="1" dirty="0">
                <a:latin typeface="High Tower Text" panose="02040502050506030303" pitchFamily="18" charset="0"/>
              </a:rPr>
              <a:t>Features of Narrative Theory</a:t>
            </a:r>
          </a:p>
        </p:txBody>
      </p:sp>
      <p:sp>
        <p:nvSpPr>
          <p:cNvPr id="3" name="Rectangle 2"/>
          <p:cNvSpPr/>
          <p:nvPr/>
        </p:nvSpPr>
        <p:spPr>
          <a:xfrm>
            <a:off x="95003" y="1009403"/>
            <a:ext cx="12005953" cy="5632311"/>
          </a:xfrm>
          <a:prstGeom prst="rect">
            <a:avLst/>
          </a:prstGeom>
        </p:spPr>
        <p:txBody>
          <a:bodyPr wrap="square">
            <a:spAutoFit/>
          </a:bodyPr>
          <a:lstStyle/>
          <a:p>
            <a:pPr lvl="0"/>
            <a:r>
              <a:rPr lang="en-US" sz="2400" dirty="0">
                <a:latin typeface="Times New Roman" panose="02020603050405020304" pitchFamily="18" charset="0"/>
                <a:cs typeface="Times New Roman" panose="02020603050405020304" pitchFamily="18" charset="0"/>
              </a:rPr>
              <a:t>Baker (2006: 3) points out three main features of narrative theory.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1.Narrative theory suggests that people’s</a:t>
            </a:r>
            <a:r>
              <a:rPr lang="en-US" sz="2400" dirty="0">
                <a:solidFill>
                  <a:prstClr val="white"/>
                </a:solidFill>
                <a:latin typeface="Times New Roman" panose="02020603050405020304" pitchFamily="18" charset="0"/>
                <a:cs typeface="Times New Roman" panose="02020603050405020304" pitchFamily="18" charset="0"/>
              </a:rPr>
              <a:t> actions are steered and influenced by the stories they hear about, and conceive from the outside world making them forming their judgements accordingly          </a:t>
            </a:r>
            <a:r>
              <a:rPr lang="en-US" sz="2400" dirty="0">
                <a:solidFill>
                  <a:schemeClr val="bg2"/>
                </a:solidFill>
                <a:latin typeface="Times New Roman" panose="02020603050405020304" pitchFamily="18" charset="0"/>
                <a:cs typeface="Times New Roman" panose="02020603050405020304" pitchFamily="18" charset="0"/>
              </a:rPr>
              <a:t>.</a:t>
            </a:r>
            <a:r>
              <a:rPr lang="en-US" sz="2400" dirty="0">
                <a:solidFill>
                  <a:prstClr val="white"/>
                </a:solidFill>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2.Narrative theory emphasizes the</a:t>
            </a:r>
            <a:r>
              <a:rPr lang="en-US" sz="2400" dirty="0">
                <a:solidFill>
                  <a:prstClr val="white"/>
                </a:solidFill>
                <a:latin typeface="Times New Roman" panose="02020603050405020304" pitchFamily="18" charset="0"/>
                <a:cs typeface="Times New Roman" panose="02020603050405020304" pitchFamily="18" charset="0"/>
              </a:rPr>
              <a:t> dynamicity of narratives and their ability to change and constantly evolve. Therefore, people do not just choose the stories they circulate, yet they contribute to forming and developing stories                                                  </a:t>
            </a:r>
            <a:r>
              <a:rPr lang="en-US" sz="2400" dirty="0">
                <a:solidFill>
                  <a:schemeClr val="bg2"/>
                </a:solidFill>
                <a:latin typeface="Times New Roman" panose="02020603050405020304" pitchFamily="18" charset="0"/>
                <a:cs typeface="Times New Roman" panose="02020603050405020304" pitchFamily="18" charset="0"/>
              </a:rPr>
              <a:t>.</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3.Due to their tendency to change as following new exposures and experiences, narrative theory claims that narratives have a subversive nature. Narratives can be transformed</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and even reversed, and thus evolve into counter-narratives whose ultimate function is to</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challenge and undermine the original ones                                     </a:t>
            </a:r>
            <a:r>
              <a:rPr lang="en-US" sz="2400" dirty="0">
                <a:solidFill>
                  <a:schemeClr val="bg2"/>
                </a:solidFill>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endParaRPr lang="en-US" dirty="0"/>
          </a:p>
        </p:txBody>
      </p:sp>
    </p:spTree>
    <p:extLst>
      <p:ext uri="{BB962C8B-B14F-4D97-AF65-F5344CB8AC3E}">
        <p14:creationId xmlns:p14="http://schemas.microsoft.com/office/powerpoint/2010/main" val="7528054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2442</TotalTime>
  <Words>5731</Words>
  <Application>Microsoft Office PowerPoint</Application>
  <PresentationFormat>Widescreen</PresentationFormat>
  <Paragraphs>169</Paragraphs>
  <Slides>43</Slides>
  <Notes>0</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43</vt:i4>
      </vt:variant>
    </vt:vector>
  </HeadingPairs>
  <TitlesOfParts>
    <vt:vector size="60" baseType="lpstr">
      <vt:lpstr>Gungsuh</vt:lpstr>
      <vt:lpstr>MS PGothic</vt:lpstr>
      <vt:lpstr>Algerian</vt:lpstr>
      <vt:lpstr>Andalus</vt:lpstr>
      <vt:lpstr>Arial</vt:lpstr>
      <vt:lpstr>Bembo</vt:lpstr>
      <vt:lpstr>Bembo-Italic</vt:lpstr>
      <vt:lpstr>Century Gothic</vt:lpstr>
      <vt:lpstr>Courier New</vt:lpstr>
      <vt:lpstr>High Tower Text</vt:lpstr>
      <vt:lpstr>Times New Roman</vt:lpstr>
      <vt:lpstr>TimesNewRomanPS-BoldMT</vt:lpstr>
      <vt:lpstr>TimesNewRomanPS-ItalicMT</vt:lpstr>
      <vt:lpstr>TimesNewRomanPSMT</vt:lpstr>
      <vt:lpstr>Wingdings</vt:lpstr>
      <vt:lpstr>Wingdings 3</vt:lpstr>
      <vt:lpstr>Ion</vt:lpstr>
      <vt:lpstr>                            TRANSLATION AND NARRATION OF CONFLICT  </vt:lpstr>
      <vt:lpstr>PowerPoint Presentation</vt:lpstr>
      <vt:lpstr>Outline</vt:lpstr>
      <vt:lpstr>PowerPoint Presentation</vt:lpstr>
      <vt:lpstr>Introduction</vt:lpstr>
      <vt:lpstr>A Narrative Approach     </vt:lpstr>
      <vt:lpstr>PowerPoint Presentation</vt:lpstr>
      <vt:lpstr>Narrative, Discourse, and Myth  </vt:lpstr>
      <vt:lpstr>Features of Narrative Theory</vt:lpstr>
      <vt:lpstr>PowerPoint Presentation</vt:lpstr>
      <vt:lpstr>PowerPoint Presentation</vt:lpstr>
      <vt:lpstr>Narratively &amp;Normalizing</vt:lpstr>
      <vt:lpstr>PowerPoint Presentation</vt:lpstr>
      <vt:lpstr>PowerPoint Presentation</vt:lpstr>
      <vt:lpstr>Narrative and Truth  </vt:lpstr>
      <vt:lpstr>The Notion of Constructedness</vt:lpstr>
      <vt:lpstr>Historical Intertextual Narratives</vt:lpstr>
      <vt:lpstr>Narratives Cross Linguistic Borders</vt:lpstr>
      <vt:lpstr>A Narrative Typology Model  </vt:lpstr>
      <vt:lpstr>Ontological Narratives  </vt:lpstr>
      <vt:lpstr>INTERRELATIONSHIP BETWEEN ONTOLOGICAL &amp;COLLECTIVE NARRATIVES</vt:lpstr>
      <vt:lpstr>PowerPoint Presentation</vt:lpstr>
      <vt:lpstr>Public Narrative  </vt:lpstr>
      <vt:lpstr>PowerPoint Presentation</vt:lpstr>
      <vt:lpstr>conceptual narratives  </vt:lpstr>
      <vt:lpstr>metanarratives  </vt:lpstr>
      <vt:lpstr>Features of Narrativity  </vt:lpstr>
      <vt:lpstr>Temporality  </vt:lpstr>
      <vt:lpstr>Relationality  </vt:lpstr>
      <vt:lpstr>PowerPoint Presentation</vt:lpstr>
      <vt:lpstr>Causal Emplotment  </vt:lpstr>
      <vt:lpstr>Selective Appropriation </vt:lpstr>
      <vt:lpstr>particularity  </vt:lpstr>
      <vt:lpstr>Genericness  </vt:lpstr>
      <vt:lpstr>breaches of Canonicity</vt:lpstr>
      <vt:lpstr>narrative Accrual  </vt:lpstr>
      <vt:lpstr>Framing Narratives in Translation  </vt:lpstr>
      <vt:lpstr>PowerPoint Presentation</vt:lpstr>
      <vt:lpstr>PowerPoint Presentation</vt:lpstr>
      <vt:lpstr>PowerPoint Presentation</vt:lpstr>
      <vt:lpstr>PowerPoint Presentation</vt:lpstr>
      <vt:lpstr>Conclusion</vt:lpstr>
      <vt:lpstr>References</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Lexical Contrastive Analysis</dc:title>
  <dc:creator>user</dc:creator>
  <cp:lastModifiedBy>ahmed qadoury</cp:lastModifiedBy>
  <cp:revision>230</cp:revision>
  <dcterms:created xsi:type="dcterms:W3CDTF">2020-11-18T20:54:16Z</dcterms:created>
  <dcterms:modified xsi:type="dcterms:W3CDTF">2021-01-25T23:25:06Z</dcterms:modified>
</cp:coreProperties>
</file>