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316" r:id="rId2"/>
    <p:sldId id="256" r:id="rId3"/>
    <p:sldId id="257" r:id="rId4"/>
    <p:sldId id="276" r:id="rId5"/>
    <p:sldId id="317" r:id="rId6"/>
    <p:sldId id="258" r:id="rId7"/>
    <p:sldId id="259" r:id="rId8"/>
    <p:sldId id="260" r:id="rId9"/>
    <p:sldId id="261" r:id="rId10"/>
    <p:sldId id="298" r:id="rId11"/>
    <p:sldId id="299" r:id="rId12"/>
    <p:sldId id="262" r:id="rId13"/>
    <p:sldId id="300" r:id="rId14"/>
    <p:sldId id="263" r:id="rId15"/>
    <p:sldId id="301" r:id="rId16"/>
    <p:sldId id="302" r:id="rId17"/>
    <p:sldId id="264" r:id="rId18"/>
    <p:sldId id="265" r:id="rId19"/>
    <p:sldId id="303" r:id="rId20"/>
    <p:sldId id="266" r:id="rId21"/>
    <p:sldId id="267" r:id="rId22"/>
    <p:sldId id="304" r:id="rId23"/>
    <p:sldId id="305" r:id="rId24"/>
    <p:sldId id="297" r:id="rId25"/>
    <p:sldId id="268" r:id="rId26"/>
    <p:sldId id="306" r:id="rId27"/>
    <p:sldId id="307" r:id="rId28"/>
    <p:sldId id="269" r:id="rId29"/>
    <p:sldId id="270" r:id="rId30"/>
    <p:sldId id="271" r:id="rId31"/>
    <p:sldId id="272" r:id="rId32"/>
    <p:sldId id="308" r:id="rId33"/>
    <p:sldId id="311" r:id="rId34"/>
    <p:sldId id="273" r:id="rId35"/>
    <p:sldId id="312" r:id="rId36"/>
    <p:sldId id="274" r:id="rId37"/>
    <p:sldId id="313" r:id="rId38"/>
    <p:sldId id="275" r:id="rId39"/>
    <p:sldId id="277" r:id="rId40"/>
    <p:sldId id="314" r:id="rId41"/>
    <p:sldId id="278" r:id="rId42"/>
    <p:sldId id="315" r:id="rId43"/>
    <p:sldId id="309" r:id="rId44"/>
    <p:sldId id="310" r:id="rId45"/>
    <p:sldId id="27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393199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C5EEBF-BE99-4240-B6D6-7B5E23A245C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276274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200182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2639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186887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340582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85840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113806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317898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58443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218060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C5EEBF-BE99-4240-B6D6-7B5E23A245C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403379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5EEBF-BE99-4240-B6D6-7B5E23A245C6}"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429223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184956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124301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7C5EEBF-BE99-4240-B6D6-7B5E23A245C6}" type="datetimeFigureOut">
              <a:rPr lang="en-US" smtClean="0"/>
              <a:t>1/26/2021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9816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C5EEBF-BE99-4240-B6D6-7B5E23A245C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A86B3-8097-45C7-B849-DB28840D2640}" type="slidenum">
              <a:rPr lang="en-US" smtClean="0"/>
              <a:t>‹#›</a:t>
            </a:fld>
            <a:endParaRPr lang="en-US"/>
          </a:p>
        </p:txBody>
      </p:sp>
    </p:spTree>
    <p:extLst>
      <p:ext uri="{BB962C8B-B14F-4D97-AF65-F5344CB8AC3E}">
        <p14:creationId xmlns:p14="http://schemas.microsoft.com/office/powerpoint/2010/main" val="361196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7C5EEBF-BE99-4240-B6D6-7B5E23A245C6}" type="datetimeFigureOut">
              <a:rPr lang="en-US" smtClean="0"/>
              <a:t>1/26/2021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5A86B3-8097-45C7-B849-DB28840D2640}" type="slidenum">
              <a:rPr lang="en-US" smtClean="0"/>
              <a:t>‹#›</a:t>
            </a:fld>
            <a:endParaRPr lang="en-US"/>
          </a:p>
        </p:txBody>
      </p:sp>
    </p:spTree>
    <p:extLst>
      <p:ext uri="{BB962C8B-B14F-4D97-AF65-F5344CB8AC3E}">
        <p14:creationId xmlns:p14="http://schemas.microsoft.com/office/powerpoint/2010/main" val="487739069"/>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347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263140" y="1908810"/>
            <a:ext cx="6137910" cy="32232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prstClr val="white"/>
                </a:solidFill>
                <a:latin typeface="Times New Roman" panose="02020603050405020304" pitchFamily="18" charset="0"/>
              </a:rPr>
              <a:t>Triangulated Model of Mediation</a:t>
            </a:r>
            <a:endParaRPr lang="en-US" dirty="0">
              <a:solidFill>
                <a:prstClr val="white"/>
              </a:solidFill>
            </a:endParaRPr>
          </a:p>
        </p:txBody>
      </p:sp>
      <p:sp>
        <p:nvSpPr>
          <p:cNvPr id="3" name="Rectangle 2"/>
          <p:cNvSpPr/>
          <p:nvPr/>
        </p:nvSpPr>
        <p:spPr>
          <a:xfrm>
            <a:off x="3954780" y="1337310"/>
            <a:ext cx="2900402" cy="523220"/>
          </a:xfrm>
          <a:prstGeom prst="rect">
            <a:avLst/>
          </a:prstGeom>
        </p:spPr>
        <p:txBody>
          <a:bodyPr wrap="square">
            <a:spAutoFit/>
          </a:bodyPr>
          <a:lstStyle/>
          <a:p>
            <a:pPr lvl="0" algn="ctr"/>
            <a:r>
              <a:rPr lang="en-US" sz="2800" dirty="0">
                <a:solidFill>
                  <a:prstClr val="white"/>
                </a:solidFill>
                <a:latin typeface="Times New Roman" panose="02020603050405020304" pitchFamily="18" charset="0"/>
              </a:rPr>
              <a:t>cognitive</a:t>
            </a:r>
            <a:endParaRPr lang="en-US" dirty="0">
              <a:solidFill>
                <a:prstClr val="white"/>
              </a:solidFill>
            </a:endParaRPr>
          </a:p>
        </p:txBody>
      </p:sp>
      <p:sp>
        <p:nvSpPr>
          <p:cNvPr id="4" name="Rectangle 3"/>
          <p:cNvSpPr/>
          <p:nvPr/>
        </p:nvSpPr>
        <p:spPr>
          <a:xfrm>
            <a:off x="1645920" y="3167390"/>
            <a:ext cx="2171700" cy="2677656"/>
          </a:xfrm>
          <a:prstGeom prst="rect">
            <a:avLst/>
          </a:prstGeom>
        </p:spPr>
        <p:txBody>
          <a:bodyPr wrap="square">
            <a:spAutoFit/>
          </a:bodyPr>
          <a:lstStyle/>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r>
              <a:rPr lang="en-US" sz="2800" dirty="0">
                <a:solidFill>
                  <a:prstClr val="white"/>
                </a:solidFill>
                <a:latin typeface="Times New Roman" panose="02020603050405020304" pitchFamily="18" charset="0"/>
              </a:rPr>
              <a:t>contractual</a:t>
            </a:r>
            <a:endParaRPr lang="en-US" dirty="0"/>
          </a:p>
        </p:txBody>
      </p:sp>
      <p:sp>
        <p:nvSpPr>
          <p:cNvPr id="5" name="Rectangle 4"/>
          <p:cNvSpPr/>
          <p:nvPr/>
        </p:nvSpPr>
        <p:spPr>
          <a:xfrm>
            <a:off x="6800850" y="3167390"/>
            <a:ext cx="2217420" cy="2677656"/>
          </a:xfrm>
          <a:prstGeom prst="rect">
            <a:avLst/>
          </a:prstGeom>
        </p:spPr>
        <p:txBody>
          <a:bodyPr wrap="square">
            <a:spAutoFit/>
          </a:bodyPr>
          <a:lstStyle/>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endParaRPr lang="en-US" sz="2800" dirty="0">
              <a:solidFill>
                <a:prstClr val="white"/>
              </a:solidFill>
              <a:latin typeface="Times New Roman" panose="02020603050405020304" pitchFamily="18" charset="0"/>
            </a:endParaRPr>
          </a:p>
          <a:p>
            <a:r>
              <a:rPr lang="en-US" sz="2800" dirty="0">
                <a:solidFill>
                  <a:prstClr val="white"/>
                </a:solidFill>
                <a:latin typeface="Times New Roman" panose="02020603050405020304" pitchFamily="18" charset="0"/>
              </a:rPr>
              <a:t>  intercultural</a:t>
            </a:r>
            <a:endParaRPr lang="en-US" dirty="0"/>
          </a:p>
        </p:txBody>
      </p:sp>
      <p:sp>
        <p:nvSpPr>
          <p:cNvPr id="6" name="Rectangle 5"/>
          <p:cNvSpPr/>
          <p:nvPr/>
        </p:nvSpPr>
        <p:spPr>
          <a:xfrm>
            <a:off x="4434841" y="3167390"/>
            <a:ext cx="2731770" cy="523220"/>
          </a:xfrm>
          <a:prstGeom prst="rect">
            <a:avLst/>
          </a:prstGeom>
        </p:spPr>
        <p:txBody>
          <a:bodyPr wrap="square">
            <a:spAutoFit/>
          </a:bodyPr>
          <a:lstStyle/>
          <a:p>
            <a:r>
              <a:rPr lang="en-US" sz="2800" dirty="0" err="1">
                <a:solidFill>
                  <a:prstClr val="white"/>
                </a:solidFill>
                <a:latin typeface="Times New Roman" panose="02020603050405020304" pitchFamily="18" charset="0"/>
              </a:rPr>
              <a:t>Pöchhacker</a:t>
            </a:r>
            <a:endParaRPr lang="en-US" dirty="0"/>
          </a:p>
        </p:txBody>
      </p:sp>
    </p:spTree>
    <p:extLst>
      <p:ext uri="{BB962C8B-B14F-4D97-AF65-F5344CB8AC3E}">
        <p14:creationId xmlns:p14="http://schemas.microsoft.com/office/powerpoint/2010/main" val="31745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28650"/>
            <a:ext cx="10698480" cy="7725192"/>
          </a:xfrm>
          <a:prstGeom prst="rect">
            <a:avLst/>
          </a:prstGeom>
        </p:spPr>
        <p:txBody>
          <a:bodyPr wrap="square">
            <a:spAutoFit/>
          </a:bodyPr>
          <a:lstStyle/>
          <a:p>
            <a:pPr lvl="0"/>
            <a:r>
              <a:rPr lang="en-US" sz="3200" dirty="0">
                <a:latin typeface="Times New Roman" panose="02020603050405020304" pitchFamily="18" charset="0"/>
              </a:rPr>
              <a:t>However, it should be noted that while Pöchhacker’s influential account of the importance of the cognitive dimension is of high value, it is not wholly new. Hatim and Mason (1997:122) hypothesize that translators (and interpreters) as mediators ‘intervene in the transfer process, feeding their knowledge and beliefs into the processing of a text’. In other words, the interpreter’s intervention stems from his/her ideology or the ideologies imposed on him/her.</a:t>
            </a:r>
            <a:r>
              <a:rPr lang="en-US" sz="3200" dirty="0"/>
              <a:t> </a:t>
            </a:r>
            <a:br>
              <a:rPr lang="en-US" sz="2400" dirty="0">
                <a:latin typeface="Times New Roman" panose="02020603050405020304" pitchFamily="18" charset="0"/>
              </a:rPr>
            </a:br>
            <a:br>
              <a:rPr lang="en-US" sz="2400" dirty="0"/>
            </a:br>
            <a:r>
              <a:rPr lang="en-US" sz="2400" dirty="0"/>
              <a:t> </a:t>
            </a:r>
            <a:br>
              <a:rPr lang="en-US" sz="2400" dirty="0"/>
            </a:br>
            <a:endParaRPr lang="en-US" sz="2400" dirty="0"/>
          </a:p>
          <a:p>
            <a:pPr lvl="0"/>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latin typeface="Times New Roman" panose="02020603050405020304" pitchFamily="18" charset="0"/>
              </a:rPr>
            </a:br>
            <a:endParaRPr lang="en-US" sz="2400" dirty="0"/>
          </a:p>
        </p:txBody>
      </p:sp>
    </p:spTree>
    <p:extLst>
      <p:ext uri="{BB962C8B-B14F-4D97-AF65-F5344CB8AC3E}">
        <p14:creationId xmlns:p14="http://schemas.microsoft.com/office/powerpoint/2010/main" val="239878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white"/>
                </a:solidFill>
                <a:latin typeface="Courier New" panose="02070309020205020404" pitchFamily="49" charset="0"/>
                <a:cs typeface="Courier New" panose="02070309020205020404" pitchFamily="49" charset="0"/>
              </a:rPr>
              <a:t>Van Dijk’s Model of Manipulation</a:t>
            </a:r>
            <a:endParaRPr lang="en-US" sz="3600" dirty="0"/>
          </a:p>
        </p:txBody>
      </p:sp>
      <p:sp>
        <p:nvSpPr>
          <p:cNvPr id="4" name="Rectangle 3"/>
          <p:cNvSpPr/>
          <p:nvPr/>
        </p:nvSpPr>
        <p:spPr>
          <a:xfrm>
            <a:off x="457200" y="1394461"/>
            <a:ext cx="11258550" cy="4893647"/>
          </a:xfrm>
          <a:prstGeom prst="rect">
            <a:avLst/>
          </a:prstGeom>
        </p:spPr>
        <p:txBody>
          <a:bodyPr wrap="square">
            <a:spAutoFit/>
          </a:bodyPr>
          <a:lstStyle/>
          <a:p>
            <a:r>
              <a:rPr lang="en-US" sz="2400" dirty="0">
                <a:latin typeface="Times New Roman" panose="02020603050405020304" pitchFamily="18" charset="0"/>
              </a:rPr>
              <a:t>Van Dijk’s (2006) suggested a model of manipulation that offers an important clarification in</a:t>
            </a:r>
            <a:r>
              <a:rPr lang="en-US" sz="2400" dirty="0">
                <a:solidFill>
                  <a:prstClr val="white"/>
                </a:solidFill>
                <a:latin typeface="Times New Roman" panose="02020603050405020304" pitchFamily="18" charset="0"/>
              </a:rPr>
              <a:t> terms of how one’s </a:t>
            </a:r>
            <a:r>
              <a:rPr lang="en-US" sz="2400" dirty="0">
                <a:solidFill>
                  <a:srgbClr val="FF0000"/>
                </a:solidFill>
                <a:latin typeface="Times New Roman" panose="02020603050405020304" pitchFamily="18" charset="0"/>
              </a:rPr>
              <a:t>knowledge</a:t>
            </a:r>
            <a:r>
              <a:rPr lang="en-US" sz="2400" dirty="0">
                <a:solidFill>
                  <a:prstClr val="white"/>
                </a:solidFill>
                <a:latin typeface="Times New Roman" panose="02020603050405020304" pitchFamily="18" charset="0"/>
              </a:rPr>
              <a:t> and </a:t>
            </a:r>
            <a:r>
              <a:rPr lang="en-US" sz="2400" dirty="0">
                <a:solidFill>
                  <a:srgbClr val="FF0000"/>
                </a:solidFill>
                <a:latin typeface="Times New Roman" panose="02020603050405020304" pitchFamily="18" charset="0"/>
              </a:rPr>
              <a:t>beliefs</a:t>
            </a:r>
            <a:r>
              <a:rPr lang="en-US" sz="2400" dirty="0">
                <a:solidFill>
                  <a:prstClr val="white"/>
                </a:solidFill>
                <a:latin typeface="Times New Roman" panose="02020603050405020304" pitchFamily="18" charset="0"/>
              </a:rPr>
              <a:t>, </a:t>
            </a:r>
            <a:r>
              <a:rPr lang="en-US" sz="2400" dirty="0">
                <a:solidFill>
                  <a:srgbClr val="FF0000"/>
                </a:solidFill>
                <a:latin typeface="Times New Roman" panose="02020603050405020304" pitchFamily="18" charset="0"/>
              </a:rPr>
              <a:t>the building blocks of ideology</a:t>
            </a:r>
            <a:r>
              <a:rPr lang="en-US" sz="2400" dirty="0">
                <a:solidFill>
                  <a:prstClr val="white"/>
                </a:solidFill>
                <a:latin typeface="Times New Roman" panose="02020603050405020304" pitchFamily="18" charset="0"/>
              </a:rPr>
              <a:t>, are</a:t>
            </a:r>
            <a:br>
              <a:rPr lang="en-US" sz="2400" dirty="0">
                <a:solidFill>
                  <a:prstClr val="white"/>
                </a:solidFill>
                <a:latin typeface="Times New Roman" panose="02020603050405020304" pitchFamily="18" charset="0"/>
              </a:rPr>
            </a:br>
            <a:r>
              <a:rPr lang="en-US" sz="2400" dirty="0">
                <a:solidFill>
                  <a:prstClr val="white"/>
                </a:solidFill>
                <a:latin typeface="Times New Roman" panose="02020603050405020304" pitchFamily="18" charset="0"/>
              </a:rPr>
              <a:t>composed. He proposes another triangulated framework, this time of manipulation</a:t>
            </a:r>
            <a:br>
              <a:rPr lang="en-US" sz="2400" dirty="0">
                <a:solidFill>
                  <a:prstClr val="white"/>
                </a:solidFill>
                <a:latin typeface="Times New Roman" panose="02020603050405020304" pitchFamily="18" charset="0"/>
              </a:rPr>
            </a:br>
            <a:r>
              <a:rPr lang="en-US" sz="2400" dirty="0">
                <a:solidFill>
                  <a:prstClr val="white"/>
                </a:solidFill>
                <a:latin typeface="Times New Roman" panose="02020603050405020304" pitchFamily="18" charset="0"/>
              </a:rPr>
              <a:t>involving discourse, cognition, and society. The manipulator is assigned a particular social position that is different-privileged-from that of his recipients (whether dominated or clients), expressing power or abuse of power through text and oral communication or even visual messages. Crucially, s/he engages in communication and interaction with the recipients of the interpreting event to affect their mental models (experiences). In Van Dijk’s model, it is evident that the interpreter is at first manipulated and then becomes a manipulator. </a:t>
            </a: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endParaRPr lang="en-US" sz="2400" dirty="0"/>
          </a:p>
        </p:txBody>
      </p:sp>
    </p:spTree>
    <p:extLst>
      <p:ext uri="{BB962C8B-B14F-4D97-AF65-F5344CB8AC3E}">
        <p14:creationId xmlns:p14="http://schemas.microsoft.com/office/powerpoint/2010/main" val="141910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7589519" y="2412048"/>
            <a:ext cx="2005247" cy="13941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                                     </a:t>
            </a:r>
          </a:p>
        </p:txBody>
      </p:sp>
      <p:sp>
        <p:nvSpPr>
          <p:cNvPr id="3" name="Rectangle 2"/>
          <p:cNvSpPr/>
          <p:nvPr/>
        </p:nvSpPr>
        <p:spPr>
          <a:xfrm>
            <a:off x="4387685" y="1688584"/>
            <a:ext cx="5693575" cy="923330"/>
          </a:xfrm>
          <a:prstGeom prst="rect">
            <a:avLst/>
          </a:prstGeom>
        </p:spPr>
        <p:txBody>
          <a:bodyPr wrap="square">
            <a:spAutoFit/>
          </a:bodyPr>
          <a:lstStyle/>
          <a:p>
            <a:pPr algn="ctr"/>
            <a:r>
              <a:rPr lang="en-US" dirty="0"/>
              <a:t> </a:t>
            </a:r>
          </a:p>
          <a:p>
            <a:pPr algn="ctr"/>
            <a:r>
              <a:rPr lang="en-US" dirty="0"/>
              <a:t>                                        Speaker/writer</a:t>
            </a:r>
          </a:p>
          <a:p>
            <a:pPr algn="ctr"/>
            <a:r>
              <a:rPr lang="en-US" dirty="0">
                <a:solidFill>
                  <a:prstClr val="white"/>
                </a:solidFill>
              </a:rPr>
              <a:t>                                           </a:t>
            </a:r>
            <a:endParaRPr lang="en-US" dirty="0"/>
          </a:p>
        </p:txBody>
      </p:sp>
      <p:sp>
        <p:nvSpPr>
          <p:cNvPr id="7" name="Rectangle 6"/>
          <p:cNvSpPr/>
          <p:nvPr/>
        </p:nvSpPr>
        <p:spPr>
          <a:xfrm>
            <a:off x="788670" y="3244334"/>
            <a:ext cx="4171951" cy="646331"/>
          </a:xfrm>
          <a:prstGeom prst="rect">
            <a:avLst/>
          </a:prstGeom>
        </p:spPr>
        <p:txBody>
          <a:bodyPr wrap="square">
            <a:spAutoFit/>
          </a:bodyPr>
          <a:lstStyle/>
          <a:p>
            <a:pPr lvl="0" algn="ctr"/>
            <a:endParaRPr lang="en-US" dirty="0">
              <a:solidFill>
                <a:prstClr val="white"/>
              </a:solidFill>
            </a:endParaRPr>
          </a:p>
          <a:p>
            <a:pPr lvl="0" algn="ctr"/>
            <a:r>
              <a:rPr lang="en-US" dirty="0">
                <a:solidFill>
                  <a:prstClr val="white"/>
                </a:solidFill>
              </a:rPr>
              <a:t>Cognition                  Society              </a:t>
            </a:r>
          </a:p>
        </p:txBody>
      </p:sp>
      <p:pic>
        <p:nvPicPr>
          <p:cNvPr id="8" name="Picture 7"/>
          <p:cNvPicPr>
            <a:picLocks noChangeAspect="1"/>
          </p:cNvPicPr>
          <p:nvPr/>
        </p:nvPicPr>
        <p:blipFill>
          <a:blip r:embed="rId2"/>
          <a:stretch>
            <a:fillRect/>
          </a:stretch>
        </p:blipFill>
        <p:spPr>
          <a:xfrm>
            <a:off x="1877144" y="1986365"/>
            <a:ext cx="2024047" cy="1408298"/>
          </a:xfrm>
          <a:prstGeom prst="rect">
            <a:avLst/>
          </a:prstGeom>
        </p:spPr>
      </p:pic>
      <p:sp>
        <p:nvSpPr>
          <p:cNvPr id="9" name="Rectangle 8"/>
          <p:cNvSpPr/>
          <p:nvPr/>
        </p:nvSpPr>
        <p:spPr>
          <a:xfrm>
            <a:off x="5971607" y="3244334"/>
            <a:ext cx="248786" cy="369332"/>
          </a:xfrm>
          <a:prstGeom prst="rect">
            <a:avLst/>
          </a:prstGeom>
        </p:spPr>
        <p:txBody>
          <a:bodyPr wrap="none">
            <a:spAutoFit/>
          </a:bodyPr>
          <a:lstStyle/>
          <a:p>
            <a:pPr lvl="0" algn="ctr"/>
            <a:r>
              <a:rPr lang="en-US" dirty="0">
                <a:solidFill>
                  <a:prstClr val="white"/>
                </a:solidFill>
              </a:rPr>
              <a:t> </a:t>
            </a:r>
          </a:p>
        </p:txBody>
      </p:sp>
      <p:sp>
        <p:nvSpPr>
          <p:cNvPr id="10" name="Rectangle 9"/>
          <p:cNvSpPr/>
          <p:nvPr/>
        </p:nvSpPr>
        <p:spPr>
          <a:xfrm>
            <a:off x="2166326" y="1288534"/>
            <a:ext cx="1306768" cy="646331"/>
          </a:xfrm>
          <a:prstGeom prst="rect">
            <a:avLst/>
          </a:prstGeom>
        </p:spPr>
        <p:txBody>
          <a:bodyPr wrap="none">
            <a:spAutoFit/>
          </a:bodyPr>
          <a:lstStyle/>
          <a:p>
            <a:r>
              <a:rPr lang="en-US" dirty="0">
                <a:solidFill>
                  <a:prstClr val="white"/>
                </a:solidFill>
              </a:rPr>
              <a:t>  </a:t>
            </a:r>
          </a:p>
          <a:p>
            <a:r>
              <a:rPr lang="en-US" dirty="0">
                <a:solidFill>
                  <a:prstClr val="white"/>
                </a:solidFill>
              </a:rPr>
              <a:t> Discourse</a:t>
            </a:r>
            <a:endParaRPr lang="en-US" dirty="0"/>
          </a:p>
        </p:txBody>
      </p:sp>
      <p:sp>
        <p:nvSpPr>
          <p:cNvPr id="11" name="Rectangle 10"/>
          <p:cNvSpPr/>
          <p:nvPr/>
        </p:nvSpPr>
        <p:spPr>
          <a:xfrm>
            <a:off x="6564313" y="3631298"/>
            <a:ext cx="6096000" cy="923330"/>
          </a:xfrm>
          <a:prstGeom prst="rect">
            <a:avLst/>
          </a:prstGeom>
        </p:spPr>
        <p:txBody>
          <a:bodyPr>
            <a:spAutoFit/>
          </a:bodyPr>
          <a:lstStyle/>
          <a:p>
            <a:pPr algn="ctr"/>
            <a:endParaRPr lang="en-US" dirty="0"/>
          </a:p>
          <a:p>
            <a:pPr algn="ctr"/>
            <a:r>
              <a:rPr lang="en-US" dirty="0"/>
              <a:t>       Audience  </a:t>
            </a:r>
          </a:p>
          <a:p>
            <a:pPr algn="ctr"/>
            <a:r>
              <a:rPr lang="en-US" dirty="0"/>
              <a:t>        Manipulated</a:t>
            </a:r>
          </a:p>
        </p:txBody>
      </p:sp>
      <p:sp>
        <p:nvSpPr>
          <p:cNvPr id="12" name="Rectangle 11"/>
          <p:cNvSpPr/>
          <p:nvPr/>
        </p:nvSpPr>
        <p:spPr>
          <a:xfrm>
            <a:off x="4335463" y="3658285"/>
            <a:ext cx="4414998" cy="923330"/>
          </a:xfrm>
          <a:prstGeom prst="rect">
            <a:avLst/>
          </a:prstGeom>
        </p:spPr>
        <p:txBody>
          <a:bodyPr wrap="square">
            <a:spAutoFit/>
          </a:bodyPr>
          <a:lstStyle/>
          <a:p>
            <a:pPr algn="ctr"/>
            <a:r>
              <a:rPr lang="en-US" dirty="0"/>
              <a:t> </a:t>
            </a:r>
          </a:p>
          <a:p>
            <a:pPr algn="ctr"/>
            <a:r>
              <a:rPr lang="en-US" dirty="0"/>
              <a:t>               Translator/Interpreter</a:t>
            </a:r>
          </a:p>
          <a:p>
            <a:pPr algn="ctr"/>
            <a:r>
              <a:rPr lang="en-US" dirty="0">
                <a:solidFill>
                  <a:prstClr val="white"/>
                </a:solidFill>
              </a:rPr>
              <a:t>              Manipulated/Manipulator</a:t>
            </a:r>
            <a:endParaRPr lang="en-US" dirty="0"/>
          </a:p>
        </p:txBody>
      </p:sp>
      <p:sp>
        <p:nvSpPr>
          <p:cNvPr id="14" name="Rectangle 13"/>
          <p:cNvSpPr/>
          <p:nvPr/>
        </p:nvSpPr>
        <p:spPr>
          <a:xfrm>
            <a:off x="1446835" y="4142859"/>
            <a:ext cx="3183460" cy="400110"/>
          </a:xfrm>
          <a:prstGeom prst="rect">
            <a:avLst/>
          </a:prstGeom>
        </p:spPr>
        <p:txBody>
          <a:bodyPr wrap="square">
            <a:spAutoFit/>
          </a:bodyPr>
          <a:lstStyle/>
          <a:p>
            <a:r>
              <a:rPr lang="en-US" sz="2000" b="1" dirty="0">
                <a:solidFill>
                  <a:prstClr val="white"/>
                </a:solidFill>
                <a:latin typeface="Courier New" panose="02070309020205020404" pitchFamily="49" charset="0"/>
                <a:ea typeface="+mj-ea"/>
                <a:cs typeface="Courier New" panose="02070309020205020404" pitchFamily="49" charset="0"/>
              </a:rPr>
              <a:t> Van Dijk’s Model </a:t>
            </a:r>
            <a:endParaRPr lang="en-US" sz="2000" b="1" dirty="0"/>
          </a:p>
        </p:txBody>
      </p:sp>
    </p:spTree>
    <p:extLst>
      <p:ext uri="{BB962C8B-B14F-4D97-AF65-F5344CB8AC3E}">
        <p14:creationId xmlns:p14="http://schemas.microsoft.com/office/powerpoint/2010/main" val="297404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ts val="1000"/>
              </a:spcBef>
            </a:pPr>
            <a:r>
              <a:rPr lang="en-US" sz="4000">
                <a:solidFill>
                  <a:prstClr val="white"/>
                </a:solidFill>
                <a:latin typeface="Courier New" panose="02070309020205020404" pitchFamily="49" charset="0"/>
                <a:cs typeface="Courier New" panose="02070309020205020404" pitchFamily="49" charset="0"/>
              </a:rPr>
              <a:t>Ideology in Translation</a:t>
            </a:r>
            <a:br>
              <a:rPr lang="en-US" sz="4000">
                <a:solidFill>
                  <a:prstClr val="white"/>
                </a:solidFill>
                <a:latin typeface="Courier New" panose="02070309020205020404" pitchFamily="49" charset="0"/>
                <a:cs typeface="Courier New" panose="02070309020205020404" pitchFamily="49" charset="0"/>
              </a:rPr>
            </a:br>
            <a:endParaRPr lang="en-US" sz="4000" dirty="0">
              <a:solidFill>
                <a:schemeClr val="tx1"/>
              </a:solidFill>
            </a:endParaRPr>
          </a:p>
        </p:txBody>
      </p:sp>
      <p:sp>
        <p:nvSpPr>
          <p:cNvPr id="3" name="Rectangle 2"/>
          <p:cNvSpPr/>
          <p:nvPr/>
        </p:nvSpPr>
        <p:spPr>
          <a:xfrm>
            <a:off x="422910" y="1645921"/>
            <a:ext cx="10755630" cy="954107"/>
          </a:xfrm>
          <a:prstGeom prst="rect">
            <a:avLst/>
          </a:prstGeom>
        </p:spPr>
        <p:txBody>
          <a:bodyPr wrap="square">
            <a:spAutoFit/>
          </a:bodyPr>
          <a:lstStyle/>
          <a:p>
            <a:br>
              <a:rPr lang="en-US" sz="2000" b="0" i="0" dirty="0">
                <a:effectLst/>
                <a:latin typeface="WcynpqBgcdxxQfmpxhAdvTT5ada87cc"/>
              </a:rPr>
            </a:br>
            <a:br>
              <a:rPr lang="en-US" dirty="0"/>
            </a:br>
            <a:endParaRPr lang="en-US" dirty="0"/>
          </a:p>
        </p:txBody>
      </p:sp>
      <p:sp>
        <p:nvSpPr>
          <p:cNvPr id="4" name="Rectangle 3"/>
          <p:cNvSpPr/>
          <p:nvPr/>
        </p:nvSpPr>
        <p:spPr>
          <a:xfrm>
            <a:off x="308611" y="1520190"/>
            <a:ext cx="11532870" cy="5724644"/>
          </a:xfrm>
          <a:prstGeom prst="rect">
            <a:avLst/>
          </a:prstGeom>
        </p:spPr>
        <p:txBody>
          <a:bodyPr wrap="square">
            <a:spAutoFit/>
          </a:bodyPr>
          <a:lstStyle/>
          <a:p>
            <a:pPr lvl="0"/>
            <a:r>
              <a:rPr lang="en-US" sz="2400" dirty="0">
                <a:latin typeface="Times New Roman" panose="02020603050405020304" pitchFamily="18" charset="0"/>
              </a:rPr>
              <a:t>By the end of the twentieth century, a variety of fundamental contributions to our </a:t>
            </a:r>
            <a:r>
              <a:rPr lang="en-US" sz="2400" dirty="0">
                <a:solidFill>
                  <a:prstClr val="white"/>
                </a:solidFill>
                <a:latin typeface="Times New Roman" panose="02020603050405020304" pitchFamily="18" charset="0"/>
              </a:rPr>
              <a:t>understanding of the nature and influence of ideology on translation had emerged.</a:t>
            </a:r>
            <a:r>
              <a:rPr lang="en-US" sz="2400" dirty="0">
                <a:solidFill>
                  <a:prstClr val="white"/>
                </a:solidFill>
              </a:rPr>
              <a:t> </a:t>
            </a:r>
            <a:r>
              <a:rPr lang="en-US" sz="2400" dirty="0">
                <a:solidFill>
                  <a:prstClr val="white"/>
                </a:solidFill>
                <a:latin typeface="Times New Roman" panose="02020603050405020304" pitchFamily="18" charset="0"/>
              </a:rPr>
              <a:t>Principal among these are:</a:t>
            </a:r>
          </a:p>
          <a:p>
            <a:pPr lvl="0"/>
            <a:br>
              <a:rPr lang="en-US" sz="2400" dirty="0">
                <a:latin typeface="Times New Roman" panose="02020603050405020304" pitchFamily="18" charset="0"/>
              </a:rPr>
            </a:br>
            <a:r>
              <a:rPr lang="en-US" sz="2400" dirty="0">
                <a:latin typeface="Times New Roman" panose="02020603050405020304" pitchFamily="18" charset="0"/>
              </a:rPr>
              <a:t>1.</a:t>
            </a:r>
            <a:r>
              <a:rPr lang="en-US" sz="2400" dirty="0"/>
              <a:t> </a:t>
            </a:r>
            <a:r>
              <a:rPr lang="en-US" sz="2400" dirty="0" err="1">
                <a:latin typeface="Times New Roman" panose="02020603050405020304" pitchFamily="18" charset="0"/>
              </a:rPr>
              <a:t>Lefevere</a:t>
            </a:r>
            <a:r>
              <a:rPr lang="en-US" sz="2400" dirty="0">
                <a:latin typeface="Times New Roman" panose="02020603050405020304" pitchFamily="18" charset="0"/>
              </a:rPr>
              <a:t> (1992b), who argues for the role of the translator as a </a:t>
            </a:r>
            <a:r>
              <a:rPr lang="en-US" sz="2400" dirty="0">
                <a:solidFill>
                  <a:srgbClr val="FF0000"/>
                </a:solidFill>
                <a:latin typeface="Times New Roman" panose="02020603050405020304" pitchFamily="18" charset="0"/>
              </a:rPr>
              <a:t>rewriter</a:t>
            </a:r>
            <a:r>
              <a:rPr lang="en-US" sz="2400" dirty="0">
                <a:latin typeface="Times New Roman" panose="02020603050405020304" pitchFamily="18" charset="0"/>
              </a:rPr>
              <a:t> of texts, motivated by his or her ideology or poetics.</a:t>
            </a:r>
            <a:br>
              <a:rPr lang="en-US" sz="2400" dirty="0"/>
            </a:br>
            <a:endParaRPr lang="en-US" sz="2400" dirty="0"/>
          </a:p>
          <a:p>
            <a:pPr lvl="0"/>
            <a:r>
              <a:rPr lang="en-US" sz="2400" dirty="0"/>
              <a:t>2.</a:t>
            </a:r>
            <a:r>
              <a:rPr lang="en-US" sz="2400" dirty="0">
                <a:latin typeface="Times New Roman" panose="02020603050405020304" pitchFamily="18" charset="0"/>
              </a:rPr>
              <a:t> Niranjana (1992) focuses on the </a:t>
            </a:r>
            <a:r>
              <a:rPr lang="en-US" sz="2400" dirty="0">
                <a:solidFill>
                  <a:srgbClr val="FF0000"/>
                </a:solidFill>
                <a:latin typeface="Times New Roman" panose="02020603050405020304" pitchFamily="18" charset="0"/>
              </a:rPr>
              <a:t>geopolitical frame </a:t>
            </a:r>
            <a:r>
              <a:rPr lang="en-US" sz="2400" dirty="0">
                <a:latin typeface="Times New Roman" panose="02020603050405020304" pitchFamily="18" charset="0"/>
              </a:rPr>
              <a:t>that conditions interpretation, emphasizing the effect of colonialism in the construction of images of the East. </a:t>
            </a:r>
            <a:br>
              <a:rPr lang="en-US" sz="2400" dirty="0"/>
            </a:br>
            <a:endParaRPr lang="en-US" sz="2400" dirty="0"/>
          </a:p>
          <a:p>
            <a:pPr lvl="0"/>
            <a:r>
              <a:rPr lang="en-US" sz="2400" dirty="0"/>
              <a:t>3.</a:t>
            </a:r>
            <a:r>
              <a:rPr lang="en-US" sz="2400" dirty="0">
                <a:latin typeface="Times New Roman" panose="02020603050405020304" pitchFamily="18" charset="0"/>
              </a:rPr>
              <a:t> From the </a:t>
            </a:r>
            <a:r>
              <a:rPr lang="en-US" sz="2400" dirty="0">
                <a:solidFill>
                  <a:srgbClr val="FF0000"/>
                </a:solidFill>
                <a:latin typeface="Times New Roman" panose="02020603050405020304" pitchFamily="18" charset="0"/>
              </a:rPr>
              <a:t>perspective of gender</a:t>
            </a:r>
            <a:r>
              <a:rPr lang="en-US" sz="2400" dirty="0">
                <a:latin typeface="Times New Roman" panose="02020603050405020304" pitchFamily="18" charset="0"/>
              </a:rPr>
              <a:t>, Simon (1996) introduces feminist</a:t>
            </a:r>
            <a:br>
              <a:rPr lang="en-US" sz="2400" dirty="0">
                <a:latin typeface="Times New Roman" panose="02020603050405020304" pitchFamily="18" charset="0"/>
              </a:rPr>
            </a:br>
            <a:r>
              <a:rPr lang="en-US" sz="2400" dirty="0">
                <a:latin typeface="Times New Roman" panose="02020603050405020304" pitchFamily="18" charset="0"/>
              </a:rPr>
              <a:t>concerns in translation theory.</a:t>
            </a:r>
            <a:br>
              <a:rPr lang="en-US" sz="2400" dirty="0"/>
            </a:br>
            <a:br>
              <a:rPr lang="en-US" sz="2400" dirty="0"/>
            </a:br>
            <a:br>
              <a:rPr lang="en-US" dirty="0"/>
            </a:br>
            <a:br>
              <a:rPr lang="en-US" dirty="0"/>
            </a:br>
            <a:endParaRPr lang="en-US" dirty="0"/>
          </a:p>
        </p:txBody>
      </p:sp>
    </p:spTree>
    <p:extLst>
      <p:ext uri="{BB962C8B-B14F-4D97-AF65-F5344CB8AC3E}">
        <p14:creationId xmlns:p14="http://schemas.microsoft.com/office/powerpoint/2010/main" val="188881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white"/>
                </a:solidFill>
                <a:latin typeface="Times New Roman" panose="02020603050405020304" pitchFamily="18" charset="0"/>
                <a:ea typeface="+mn-ea"/>
                <a:cs typeface="Times New Roman" panose="02020603050405020304" pitchFamily="18" charset="0"/>
              </a:rPr>
              <a:t>Hatim and Mason’s Model</a:t>
            </a:r>
            <a:endParaRPr lang="en-US" sz="3200" dirty="0"/>
          </a:p>
        </p:txBody>
      </p:sp>
      <p:sp>
        <p:nvSpPr>
          <p:cNvPr id="3" name="Rectangle 2"/>
          <p:cNvSpPr/>
          <p:nvPr/>
        </p:nvSpPr>
        <p:spPr>
          <a:xfrm>
            <a:off x="274320" y="1303020"/>
            <a:ext cx="11487150" cy="5170646"/>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Such studies, as Hatim and Mason maintain have helped to ‘advance our understanding of the way ideology shapes discourse and the way discourse practices help to maintain, reinforce or challenge ideologies’. </a:t>
            </a:r>
            <a:r>
              <a:rPr lang="en-US" sz="2400" dirty="0">
                <a:latin typeface="Times New Roman" panose="02020603050405020304" pitchFamily="18" charset="0"/>
              </a:rPr>
              <a:t>Their conclusion, the basis for their on-going analysis, is that there is an undeniable connection between ideology and discourse. They see</a:t>
            </a:r>
            <a:br>
              <a:rPr lang="en-US" sz="2400" dirty="0">
                <a:latin typeface="Times New Roman" panose="02020603050405020304" pitchFamily="18" charset="0"/>
              </a:rPr>
            </a:br>
            <a:r>
              <a:rPr lang="en-US" sz="2400" dirty="0">
                <a:latin typeface="Times New Roman" panose="02020603050405020304" pitchFamily="18" charset="0"/>
              </a:rPr>
              <a:t>ideology </a:t>
            </a:r>
            <a:r>
              <a:rPr lang="en-US" sz="2400" dirty="0" err="1">
                <a:latin typeface="Times New Roman" panose="02020603050405020304" pitchFamily="18" charset="0"/>
              </a:rPr>
              <a:t>as‘the</a:t>
            </a:r>
            <a:r>
              <a:rPr lang="en-US" sz="2400" dirty="0">
                <a:latin typeface="Times New Roman" panose="02020603050405020304" pitchFamily="18" charset="0"/>
              </a:rPr>
              <a:t> tacit assumptions, beliefs and value systems which are collectively shared by asocial group’ while discourse is, they write, ‘institutionalized modes of</a:t>
            </a:r>
            <a:br>
              <a:rPr lang="en-US" sz="2400" dirty="0">
                <a:latin typeface="Times New Roman" panose="02020603050405020304" pitchFamily="18" charset="0"/>
              </a:rPr>
            </a:br>
            <a:r>
              <a:rPr lang="en-US" sz="2400" dirty="0">
                <a:latin typeface="Times New Roman" panose="02020603050405020304" pitchFamily="18" charset="0"/>
              </a:rPr>
              <a:t>speaking and writing which give expression to particular attitudes towards areas of</a:t>
            </a:r>
            <a:br>
              <a:rPr lang="en-US" sz="2400" dirty="0">
                <a:latin typeface="Times New Roman" panose="02020603050405020304" pitchFamily="18" charset="0"/>
              </a:rPr>
            </a:br>
            <a:r>
              <a:rPr lang="en-US" sz="2400" dirty="0">
                <a:latin typeface="Times New Roman" panose="02020603050405020304" pitchFamily="18" charset="0"/>
              </a:rPr>
              <a:t>socio-cultural activity’. The implication is that to trace ideology is to carry out an</a:t>
            </a:r>
            <a:br>
              <a:rPr lang="en-US" sz="2400" dirty="0">
                <a:latin typeface="Times New Roman" panose="02020603050405020304" pitchFamily="18" charset="0"/>
              </a:rPr>
            </a:br>
            <a:r>
              <a:rPr lang="en-US" sz="2400" dirty="0">
                <a:latin typeface="Times New Roman" panose="02020603050405020304" pitchFamily="18" charset="0"/>
              </a:rPr>
              <a:t>analysis of discourse</a:t>
            </a:r>
            <a:r>
              <a:rPr lang="en-US" sz="2400" dirty="0"/>
              <a:t> </a:t>
            </a:r>
            <a:r>
              <a:rPr lang="en-US" sz="2400" dirty="0">
                <a:solidFill>
                  <a:srgbClr val="000000"/>
                </a:solidFill>
                <a:latin typeface="Times New Roman" panose="02020603050405020304" pitchFamily="18" charset="0"/>
              </a:rPr>
              <a:t>.</a:t>
            </a:r>
            <a:br>
              <a:rPr lang="en-US" sz="2400" dirty="0"/>
            </a:br>
            <a:r>
              <a:rPr lang="en-US" sz="2400" dirty="0"/>
              <a:t> </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 </a:t>
            </a:r>
            <a:br>
              <a:rPr lang="en-US" sz="2400" dirty="0">
                <a:solidFill>
                  <a:srgbClr val="000000"/>
                </a:solidFill>
                <a:latin typeface="Times New Roman" panose="02020603050405020304" pitchFamily="18" charset="0"/>
              </a:rPr>
            </a:br>
            <a:br>
              <a:rPr lang="en-US" sz="2400" dirty="0">
                <a:solidFill>
                  <a:srgbClr val="000000"/>
                </a:solidFill>
                <a:latin typeface="Times New Roman" panose="02020603050405020304" pitchFamily="18" charset="0"/>
              </a:rPr>
            </a:br>
            <a:br>
              <a:rPr lang="en-US" sz="2400" dirty="0">
                <a:solidFill>
                  <a:srgbClr val="000000"/>
                </a:solidFill>
                <a:latin typeface="Times New Roman" panose="02020603050405020304" pitchFamily="18" charset="0"/>
              </a:rPr>
            </a:br>
            <a:endParaRPr lang="en-US" dirty="0"/>
          </a:p>
        </p:txBody>
      </p:sp>
    </p:spTree>
    <p:extLst>
      <p:ext uri="{BB962C8B-B14F-4D97-AF65-F5344CB8AC3E}">
        <p14:creationId xmlns:p14="http://schemas.microsoft.com/office/powerpoint/2010/main" val="265880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659011"/>
            <a:ext cx="10812780" cy="5509200"/>
          </a:xfrm>
          <a:prstGeom prst="rect">
            <a:avLst/>
          </a:prstGeom>
        </p:spPr>
        <p:txBody>
          <a:bodyPr wrap="square">
            <a:spAutoFit/>
          </a:bodyPr>
          <a:lstStyle/>
          <a:p>
            <a:r>
              <a:rPr lang="en-US" sz="3200" dirty="0">
                <a:solidFill>
                  <a:prstClr val="white"/>
                </a:solidFill>
                <a:latin typeface="Times New Roman" panose="02020603050405020304" pitchFamily="18" charset="0"/>
                <a:cs typeface="Times New Roman" panose="02020603050405020304" pitchFamily="18" charset="0"/>
              </a:rPr>
              <a:t>They proceed to outline the model that they will use to discern and track </a:t>
            </a:r>
            <a:r>
              <a:rPr lang="en-US" sz="3200" dirty="0">
                <a:solidFill>
                  <a:srgbClr val="FF0000"/>
                </a:solidFill>
                <a:latin typeface="Times New Roman" panose="02020603050405020304" pitchFamily="18" charset="0"/>
                <a:cs typeface="Times New Roman" panose="02020603050405020304" pitchFamily="18" charset="0"/>
              </a:rPr>
              <a:t>ideologically-generated variations in translation </a:t>
            </a:r>
            <a:r>
              <a:rPr lang="en-US" sz="3200" dirty="0">
                <a:solidFill>
                  <a:prstClr val="white"/>
                </a:solidFill>
                <a:latin typeface="Times New Roman" panose="02020603050405020304" pitchFamily="18" charset="0"/>
                <a:cs typeface="Times New Roman" panose="02020603050405020304" pitchFamily="18" charset="0"/>
              </a:rPr>
              <a:t>that carefully differentiates between the </a:t>
            </a:r>
            <a:r>
              <a:rPr lang="en-US" sz="3200" dirty="0">
                <a:solidFill>
                  <a:srgbClr val="FF0000"/>
                </a:solidFill>
                <a:latin typeface="Times New Roman" panose="02020603050405020304" pitchFamily="18" charset="0"/>
                <a:cs typeface="Times New Roman" panose="02020603050405020304" pitchFamily="18" charset="0"/>
              </a:rPr>
              <a:t>ideology of translating </a:t>
            </a:r>
            <a:r>
              <a:rPr lang="en-US" sz="3200" dirty="0">
                <a:solidFill>
                  <a:prstClr val="white"/>
                </a:solidFill>
                <a:latin typeface="Times New Roman" panose="02020603050405020304" pitchFamily="18" charset="0"/>
                <a:cs typeface="Times New Roman" panose="02020603050405020304" pitchFamily="18" charset="0"/>
              </a:rPr>
              <a:t>and the </a:t>
            </a:r>
            <a:r>
              <a:rPr lang="en-US" sz="3200" dirty="0">
                <a:solidFill>
                  <a:srgbClr val="FF0000"/>
                </a:solidFill>
                <a:latin typeface="Times New Roman" panose="02020603050405020304" pitchFamily="18" charset="0"/>
                <a:cs typeface="Times New Roman" panose="02020603050405020304" pitchFamily="18" charset="0"/>
              </a:rPr>
              <a:t>translation of ideology</a:t>
            </a:r>
            <a:r>
              <a:rPr lang="en-US" sz="3200" dirty="0">
                <a:solidFill>
                  <a:prstClr val="white"/>
                </a:solidFill>
                <a:latin typeface="Times New Roman" panose="02020603050405020304" pitchFamily="18" charset="0"/>
                <a:cs typeface="Times New Roman" panose="02020603050405020304" pitchFamily="18" charset="0"/>
              </a:rPr>
              <a:t>. In the former aspect, translation decisions are examined to identify the overriding translational strategy (i.e. foreignization or domestication) while, in the latter, translator mediation is put under scrutiny to assess how it ranges between low and high degrees of mediation in order to affect the transfer of ideologies. In both aspects, they conclude that ‘the translator’s mediation is in itself an ideological issue’ </a:t>
            </a:r>
            <a:br>
              <a:rPr lang="en-US" sz="3200" dirty="0">
                <a:solidFill>
                  <a:srgbClr val="000000"/>
                </a:solidFill>
                <a:latin typeface="Times New Roman" panose="02020603050405020304" pitchFamily="18" charset="0"/>
              </a:rPr>
            </a:br>
            <a:endParaRPr lang="en-US" sz="3200" dirty="0"/>
          </a:p>
        </p:txBody>
      </p:sp>
    </p:spTree>
    <p:extLst>
      <p:ext uri="{BB962C8B-B14F-4D97-AF65-F5344CB8AC3E}">
        <p14:creationId xmlns:p14="http://schemas.microsoft.com/office/powerpoint/2010/main" val="380040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6111" y="1474470"/>
            <a:ext cx="10852469" cy="1384995"/>
          </a:xfrm>
          <a:prstGeom prst="rect">
            <a:avLst/>
          </a:prstGeom>
        </p:spPr>
        <p:txBody>
          <a:bodyPr wrap="square">
            <a:spAutoFit/>
          </a:bodyPr>
          <a:lstStyle/>
          <a:p>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br>
              <a:rPr lang="en-US" dirty="0"/>
            </a:br>
            <a:endParaRPr lang="en-US" dirty="0"/>
          </a:p>
        </p:txBody>
      </p:sp>
      <p:sp>
        <p:nvSpPr>
          <p:cNvPr id="6" name="Rectangle 5"/>
          <p:cNvSpPr/>
          <p:nvPr/>
        </p:nvSpPr>
        <p:spPr>
          <a:xfrm>
            <a:off x="497710" y="289366"/>
            <a:ext cx="11126599" cy="1205458"/>
          </a:xfrm>
          <a:prstGeom prst="rect">
            <a:avLst/>
          </a:prstGeom>
        </p:spPr>
        <p:txBody>
          <a:bodyPr wrap="square">
            <a:spAutoFit/>
          </a:bodyPr>
          <a:lstStyle/>
          <a:p>
            <a:pPr lvl="0" defTabSz="457200">
              <a:spcBef>
                <a:spcPts val="1000"/>
              </a:spcBef>
              <a:buClr>
                <a:srgbClr val="1E5155">
                  <a:lumMod val="40000"/>
                  <a:lumOff val="60000"/>
                </a:srgbClr>
              </a:buClr>
              <a:buSzPct val="80000"/>
            </a:pPr>
            <a:endParaRPr lang="en-US" sz="2800" dirty="0">
              <a:solidFill>
                <a:prstClr val="white"/>
              </a:solidFill>
              <a:latin typeface="Courier New" panose="02070309020205020404" pitchFamily="49" charset="0"/>
              <a:ea typeface="+mj-ea"/>
              <a:cs typeface="Courier New" panose="02070309020205020404" pitchFamily="49" charset="0"/>
            </a:endParaRPr>
          </a:p>
          <a:p>
            <a:pPr lvl="0" defTabSz="457200">
              <a:spcBef>
                <a:spcPts val="1000"/>
              </a:spcBef>
              <a:buClr>
                <a:srgbClr val="1E5155">
                  <a:lumMod val="40000"/>
                  <a:lumOff val="60000"/>
                </a:srgbClr>
              </a:buClr>
              <a:buSzPct val="80000"/>
            </a:pPr>
            <a:r>
              <a:rPr lang="en-US" sz="3600" b="1" dirty="0">
                <a:solidFill>
                  <a:prstClr val="white"/>
                </a:solidFill>
                <a:latin typeface="Courier New" panose="02070309020205020404" pitchFamily="49" charset="0"/>
                <a:ea typeface="+mj-ea"/>
                <a:cs typeface="Courier New" panose="02070309020205020404" pitchFamily="49" charset="0"/>
              </a:rPr>
              <a:t>The Ideology of Translating</a:t>
            </a:r>
          </a:p>
        </p:txBody>
      </p:sp>
      <p:sp>
        <p:nvSpPr>
          <p:cNvPr id="7" name="Rectangle 6"/>
          <p:cNvSpPr/>
          <p:nvPr/>
        </p:nvSpPr>
        <p:spPr>
          <a:xfrm>
            <a:off x="646111" y="1782501"/>
            <a:ext cx="10852469" cy="7848302"/>
          </a:xfrm>
          <a:prstGeom prst="rect">
            <a:avLst/>
          </a:prstGeom>
        </p:spPr>
        <p:txBody>
          <a:bodyPr wrap="square">
            <a:spAutoFit/>
          </a:bodyPr>
          <a:lstStyle/>
          <a:p>
            <a:r>
              <a:rPr lang="en-US" sz="2400" dirty="0">
                <a:latin typeface="Times New Roman" panose="02020603050405020304" pitchFamily="18" charset="0"/>
              </a:rPr>
              <a:t>Translator choice, therefore, even at base, has always implied a certain ideology. To</a:t>
            </a:r>
            <a:br>
              <a:rPr lang="en-US" sz="2400" dirty="0">
                <a:latin typeface="Times New Roman" panose="02020603050405020304" pitchFamily="18" charset="0"/>
              </a:rPr>
            </a:br>
            <a:r>
              <a:rPr lang="en-US" sz="2400" dirty="0">
                <a:latin typeface="Times New Roman" panose="02020603050405020304" pitchFamily="18" charset="0"/>
              </a:rPr>
              <a:t>choose between apparently essential strategic positions - for example, free vs. literal,</a:t>
            </a:r>
            <a:br>
              <a:rPr lang="en-US" sz="2400" dirty="0">
                <a:latin typeface="Times New Roman" panose="02020603050405020304" pitchFamily="18" charset="0"/>
              </a:rPr>
            </a:br>
            <a:r>
              <a:rPr lang="en-US" sz="2400" dirty="0">
                <a:latin typeface="Times New Roman" panose="02020603050405020304" pitchFamily="18" charset="0"/>
              </a:rPr>
              <a:t>formal vs. dynamic, or communicative vs. semantic - in practice, implies choices that</a:t>
            </a:r>
            <a:br>
              <a:rPr lang="en-US" sz="2400" dirty="0">
                <a:latin typeface="Times New Roman" panose="02020603050405020304" pitchFamily="18" charset="0"/>
              </a:rPr>
            </a:br>
            <a:r>
              <a:rPr lang="en-US" sz="2400" dirty="0">
                <a:latin typeface="Times New Roman" panose="02020603050405020304" pitchFamily="18" charset="0"/>
              </a:rPr>
              <a:t>reveal ideological positions. Hatim and Mason (1997:120) review these critical</a:t>
            </a:r>
            <a:br>
              <a:rPr lang="en-US" sz="2400" dirty="0">
                <a:latin typeface="Times New Roman" panose="02020603050405020304" pitchFamily="18" charset="0"/>
              </a:rPr>
            </a:br>
            <a:r>
              <a:rPr lang="en-US" sz="2400" dirty="0">
                <a:latin typeface="Times New Roman" panose="02020603050405020304" pitchFamily="18" charset="0"/>
              </a:rPr>
              <a:t>functions of ideology, acknowledging that Venuti is the first scholar to demonstrate</a:t>
            </a:r>
            <a:br>
              <a:rPr lang="en-US" sz="2400" dirty="0">
                <a:latin typeface="Times New Roman" panose="02020603050405020304" pitchFamily="18" charset="0"/>
              </a:rPr>
            </a:br>
            <a:r>
              <a:rPr lang="en-US" sz="2400" dirty="0">
                <a:latin typeface="Times New Roman" panose="02020603050405020304" pitchFamily="18" charset="0"/>
              </a:rPr>
              <a:t>‘the ideological consequences of this choice’ through what they consider to be the</a:t>
            </a:r>
            <a:br>
              <a:rPr lang="en-US" sz="2400" dirty="0">
                <a:latin typeface="Times New Roman" panose="02020603050405020304" pitchFamily="18" charset="0"/>
              </a:rPr>
            </a:br>
            <a:r>
              <a:rPr lang="en-US" sz="2400" dirty="0">
                <a:latin typeface="Times New Roman" panose="02020603050405020304" pitchFamily="18" charset="0"/>
              </a:rPr>
              <a:t>dichotomy he establishes between </a:t>
            </a:r>
            <a:r>
              <a:rPr lang="en-US" sz="2400" dirty="0" err="1">
                <a:latin typeface="Times New Roman" panose="02020603050405020304" pitchFamily="18" charset="0"/>
              </a:rPr>
              <a:t>foreignizing</a:t>
            </a:r>
            <a:r>
              <a:rPr lang="en-US" sz="2400" dirty="0">
                <a:latin typeface="Times New Roman" panose="02020603050405020304" pitchFamily="18" charset="0"/>
              </a:rPr>
              <a:t> and domesticating translation. Venuti, of course, draws heavily on the German philosopher Friedrich Schleiermacher who sees translation strategy as serving a critical ideological function within the receiving audience</a:t>
            </a:r>
            <a:r>
              <a:rPr lang="en-US" sz="2400" dirty="0"/>
              <a:t> .</a:t>
            </a:r>
            <a:r>
              <a:rPr lang="en-US" sz="2400" dirty="0">
                <a:latin typeface="Times New Roman" panose="02020603050405020304" pitchFamily="18" charset="0"/>
              </a:rPr>
              <a:t> Foreignization is seen as ‘an </a:t>
            </a:r>
            <a:r>
              <a:rPr lang="en-US" sz="2400" dirty="0" err="1">
                <a:latin typeface="Times New Roman" panose="02020603050405020304" pitchFamily="18" charset="0"/>
              </a:rPr>
              <a:t>ethnodeviant</a:t>
            </a:r>
            <a:r>
              <a:rPr lang="en-US" sz="2400" dirty="0">
                <a:latin typeface="Times New Roman" panose="02020603050405020304" pitchFamily="18" charset="0"/>
              </a:rPr>
              <a:t> pressure while domestication</a:t>
            </a:r>
            <a:br>
              <a:rPr lang="en-US" sz="2400" dirty="0">
                <a:latin typeface="Times New Roman" panose="02020603050405020304" pitchFamily="18" charset="0"/>
              </a:rPr>
            </a:br>
            <a:r>
              <a:rPr lang="en-US" sz="2400" dirty="0">
                <a:latin typeface="Times New Roman" panose="02020603050405020304" pitchFamily="18" charset="0"/>
              </a:rPr>
              <a:t>is characterized as ‘an ethnocentric reduction of the foreign text to target language</a:t>
            </a:r>
            <a:br>
              <a:rPr lang="en-US" sz="2400" dirty="0">
                <a:latin typeface="Times New Roman" panose="02020603050405020304" pitchFamily="18" charset="0"/>
              </a:rPr>
            </a:br>
            <a:r>
              <a:rPr lang="en-US" sz="2400" dirty="0">
                <a:latin typeface="Times New Roman" panose="02020603050405020304" pitchFamily="18" charset="0"/>
              </a:rPr>
              <a:t>cultural values</a:t>
            </a:r>
            <a:r>
              <a:rPr lang="en-US" sz="2400" dirty="0"/>
              <a:t> </a:t>
            </a:r>
            <a:br>
              <a:rPr lang="en-US" sz="2400" dirty="0"/>
            </a:br>
            <a:br>
              <a:rPr lang="en-US" sz="2400" dirty="0">
                <a:latin typeface="Times New Roman" panose="02020603050405020304" pitchFamily="18" charset="0"/>
              </a:rPr>
            </a:br>
            <a:br>
              <a:rPr lang="en-US" sz="2400" dirty="0"/>
            </a:br>
            <a:br>
              <a:rPr lang="en-US" sz="2400" dirty="0">
                <a:latin typeface="Times New Roman" panose="02020603050405020304" pitchFamily="18" charset="0"/>
              </a:rPr>
            </a:br>
            <a:br>
              <a:rPr lang="en-US" sz="2400" dirty="0"/>
            </a:br>
            <a:br>
              <a:rPr lang="en-US" sz="2400" dirty="0">
                <a:latin typeface="Times New Roman" panose="02020603050405020304" pitchFamily="18" charset="0"/>
              </a:rPr>
            </a:br>
            <a:r>
              <a:rPr lang="en-US" sz="2400" dirty="0"/>
              <a:t> </a:t>
            </a:r>
            <a:br>
              <a:rPr lang="en-US" sz="2400" dirty="0"/>
            </a:br>
            <a:br>
              <a:rPr lang="en-US" sz="2400" dirty="0"/>
            </a:br>
            <a:r>
              <a:rPr lang="en-US" sz="2400" dirty="0"/>
              <a:t> </a:t>
            </a:r>
            <a:br>
              <a:rPr lang="en-US" sz="2400" dirty="0"/>
            </a:br>
            <a:endParaRPr lang="en-US" sz="2400" dirty="0"/>
          </a:p>
        </p:txBody>
      </p:sp>
    </p:spTree>
    <p:extLst>
      <p:ext uri="{BB962C8B-B14F-4D97-AF65-F5344CB8AC3E}">
        <p14:creationId xmlns:p14="http://schemas.microsoft.com/office/powerpoint/2010/main" val="384699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white"/>
                </a:solidFill>
                <a:latin typeface="Courier New" panose="02070309020205020404" pitchFamily="49" charset="0"/>
                <a:cs typeface="Courier New" panose="02070309020205020404" pitchFamily="49" charset="0"/>
              </a:rPr>
              <a:t>The Translation of Ideology</a:t>
            </a:r>
            <a:endParaRPr lang="en-US" sz="3200" b="1" dirty="0">
              <a:solidFill>
                <a:schemeClr val="tx1"/>
              </a:solidFill>
            </a:endParaRPr>
          </a:p>
        </p:txBody>
      </p:sp>
      <p:sp>
        <p:nvSpPr>
          <p:cNvPr id="3" name="Rectangle 2"/>
          <p:cNvSpPr/>
          <p:nvPr/>
        </p:nvSpPr>
        <p:spPr>
          <a:xfrm>
            <a:off x="646111" y="1348740"/>
            <a:ext cx="10715309" cy="1200329"/>
          </a:xfrm>
          <a:prstGeom prst="rect">
            <a:avLst/>
          </a:prstGeom>
        </p:spPr>
        <p:txBody>
          <a:bodyPr wrap="square">
            <a:spAutoFit/>
          </a:bodyPr>
          <a:lstStyle/>
          <a:p>
            <a:pPr lvl="0"/>
            <a:br>
              <a:rPr lang="en-US" sz="2400" dirty="0"/>
            </a:br>
            <a:br>
              <a:rPr lang="en-US" sz="2400" dirty="0">
                <a:latin typeface="WcynpqBgcdxxQfmpxhAdvTT5ada87cc"/>
                <a:ea typeface="+mj-ea"/>
                <a:cs typeface="+mj-cs"/>
              </a:rPr>
            </a:br>
            <a:endParaRPr lang="en-US" sz="2400" dirty="0"/>
          </a:p>
        </p:txBody>
      </p:sp>
      <p:sp>
        <p:nvSpPr>
          <p:cNvPr id="4" name="Rectangle 3"/>
          <p:cNvSpPr/>
          <p:nvPr/>
        </p:nvSpPr>
        <p:spPr>
          <a:xfrm>
            <a:off x="646111" y="1348740"/>
            <a:ext cx="10818179" cy="914096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this context, the focus of analysis </a:t>
            </a:r>
            <a:r>
              <a:rPr lang="en-US" sz="2400" dirty="0" err="1">
                <a:latin typeface="Times New Roman" panose="02020603050405020304" pitchFamily="18" charset="0"/>
                <a:cs typeface="Times New Roman" panose="02020603050405020304" pitchFamily="18" charset="0"/>
              </a:rPr>
              <a:t>centres</a:t>
            </a:r>
            <a:r>
              <a:rPr lang="en-US" sz="2400" dirty="0">
                <a:latin typeface="Times New Roman" panose="02020603050405020304" pitchFamily="18" charset="0"/>
                <a:cs typeface="Times New Roman" panose="02020603050405020304" pitchFamily="18" charset="0"/>
              </a:rPr>
              <a:t> on the modification of ideologies in and</a:t>
            </a:r>
          </a:p>
          <a:p>
            <a:r>
              <a:rPr lang="en-US" sz="2400" dirty="0">
                <a:latin typeface="Times New Roman" panose="02020603050405020304" pitchFamily="18" charset="0"/>
                <a:cs typeface="Times New Roman" panose="02020603050405020304" pitchFamily="18" charset="0"/>
              </a:rPr>
              <a:t>through the act of translation .Hatim and Mason (1997:120-134) investigate a number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linguistic features that account for the translator intervention, including recurrence,</a:t>
            </a:r>
            <a:br>
              <a:rPr lang="en-US" sz="2400" dirty="0">
                <a:latin typeface="Times New Roman" panose="02020603050405020304" pitchFamily="18" charset="0"/>
                <a:cs typeface="Times New Roman" panose="02020603050405020304" pitchFamily="18" charset="0"/>
              </a:rPr>
            </a:b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parallelisms</a:t>
            </a:r>
            <a:r>
              <a:rPr lang="en-US" sz="2400" dirty="0">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overlexicalization</a:t>
            </a:r>
            <a:r>
              <a:rPr lang="en-US" sz="2400" dirty="0">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transitivity</a:t>
            </a:r>
            <a:r>
              <a:rPr lang="en-US" sz="2400" dirty="0">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style shifting</a:t>
            </a:r>
            <a:r>
              <a:rPr lang="en-US" sz="2400" dirty="0">
                <a:latin typeface="Times New Roman" panose="02020603050405020304" pitchFamily="18" charset="0"/>
                <a:cs typeface="Times New Roman" panose="02020603050405020304" pitchFamily="18" charset="0"/>
              </a:rPr>
              <a:t>, and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cohesion</a:t>
            </a:r>
            <a:r>
              <a:rPr lang="en-US" sz="2400" dirty="0">
                <a:latin typeface="Times New Roman" panose="02020603050405020304" pitchFamily="18" charset="0"/>
                <a:cs typeface="Times New Roman" panose="02020603050405020304" pitchFamily="18" charset="0"/>
              </a:rPr>
              <a:t> to identify shifts in ideology</a:t>
            </a:r>
            <a:r>
              <a:rPr lang="en-US" sz="2400" dirty="0">
                <a:solidFill>
                  <a:prstClr val="white"/>
                </a:solidFill>
                <a:latin typeface="Times New Roman" panose="02020603050405020304" pitchFamily="18" charset="0"/>
                <a:cs typeface="Times New Roman" panose="02020603050405020304" pitchFamily="18" charset="0"/>
              </a:rPr>
              <a:t> wherein they identify three degrees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minimal</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maximal</a:t>
            </a:r>
            <a:r>
              <a:rPr lang="en-US" sz="2400" dirty="0">
                <a:solidFill>
                  <a:prstClr val="white"/>
                </a:solidFill>
                <a:latin typeface="Times New Roman" panose="02020603050405020304" pitchFamily="18" charset="0"/>
                <a:cs typeface="Times New Roman" panose="02020603050405020304" pitchFamily="18" charset="0"/>
              </a:rPr>
              <a:t>, and </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partial</a:t>
            </a:r>
            <a:r>
              <a:rPr lang="en-US" sz="2400" dirty="0">
                <a:solidFill>
                  <a:prstClr val="white"/>
                </a:solidFill>
                <a:latin typeface="Times New Roman" panose="02020603050405020304" pitchFamily="18" charset="0"/>
                <a:cs typeface="Times New Roman" panose="02020603050405020304" pitchFamily="18" charset="0"/>
              </a:rPr>
              <a:t>) of translator mediation. Hatim and Mason relate translators’ interventions to their role as mediators, where mediation refers to ‘the extent to which translators intervene in the transfer process feeding their knowledge and beliefs into the</a:t>
            </a:r>
            <a:br>
              <a:rPr lang="en-US" sz="2400" dirty="0">
                <a:solidFill>
                  <a:prstClr val="white"/>
                </a:solidFill>
                <a:latin typeface="Times New Roman" panose="02020603050405020304" pitchFamily="18" charset="0"/>
                <a:cs typeface="Times New Roman" panose="02020603050405020304" pitchFamily="18" charset="0"/>
              </a:rPr>
            </a:br>
            <a:r>
              <a:rPr lang="en-US" sz="2400" dirty="0">
                <a:solidFill>
                  <a:prstClr val="white"/>
                </a:solidFill>
                <a:latin typeface="Times New Roman" panose="02020603050405020304" pitchFamily="18" charset="0"/>
                <a:cs typeface="Times New Roman" panose="02020603050405020304" pitchFamily="18" charset="0"/>
              </a:rPr>
              <a:t>processing of texts’ .</a:t>
            </a:r>
            <a:r>
              <a:rPr lang="en-US" sz="2400" dirty="0">
                <a:solidFill>
                  <a:srgbClr val="000000"/>
                </a:solidFill>
                <a:latin typeface="Times New Roman" panose="02020603050405020304" pitchFamily="18" charset="0"/>
              </a:rPr>
              <a:t> </a:t>
            </a:r>
            <a:r>
              <a:rPr lang="en-US" sz="2400" dirty="0">
                <a:latin typeface="Times New Roman" panose="02020603050405020304" pitchFamily="18" charset="0"/>
              </a:rPr>
              <a:t>In this sense there are two</a:t>
            </a:r>
            <a:r>
              <a:rPr lang="en-US" sz="2400" dirty="0">
                <a:solidFill>
                  <a:prstClr val="white"/>
                </a:solidFill>
                <a:latin typeface="Times New Roman" panose="02020603050405020304" pitchFamily="18" charset="0"/>
              </a:rPr>
              <a:t> manipulators, the first being the speaker, who intends to practice a kind of influence on his recipients, the second being the translator or interpreter who, consciously or not, absorbs these manipulations (including ideologies) and portrays them according to what we have termed his or her mental models, in which modification or replacement is an ever-present likelihood. </a:t>
            </a: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rPr>
            </a:br>
            <a:r>
              <a:rPr lang="en-US" sz="2400" dirty="0">
                <a:solidFill>
                  <a:prstClr val="white"/>
                </a:solidFill>
              </a:rPr>
              <a:t> </a:t>
            </a:r>
            <a:br>
              <a:rPr lang="en-US" sz="2400" dirty="0">
                <a:latin typeface="Times New Roman" panose="02020603050405020304" pitchFamily="18" charset="0"/>
              </a:rPr>
            </a:br>
            <a:br>
              <a:rPr lang="en-US" sz="2400" dirty="0"/>
            </a:br>
            <a:br>
              <a:rPr lang="en-US" sz="2400" dirty="0">
                <a:solidFill>
                  <a:prstClr val="white"/>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solidFill>
                  <a:prstClr val="white"/>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208304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9629" cy="1400530"/>
          </a:xfrm>
        </p:spPr>
        <p:txBody>
          <a:bodyPr/>
          <a:lstStyle/>
          <a:p>
            <a:r>
              <a:rPr lang="en-US" sz="3600" dirty="0">
                <a:solidFill>
                  <a:schemeClr val="tx1"/>
                </a:solidFill>
                <a:latin typeface="Times New Roman" panose="02020603050405020304" pitchFamily="18" charset="0"/>
              </a:rPr>
              <a:t>Ideology in </a:t>
            </a:r>
            <a:r>
              <a:rPr lang="en-US" sz="3600" dirty="0">
                <a:solidFill>
                  <a:prstClr val="white"/>
                </a:solidFill>
                <a:latin typeface="Times New Roman" panose="02020603050405020304" pitchFamily="18" charset="0"/>
              </a:rPr>
              <a:t>Translating</a:t>
            </a:r>
            <a:br>
              <a:rPr lang="en-US" sz="3600" dirty="0">
                <a:solidFill>
                  <a:schemeClr val="tx1"/>
                </a:solidFill>
                <a:latin typeface="Times New Roman" panose="02020603050405020304" pitchFamily="18" charset="0"/>
              </a:rPr>
            </a:br>
            <a:br>
              <a:rPr lang="en-US" sz="3600" dirty="0">
                <a:solidFill>
                  <a:schemeClr val="tx1"/>
                </a:solidFill>
              </a:rPr>
            </a:br>
            <a:endParaRPr lang="en-US" sz="36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290" y="1371600"/>
            <a:ext cx="9738360" cy="4960620"/>
          </a:xfrm>
          <a:prstGeom prst="rect">
            <a:avLst/>
          </a:prstGeom>
        </p:spPr>
      </p:pic>
    </p:spTree>
    <p:extLst>
      <p:ext uri="{BB962C8B-B14F-4D97-AF65-F5344CB8AC3E}">
        <p14:creationId xmlns:p14="http://schemas.microsoft.com/office/powerpoint/2010/main" val="204383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447801"/>
            <a:ext cx="11144250" cy="1992630"/>
          </a:xfrm>
        </p:spPr>
        <p:txBody>
          <a:bodyPr/>
          <a:lstStyle/>
          <a:p>
            <a:pPr algn="ctr"/>
            <a:r>
              <a:rPr lang="en-US" sz="6000" dirty="0">
                <a:solidFill>
                  <a:schemeClr val="tx1"/>
                </a:solidFill>
                <a:latin typeface="Algerian" panose="04020705040A02060702" pitchFamily="82" charset="0"/>
              </a:rPr>
              <a:t>CDA </a:t>
            </a:r>
            <a:br>
              <a:rPr lang="en-US" sz="6000" dirty="0">
                <a:solidFill>
                  <a:schemeClr val="tx1"/>
                </a:solidFill>
                <a:latin typeface="Algerian" panose="04020705040A02060702" pitchFamily="82" charset="0"/>
              </a:rPr>
            </a:br>
            <a:br>
              <a:rPr lang="en-US" sz="6000" dirty="0">
                <a:solidFill>
                  <a:schemeClr val="tx1"/>
                </a:solidFill>
                <a:latin typeface="Algerian" panose="04020705040A02060702" pitchFamily="82" charset="0"/>
              </a:rPr>
            </a:br>
            <a:r>
              <a:rPr lang="en-US" sz="6000" dirty="0">
                <a:solidFill>
                  <a:schemeClr val="tx1"/>
                </a:solidFill>
                <a:latin typeface="Algerian" panose="04020705040A02060702" pitchFamily="82" charset="0"/>
              </a:rPr>
              <a:t>Translation and Ideology</a:t>
            </a:r>
          </a:p>
        </p:txBody>
      </p:sp>
      <p:sp>
        <p:nvSpPr>
          <p:cNvPr id="3" name="Subtitle 2"/>
          <p:cNvSpPr>
            <a:spLocks noGrp="1"/>
          </p:cNvSpPr>
          <p:nvPr>
            <p:ph type="subTitle" idx="1"/>
          </p:nvPr>
        </p:nvSpPr>
        <p:spPr/>
        <p:txBody>
          <a:bodyPr>
            <a:normAutofit fontScale="25000" lnSpcReduction="20000"/>
          </a:bodyPr>
          <a:lstStyle/>
          <a:p>
            <a:pPr algn="ctr"/>
            <a:r>
              <a:rPr lang="en-US" sz="7400" b="1" dirty="0">
                <a:solidFill>
                  <a:schemeClr val="tx1"/>
                </a:solidFill>
                <a:latin typeface="MS PGothic" panose="020B0600070205080204" pitchFamily="34" charset="-128"/>
                <a:ea typeface="MS PGothic" panose="020B0600070205080204" pitchFamily="34" charset="-128"/>
              </a:rPr>
              <a:t>Discourse Analysis</a:t>
            </a:r>
          </a:p>
          <a:p>
            <a:pPr algn="ctr"/>
            <a:r>
              <a:rPr lang="en-US" sz="7400" b="1" dirty="0">
                <a:solidFill>
                  <a:schemeClr val="tx1"/>
                </a:solidFill>
                <a:latin typeface="MS PGothic" panose="020B0600070205080204" pitchFamily="34" charset="-128"/>
                <a:ea typeface="MS PGothic" panose="020B0600070205080204" pitchFamily="34" charset="-128"/>
              </a:rPr>
              <a:t>Tutor’s Name: Prof. Dr. </a:t>
            </a:r>
            <a:r>
              <a:rPr lang="en-US" sz="8000" dirty="0">
                <a:solidFill>
                  <a:schemeClr val="tx1"/>
                </a:solidFill>
                <a:latin typeface="MS PGothic" panose="020B0600070205080204" pitchFamily="34" charset="-128"/>
                <a:ea typeface="MS PGothic" panose="020B0600070205080204" pitchFamily="34" charset="-128"/>
              </a:rPr>
              <a:t>AHMED QADOURY ABED</a:t>
            </a:r>
            <a:endParaRPr lang="en-US" sz="7400" b="1" dirty="0">
              <a:solidFill>
                <a:schemeClr val="tx1"/>
              </a:solidFill>
              <a:latin typeface="MS PGothic" panose="020B0600070205080204" pitchFamily="34" charset="-128"/>
              <a:ea typeface="MS PGothic" panose="020B0600070205080204" pitchFamily="34" charset="-128"/>
            </a:endParaRPr>
          </a:p>
          <a:p>
            <a:pPr algn="ctr"/>
            <a:r>
              <a:rPr lang="en-US" sz="7400" b="1" dirty="0">
                <a:solidFill>
                  <a:schemeClr val="tx1"/>
                </a:solidFill>
                <a:latin typeface="MS PGothic" panose="020B0600070205080204" pitchFamily="34" charset="-128"/>
                <a:ea typeface="MS PGothic" panose="020B0600070205080204" pitchFamily="34" charset="-128"/>
              </a:rPr>
              <a:t>By: Essam T.Muhammed</a:t>
            </a:r>
          </a:p>
          <a:p>
            <a:pPr algn="ctr"/>
            <a:r>
              <a:rPr lang="en-US" sz="7400" b="1" dirty="0">
                <a:solidFill>
                  <a:schemeClr val="tx1"/>
                </a:solidFill>
                <a:latin typeface="MS PGothic" panose="020B0600070205080204" pitchFamily="34" charset="-128"/>
                <a:ea typeface="MS PGothic" panose="020B0600070205080204" pitchFamily="34" charset="-128"/>
              </a:rPr>
              <a:t>PhD Student</a:t>
            </a:r>
          </a:p>
          <a:p>
            <a:pPr algn="ctr"/>
            <a:r>
              <a:rPr lang="en-US" sz="7400" b="1" dirty="0">
                <a:solidFill>
                  <a:schemeClr val="tx1"/>
                </a:solidFill>
                <a:latin typeface="MS PGothic" panose="020B0600070205080204" pitchFamily="34" charset="-128"/>
                <a:ea typeface="MS PGothic" panose="020B0600070205080204" pitchFamily="34" charset="-128"/>
              </a:rPr>
              <a:t>2020-2021</a:t>
            </a:r>
          </a:p>
          <a:p>
            <a:endParaRPr lang="en-US" dirty="0"/>
          </a:p>
        </p:txBody>
      </p:sp>
    </p:spTree>
    <p:extLst>
      <p:ext uri="{BB962C8B-B14F-4D97-AF65-F5344CB8AC3E}">
        <p14:creationId xmlns:p14="http://schemas.microsoft.com/office/powerpoint/2010/main" val="4034002041"/>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ts val="1000"/>
              </a:spcBef>
            </a:pPr>
            <a:r>
              <a:rPr lang="en-US" sz="3200" dirty="0"/>
              <a:t>Halliday’s Linguistic Tools</a:t>
            </a:r>
          </a:p>
        </p:txBody>
      </p:sp>
      <p:sp>
        <p:nvSpPr>
          <p:cNvPr id="3" name="Content Placeholder 2"/>
          <p:cNvSpPr>
            <a:spLocks noGrp="1"/>
          </p:cNvSpPr>
          <p:nvPr>
            <p:ph idx="1"/>
          </p:nvPr>
        </p:nvSpPr>
        <p:spPr>
          <a:xfrm>
            <a:off x="331470" y="1097280"/>
            <a:ext cx="11384280" cy="5151119"/>
          </a:xfrm>
        </p:spPr>
        <p:txBody>
          <a:bodyPr>
            <a:noAutofit/>
          </a:bodyPr>
          <a:lstStyle/>
          <a:p>
            <a:pPr marL="0" indent="0">
              <a:buNone/>
            </a:pPr>
            <a:r>
              <a:rPr lang="en-US" sz="2400" dirty="0"/>
              <a:t>SFL </a:t>
            </a:r>
            <a:r>
              <a:rPr lang="en-US" sz="2400" dirty="0">
                <a:latin typeface="Times New Roman" panose="02020603050405020304" pitchFamily="18" charset="0"/>
              </a:rPr>
              <a:t>provides a complete account of the set of linguistic tools used in the</a:t>
            </a:r>
            <a:r>
              <a:rPr lang="en-US" sz="2400" dirty="0">
                <a:solidFill>
                  <a:srgbClr val="000000"/>
                </a:solidFill>
                <a:latin typeface="Times New Roman" panose="02020603050405020304" pitchFamily="18" charset="0"/>
              </a:rPr>
              <a:t> </a:t>
            </a:r>
            <a:r>
              <a:rPr lang="en-US" sz="2400" dirty="0">
                <a:latin typeface="Times New Roman" panose="02020603050405020304" pitchFamily="18" charset="0"/>
              </a:rPr>
              <a:t>analysis of language,</a:t>
            </a:r>
            <a:r>
              <a:rPr lang="en-US" sz="2400" dirty="0"/>
              <a:t> </a:t>
            </a:r>
            <a:r>
              <a:rPr lang="en-US" sz="2400" dirty="0">
                <a:solidFill>
                  <a:prstClr val="white"/>
                </a:solidFill>
                <a:latin typeface="Times New Roman" panose="02020603050405020304" pitchFamily="18" charset="0"/>
              </a:rPr>
              <a:t>. An account in which linguistic choices are not arbitrary. there is a certain function that this choice fulfils. According to Halliday (2004), language is used to express three functions or – as he prefers to call them – </a:t>
            </a:r>
            <a:r>
              <a:rPr lang="en-US" sz="2400" dirty="0" err="1">
                <a:solidFill>
                  <a:prstClr val="white"/>
                </a:solidFill>
                <a:latin typeface="Times New Roman" panose="02020603050405020304" pitchFamily="18" charset="0"/>
              </a:rPr>
              <a:t>metafunctions</a:t>
            </a:r>
            <a:r>
              <a:rPr lang="en-US" sz="2400" dirty="0">
                <a:solidFill>
                  <a:prstClr val="white"/>
                </a:solidFill>
              </a:rPr>
              <a:t> </a:t>
            </a:r>
            <a:r>
              <a:rPr lang="en-US" sz="2400" dirty="0">
                <a:solidFill>
                  <a:prstClr val="white"/>
                </a:solidFill>
                <a:latin typeface="Times New Roman" panose="02020603050405020304" pitchFamily="18" charset="0"/>
              </a:rPr>
              <a:t>namely the ideational, interpersonal and textual. In the ideational </a:t>
            </a:r>
            <a:r>
              <a:rPr lang="en-US" sz="2400" dirty="0" err="1">
                <a:solidFill>
                  <a:prstClr val="white"/>
                </a:solidFill>
                <a:latin typeface="Times New Roman" panose="02020603050405020304" pitchFamily="18" charset="0"/>
              </a:rPr>
              <a:t>metafunction</a:t>
            </a:r>
            <a:r>
              <a:rPr lang="en-US" sz="2400" dirty="0">
                <a:solidFill>
                  <a:prstClr val="white"/>
                </a:solidFill>
                <a:latin typeface="Times New Roman" panose="02020603050405020304" pitchFamily="18" charset="0"/>
              </a:rPr>
              <a:t>, language is used to express our experiences of the real world as well as of one’s own consciousness, i.e. reflecting both outer and inner worlds through making use of transitivity and voice. Within the interpersonal </a:t>
            </a:r>
            <a:r>
              <a:rPr lang="en-US" sz="2400" dirty="0" err="1">
                <a:solidFill>
                  <a:prstClr val="white"/>
                </a:solidFill>
                <a:latin typeface="Times New Roman" panose="02020603050405020304" pitchFamily="18" charset="0"/>
              </a:rPr>
              <a:t>metafunction</a:t>
            </a:r>
            <a:r>
              <a:rPr lang="en-US" sz="2400" dirty="0">
                <a:solidFill>
                  <a:prstClr val="white"/>
                </a:solidFill>
                <a:latin typeface="Times New Roman" panose="02020603050405020304" pitchFamily="18" charset="0"/>
              </a:rPr>
              <a:t>, personal and social relationships are enacted concurrently. Language here helps the individual to communicate with society as well as to give him/her the opportunity to express and develop his/her personality, where mood and modality provide useful tools. Finally, within the textual </a:t>
            </a:r>
            <a:r>
              <a:rPr lang="en-US" sz="2400" dirty="0" err="1">
                <a:solidFill>
                  <a:prstClr val="white"/>
                </a:solidFill>
                <a:latin typeface="Times New Roman" panose="02020603050405020304" pitchFamily="18" charset="0"/>
              </a:rPr>
              <a:t>metafunction</a:t>
            </a:r>
            <a:r>
              <a:rPr lang="en-US" sz="2400" dirty="0">
                <a:solidFill>
                  <a:prstClr val="white"/>
                </a:solidFill>
                <a:latin typeface="Times New Roman" panose="02020603050405020304" pitchFamily="18" charset="0"/>
              </a:rPr>
              <a:t>, language helps to create coherent texts as well as providing the users of such texts with the ability to identify dislocations, such as vague or unrelated sentences.</a:t>
            </a:r>
            <a:r>
              <a:rPr lang="en-US" sz="2400" dirty="0">
                <a:solidFill>
                  <a:prstClr val="white"/>
                </a:solidFill>
              </a:rPr>
              <a:t> </a:t>
            </a: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latin typeface="Times New Roman" panose="02020603050405020304" pitchFamily="18" charset="0"/>
              </a:rPr>
            </a:br>
            <a:br>
              <a:rPr lang="en-US" sz="2400" dirty="0"/>
            </a:br>
            <a:r>
              <a:rPr lang="en-US" sz="2400" dirty="0">
                <a:solidFill>
                  <a:srgbClr val="000000"/>
                </a:solidFill>
                <a:latin typeface="Times New Roman" panose="02020603050405020304" pitchFamily="18" charset="0"/>
              </a:rPr>
              <a:t> </a:t>
            </a:r>
            <a:br>
              <a:rPr lang="en-US" sz="2400" dirty="0"/>
            </a:br>
            <a:br>
              <a:rPr lang="en-US" sz="2400" dirty="0"/>
            </a:br>
            <a:r>
              <a:rPr lang="en-US" sz="2400" dirty="0">
                <a:solidFill>
                  <a:prstClr val="white"/>
                </a:solidFill>
              </a:rPr>
              <a:t> </a:t>
            </a:r>
            <a:br>
              <a:rPr lang="en-US" sz="2400" dirty="0">
                <a:solidFill>
                  <a:srgbClr val="000000"/>
                </a:solidFill>
                <a:latin typeface="Times New Roman" panose="02020603050405020304" pitchFamily="18" charset="0"/>
              </a:rPr>
            </a:br>
            <a:br>
              <a:rPr lang="en-US" sz="2400" dirty="0"/>
            </a:br>
            <a:r>
              <a:rPr lang="en-US" sz="2400" dirty="0"/>
              <a:t> </a:t>
            </a:r>
            <a:br>
              <a:rPr lang="en-US" sz="2400" dirty="0"/>
            </a:br>
            <a:br>
              <a:rPr lang="en-US" sz="2400" dirty="0">
                <a:solidFill>
                  <a:srgbClr val="000000"/>
                </a:solidFill>
                <a:latin typeface="Times New Roman" panose="02020603050405020304" pitchFamily="18" charset="0"/>
              </a:rPr>
            </a:br>
            <a:br>
              <a:rPr lang="en-US" sz="2400" dirty="0"/>
            </a:br>
            <a:endParaRPr lang="en-US" sz="2400" dirty="0"/>
          </a:p>
        </p:txBody>
      </p:sp>
    </p:spTree>
    <p:extLst>
      <p:ext uri="{BB962C8B-B14F-4D97-AF65-F5344CB8AC3E}">
        <p14:creationId xmlns:p14="http://schemas.microsoft.com/office/powerpoint/2010/main" val="173133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 y="262891"/>
            <a:ext cx="11144250" cy="1077218"/>
          </a:xfrm>
          <a:prstGeom prst="rect">
            <a:avLst/>
          </a:prstGeom>
        </p:spPr>
        <p:txBody>
          <a:bodyPr wrap="square">
            <a:spAutoFit/>
          </a:bodyPr>
          <a:lstStyle/>
          <a:p>
            <a:pPr lvl="0" defTabSz="457200">
              <a:spcBef>
                <a:spcPts val="1000"/>
              </a:spcBef>
              <a:buClr>
                <a:srgbClr val="1E5155">
                  <a:lumMod val="40000"/>
                  <a:lumOff val="60000"/>
                </a:srgbClr>
              </a:buClr>
              <a:buSzPct val="80000"/>
            </a:pPr>
            <a:r>
              <a:rPr lang="en-US" sz="3600" b="1" dirty="0">
                <a:latin typeface="Angsana New" panose="02020603050405020304" pitchFamily="18" charset="-34"/>
                <a:cs typeface="Angsana New" panose="02020603050405020304" pitchFamily="18" charset="-34"/>
              </a:rPr>
              <a:t>Martin and White’s Criticism to Halliday’s Interpersonal Metafunction</a:t>
            </a:r>
            <a:br>
              <a:rPr lang="en-US" sz="2800" dirty="0"/>
            </a:br>
            <a:r>
              <a:rPr lang="en-US" sz="2800" dirty="0"/>
              <a:t> </a:t>
            </a:r>
            <a:endParaRPr lang="en-US" sz="2800" dirty="0">
              <a:ea typeface="+mj-ea"/>
              <a:cs typeface="+mj-cs"/>
            </a:endParaRPr>
          </a:p>
        </p:txBody>
      </p:sp>
      <p:sp>
        <p:nvSpPr>
          <p:cNvPr id="3" name="Rectangle 2"/>
          <p:cNvSpPr/>
          <p:nvPr/>
        </p:nvSpPr>
        <p:spPr>
          <a:xfrm>
            <a:off x="320040" y="1017270"/>
            <a:ext cx="11144250" cy="4524315"/>
          </a:xfrm>
          <a:prstGeom prst="rect">
            <a:avLst/>
          </a:prstGeom>
        </p:spPr>
        <p:txBody>
          <a:bodyPr wrap="square">
            <a:spAutoFit/>
          </a:bodyPr>
          <a:lstStyle/>
          <a:p>
            <a:r>
              <a:rPr lang="en-US" sz="2400" dirty="0">
                <a:latin typeface="Times New Roman" panose="02020603050405020304" pitchFamily="18" charset="0"/>
              </a:rPr>
              <a:t>According to </a:t>
            </a:r>
            <a:r>
              <a:rPr lang="en-US" sz="2400" dirty="0" err="1">
                <a:latin typeface="Times New Roman" panose="02020603050405020304" pitchFamily="18" charset="0"/>
              </a:rPr>
              <a:t>Haliday</a:t>
            </a:r>
            <a:r>
              <a:rPr lang="en-US" sz="2400" dirty="0">
                <a:latin typeface="Times New Roman" panose="02020603050405020304" pitchFamily="18" charset="0"/>
              </a:rPr>
              <a:t> ,the interpersonal</a:t>
            </a:r>
            <a:r>
              <a:rPr lang="en-US" sz="2400" dirty="0">
                <a:solidFill>
                  <a:prstClr val="white"/>
                </a:solidFill>
                <a:latin typeface="Times New Roman" panose="02020603050405020304" pitchFamily="18" charset="0"/>
              </a:rPr>
              <a:t> metafunction exclusively focuses on mood and modality as the only categories that show how the writer/ speaker expresses his or her attitudes. This has been criticized for being </a:t>
            </a:r>
            <a:r>
              <a:rPr lang="en-US" sz="2400" dirty="0">
                <a:solidFill>
                  <a:schemeClr val="accent1">
                    <a:lumMod val="60000"/>
                    <a:lumOff val="40000"/>
                  </a:schemeClr>
                </a:solidFill>
                <a:latin typeface="Times New Roman" panose="02020603050405020304" pitchFamily="18" charset="0"/>
              </a:rPr>
              <a:t>too grammatical in nature </a:t>
            </a:r>
            <a:r>
              <a:rPr lang="en-US" sz="2400" dirty="0">
                <a:solidFill>
                  <a:prstClr val="white"/>
                </a:solidFill>
                <a:latin typeface="Times New Roman" panose="02020603050405020304" pitchFamily="18" charset="0"/>
              </a:rPr>
              <a:t>and </a:t>
            </a:r>
            <a:r>
              <a:rPr lang="en-US" sz="2400" dirty="0">
                <a:solidFill>
                  <a:schemeClr val="accent1">
                    <a:lumMod val="60000"/>
                    <a:lumOff val="40000"/>
                  </a:schemeClr>
                </a:solidFill>
                <a:latin typeface="Times New Roman" panose="02020603050405020304" pitchFamily="18" charset="0"/>
              </a:rPr>
              <a:t>solely narrow in scope</a:t>
            </a:r>
            <a:r>
              <a:rPr lang="en-US" sz="2400" dirty="0">
                <a:solidFill>
                  <a:prstClr val="white"/>
                </a:solidFill>
                <a:latin typeface="Times New Roman" panose="02020603050405020304" pitchFamily="18" charset="0"/>
              </a:rPr>
              <a:t>. Unconvinced by Halliday’s account, and working with colleagues in the early 1990s, Martin and White (2005) note that they ‘began to develop </a:t>
            </a:r>
            <a:r>
              <a:rPr lang="en-US" sz="2400" dirty="0">
                <a:solidFill>
                  <a:schemeClr val="accent1">
                    <a:lumMod val="60000"/>
                    <a:lumOff val="40000"/>
                  </a:schemeClr>
                </a:solidFill>
                <a:latin typeface="Times New Roman" panose="02020603050405020304" pitchFamily="18" charset="0"/>
              </a:rPr>
              <a:t>a more-lexically based perspective</a:t>
            </a:r>
            <a:r>
              <a:rPr lang="en-US" sz="2400" dirty="0">
                <a:solidFill>
                  <a:prstClr val="white"/>
                </a:solidFill>
                <a:latin typeface="Times New Roman" panose="02020603050405020304" pitchFamily="18" charset="0"/>
              </a:rPr>
              <a:t>, triggered in the first instance by the need for a richer understanding of interpersonal meaning in monolingual texts’. The outcome was promising and has resulted in providing a framework termed ‘</a:t>
            </a:r>
            <a:r>
              <a:rPr lang="en-US" sz="2400" dirty="0">
                <a:solidFill>
                  <a:schemeClr val="accent1">
                    <a:lumMod val="60000"/>
                    <a:lumOff val="40000"/>
                  </a:schemeClr>
                </a:solidFill>
                <a:latin typeface="Times New Roman" panose="02020603050405020304" pitchFamily="18" charset="0"/>
              </a:rPr>
              <a:t>appraisal</a:t>
            </a:r>
            <a:r>
              <a:rPr lang="en-US" sz="2400" dirty="0">
                <a:solidFill>
                  <a:prstClr val="white"/>
                </a:solidFill>
                <a:latin typeface="Times New Roman" panose="02020603050405020304" pitchFamily="18" charset="0"/>
              </a:rPr>
              <a:t>’ that </a:t>
            </a:r>
            <a:r>
              <a:rPr lang="en-US" sz="2400" dirty="0" err="1">
                <a:solidFill>
                  <a:schemeClr val="accent1">
                    <a:lumMod val="60000"/>
                    <a:lumOff val="40000"/>
                  </a:schemeClr>
                </a:solidFill>
                <a:latin typeface="Times New Roman" panose="02020603050405020304" pitchFamily="18" charset="0"/>
              </a:rPr>
              <a:t>centres</a:t>
            </a:r>
            <a:r>
              <a:rPr lang="en-US" sz="2400" dirty="0">
                <a:solidFill>
                  <a:schemeClr val="accent1">
                    <a:lumMod val="60000"/>
                    <a:lumOff val="40000"/>
                  </a:schemeClr>
                </a:solidFill>
                <a:latin typeface="Times New Roman" panose="02020603050405020304" pitchFamily="18" charset="0"/>
              </a:rPr>
              <a:t> on the study of evaluation – that is, conveying the speaker’s attitudinal meanings and stance(s).</a:t>
            </a:r>
            <a:r>
              <a:rPr lang="en-US" sz="2400" dirty="0">
                <a:solidFill>
                  <a:schemeClr val="accent1">
                    <a:lumMod val="60000"/>
                    <a:lumOff val="40000"/>
                  </a:schemeClr>
                </a:solidFill>
              </a:rPr>
              <a:t> </a:t>
            </a:r>
            <a:endParaRPr lang="en-US" sz="2400" b="1" dirty="0">
              <a:solidFill>
                <a:prstClr val="white"/>
              </a:solidFill>
              <a:latin typeface="Times New Roman" panose="02020603050405020304" pitchFamily="18" charset="0"/>
            </a:endParaRPr>
          </a:p>
          <a:p>
            <a:r>
              <a:rPr lang="en-US" sz="2400" b="1" dirty="0">
                <a:latin typeface="Times New Roman" panose="02020603050405020304" pitchFamily="18" charset="0"/>
              </a:rPr>
              <a:t>Thompson and </a:t>
            </a:r>
            <a:r>
              <a:rPr lang="en-US" sz="2400" b="1" dirty="0" err="1">
                <a:latin typeface="Times New Roman" panose="02020603050405020304" pitchFamily="18" charset="0"/>
              </a:rPr>
              <a:t>Hunston</a:t>
            </a:r>
            <a:r>
              <a:rPr lang="en-US" sz="2400" dirty="0">
                <a:solidFill>
                  <a:prstClr val="white"/>
                </a:solidFill>
                <a:latin typeface="Times New Roman" panose="02020603050405020304" pitchFamily="18" charset="0"/>
              </a:rPr>
              <a:t> (2000) support such attempts and accept that ‘appraisal’ is used to refer to the expression of attitudinal meaning while acknowledging that it is an expansion of Halliday’s original account. </a:t>
            </a:r>
            <a:endParaRPr lang="en-US" sz="2400" dirty="0"/>
          </a:p>
        </p:txBody>
      </p:sp>
    </p:spTree>
    <p:extLst>
      <p:ext uri="{BB962C8B-B14F-4D97-AF65-F5344CB8AC3E}">
        <p14:creationId xmlns:p14="http://schemas.microsoft.com/office/powerpoint/2010/main" val="184550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470" y="274321"/>
            <a:ext cx="11235690" cy="646331"/>
          </a:xfrm>
          <a:prstGeom prst="rect">
            <a:avLst/>
          </a:prstGeom>
        </p:spPr>
        <p:txBody>
          <a:bodyPr wrap="square">
            <a:spAutoFit/>
          </a:bodyPr>
          <a:lstStyle/>
          <a:p>
            <a:r>
              <a:rPr lang="en-US" sz="3600" dirty="0">
                <a:latin typeface="Times New Roman" panose="02020603050405020304" pitchFamily="18" charset="0"/>
              </a:rPr>
              <a:t>Hatim and Mason’s  Modified Model </a:t>
            </a:r>
            <a:endParaRPr lang="en-US" sz="3600" dirty="0"/>
          </a:p>
        </p:txBody>
      </p:sp>
      <p:sp>
        <p:nvSpPr>
          <p:cNvPr id="3" name="Rectangle 2"/>
          <p:cNvSpPr/>
          <p:nvPr/>
        </p:nvSpPr>
        <p:spPr>
          <a:xfrm>
            <a:off x="217170" y="1337310"/>
            <a:ext cx="11532870" cy="984885"/>
          </a:xfrm>
          <a:prstGeom prst="rect">
            <a:avLst/>
          </a:prstGeom>
        </p:spPr>
        <p:txBody>
          <a:bodyPr wrap="square">
            <a:spAutoFit/>
          </a:bodyPr>
          <a:lstStyle/>
          <a:p>
            <a:pPr lvl="0"/>
            <a:r>
              <a:rPr lang="en-US" sz="2000" dirty="0">
                <a:latin typeface="Times New Roman" panose="02020603050405020304" pitchFamily="18" charset="0"/>
              </a:rPr>
              <a:t>Hatim and Mason’s model has to be modified both in terms of the areas covered and tools used due to the following reasons: </a:t>
            </a:r>
            <a:br>
              <a:rPr lang="en-US" sz="1400" dirty="0">
                <a:solidFill>
                  <a:srgbClr val="000000"/>
                </a:solidFill>
                <a:latin typeface="Times New Roman" panose="02020603050405020304" pitchFamily="18" charset="0"/>
              </a:rPr>
            </a:br>
            <a:endParaRPr lang="en-US" dirty="0"/>
          </a:p>
        </p:txBody>
      </p:sp>
      <p:sp>
        <p:nvSpPr>
          <p:cNvPr id="5" name="Rectangle 4"/>
          <p:cNvSpPr/>
          <p:nvPr/>
        </p:nvSpPr>
        <p:spPr>
          <a:xfrm>
            <a:off x="91440" y="1840230"/>
            <a:ext cx="11864340" cy="7294305"/>
          </a:xfrm>
          <a:prstGeom prst="rect">
            <a:avLst/>
          </a:prstGeom>
        </p:spPr>
        <p:txBody>
          <a:bodyPr wrap="square">
            <a:spAutoFit/>
          </a:bodyPr>
          <a:lstStyle/>
          <a:p>
            <a:r>
              <a:rPr lang="en-US" sz="2400" dirty="0">
                <a:solidFill>
                  <a:schemeClr val="accent1">
                    <a:lumMod val="60000"/>
                    <a:lumOff val="40000"/>
                  </a:schemeClr>
                </a:solidFill>
                <a:latin typeface="Times New Roman" panose="02020603050405020304" pitchFamily="18" charset="0"/>
              </a:rPr>
              <a:t>Firstly</a:t>
            </a:r>
            <a:r>
              <a:rPr lang="en-US" sz="2400" dirty="0">
                <a:latin typeface="Times New Roman" panose="02020603050405020304" pitchFamily="18" charset="0"/>
              </a:rPr>
              <a:t>, because of the impact exercised by manipulation on the </a:t>
            </a:r>
            <a:r>
              <a:rPr lang="en-US" sz="2400" dirty="0">
                <a:solidFill>
                  <a:prstClr val="white"/>
                </a:solidFill>
                <a:latin typeface="Times New Roman" panose="02020603050405020304" pitchFamily="18" charset="0"/>
              </a:rPr>
              <a:t>translator/interpreter, his/her role will shift from that of a communicator who mediates between two languages (and cultures, of course) for the sake of maximizing understanding into that of an interventionist who, consciously or not, reflects his/her own ideology to the audience as though it were that of the writer/speaker. </a:t>
            </a:r>
            <a:br>
              <a:rPr lang="en-US" sz="2400" dirty="0"/>
            </a:br>
            <a:r>
              <a:rPr lang="en-US" sz="2400" dirty="0">
                <a:solidFill>
                  <a:schemeClr val="accent1">
                    <a:lumMod val="60000"/>
                    <a:lumOff val="40000"/>
                  </a:schemeClr>
                </a:solidFill>
                <a:latin typeface="Times New Roman" panose="02020603050405020304" pitchFamily="18" charset="0"/>
              </a:rPr>
              <a:t>Secondly,</a:t>
            </a:r>
            <a:r>
              <a:rPr lang="en-US" sz="2400" dirty="0">
                <a:solidFill>
                  <a:prstClr val="white"/>
                </a:solidFill>
                <a:latin typeface="Times New Roman" panose="02020603050405020304" pitchFamily="18" charset="0"/>
              </a:rPr>
              <a:t> since it is more likely that intervention takes place at the interpersonal level than the</a:t>
            </a:r>
            <a:br>
              <a:rPr lang="en-US" sz="2400" dirty="0">
                <a:solidFill>
                  <a:prstClr val="white"/>
                </a:solidFill>
                <a:latin typeface="Times New Roman" panose="02020603050405020304" pitchFamily="18" charset="0"/>
              </a:rPr>
            </a:br>
            <a:r>
              <a:rPr lang="en-US" sz="2400" dirty="0">
                <a:solidFill>
                  <a:prstClr val="white"/>
                </a:solidFill>
                <a:latin typeface="Times New Roman" panose="02020603050405020304" pitchFamily="18" charset="0"/>
              </a:rPr>
              <a:t>ideational and textual ones, then the best evidence of this kind of intervention is mainly provided by an appraisal framework because it represents the most-up-to-date version of the interpersonal tools</a:t>
            </a:r>
            <a:r>
              <a:rPr lang="en-US" sz="2400" dirty="0">
                <a:solidFill>
                  <a:prstClr val="white"/>
                </a:solidFill>
              </a:rPr>
              <a:t> </a:t>
            </a:r>
            <a:br>
              <a:rPr lang="en-US" sz="2400" dirty="0">
                <a:solidFill>
                  <a:prstClr val="white"/>
                </a:solidFill>
                <a:latin typeface="Times New Roman" panose="02020603050405020304" pitchFamily="18" charset="0"/>
              </a:rPr>
            </a:br>
            <a:r>
              <a:rPr lang="en-US" sz="2400" dirty="0">
                <a:solidFill>
                  <a:schemeClr val="accent1">
                    <a:lumMod val="60000"/>
                    <a:lumOff val="40000"/>
                  </a:schemeClr>
                </a:solidFill>
                <a:latin typeface="Times New Roman" panose="02020603050405020304" pitchFamily="18" charset="0"/>
              </a:rPr>
              <a:t>Moreover</a:t>
            </a:r>
            <a:r>
              <a:rPr lang="en-US" sz="2400" dirty="0">
                <a:latin typeface="Times New Roman" panose="02020603050405020304" pitchFamily="18" charset="0"/>
              </a:rPr>
              <a:t>, because translation/ interpretation involves the ‘reframing of narrative’,</a:t>
            </a:r>
            <a:r>
              <a:rPr lang="en-US" sz="2400" dirty="0"/>
              <a:t> it </a:t>
            </a:r>
            <a:r>
              <a:rPr lang="en-US" sz="2400" dirty="0">
                <a:latin typeface="Times New Roman" panose="02020603050405020304" pitchFamily="18" charset="0"/>
              </a:rPr>
              <a:t>is useful to focus on the deletion, addition and substitution of appraisal resources</a:t>
            </a:r>
            <a:r>
              <a:rPr lang="en-US" sz="2400" dirty="0"/>
              <a:t> </a:t>
            </a:r>
            <a:r>
              <a:rPr lang="en-US" sz="2400" dirty="0">
                <a:latin typeface="Times New Roman" panose="02020603050405020304" pitchFamily="18" charset="0"/>
              </a:rPr>
              <a:t>more than any other linguistic tool, reveal the translator’s/ interpreter’s</a:t>
            </a:r>
            <a:br>
              <a:rPr lang="en-US" sz="2400" dirty="0">
                <a:latin typeface="Times New Roman" panose="02020603050405020304" pitchFamily="18" charset="0"/>
              </a:rPr>
            </a:br>
            <a:r>
              <a:rPr lang="en-US" sz="2400" dirty="0">
                <a:latin typeface="Times New Roman" panose="02020603050405020304" pitchFamily="18" charset="0"/>
              </a:rPr>
              <a:t>(de)selectivity.</a:t>
            </a:r>
            <a:r>
              <a:rPr lang="en-US" sz="2400" dirty="0"/>
              <a:t> </a:t>
            </a:r>
            <a:br>
              <a:rPr lang="en-US" sz="2400" dirty="0">
                <a:solidFill>
                  <a:srgbClr val="000000"/>
                </a:solidFill>
                <a:latin typeface="Times New Roman" panose="02020603050405020304" pitchFamily="18" charset="0"/>
              </a:rPr>
            </a:br>
            <a:br>
              <a:rPr lang="en-US" sz="2400" dirty="0"/>
            </a:br>
            <a:br>
              <a:rPr lang="en-US" sz="2400" dirty="0"/>
            </a:br>
            <a:br>
              <a:rPr lang="en-US" sz="2400" dirty="0"/>
            </a:br>
            <a:br>
              <a:rPr lang="en-US" sz="2400" dirty="0">
                <a:solidFill>
                  <a:prstClr val="white"/>
                </a:solidFill>
                <a:latin typeface="Times New Roman" panose="02020603050405020304" pitchFamily="18" charset="0"/>
              </a:rPr>
            </a:br>
            <a:br>
              <a:rPr lang="en-US" sz="2400" dirty="0">
                <a:latin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3997366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 y="194310"/>
            <a:ext cx="11875770" cy="6492240"/>
          </a:xfrm>
          <a:prstGeom prst="rect">
            <a:avLst/>
          </a:prstGeom>
        </p:spPr>
      </p:pic>
    </p:spTree>
    <p:extLst>
      <p:ext uri="{BB962C8B-B14F-4D97-AF65-F5344CB8AC3E}">
        <p14:creationId xmlns:p14="http://schemas.microsoft.com/office/powerpoint/2010/main" val="387765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770" y="160021"/>
            <a:ext cx="8698230" cy="1077218"/>
          </a:xfrm>
          <a:prstGeom prst="rect">
            <a:avLst/>
          </a:prstGeom>
        </p:spPr>
        <p:txBody>
          <a:bodyPr wrap="square">
            <a:spAutoFit/>
          </a:bodyPr>
          <a:lstStyle/>
          <a:p>
            <a:r>
              <a:rPr lang="en-US" sz="3200" b="1" dirty="0">
                <a:latin typeface="Times New Roman" panose="02020603050405020304" pitchFamily="18" charset="0"/>
              </a:rPr>
              <a:t>Evaluation and Ideology in Translation</a:t>
            </a:r>
            <a:r>
              <a:rPr lang="en-US" sz="3200" dirty="0"/>
              <a:t> </a:t>
            </a:r>
            <a:br>
              <a:rPr lang="en-US" sz="3200" dirty="0"/>
            </a:br>
            <a:endParaRPr lang="en-US" sz="3200" dirty="0"/>
          </a:p>
        </p:txBody>
      </p:sp>
      <p:sp>
        <p:nvSpPr>
          <p:cNvPr id="5" name="Rectangle 4"/>
          <p:cNvSpPr/>
          <p:nvPr/>
        </p:nvSpPr>
        <p:spPr>
          <a:xfrm>
            <a:off x="525780" y="1062990"/>
            <a:ext cx="10287000" cy="5632311"/>
          </a:xfrm>
          <a:prstGeom prst="rect">
            <a:avLst/>
          </a:prstGeom>
        </p:spPr>
        <p:txBody>
          <a:bodyPr wrap="square">
            <a:spAutoFit/>
          </a:bodyPr>
          <a:lstStyle/>
          <a:p>
            <a:r>
              <a:rPr lang="en-US" sz="2000" dirty="0">
                <a:latin typeface="Times New Roman" panose="02020603050405020304" pitchFamily="18" charset="0"/>
              </a:rPr>
              <a:t>The significance of the study of evaluation in language should not be underestimated simply because evaluation is an integral part of meaning. They – that is, evaluation and meaning - cannot be considered in isolation because ‘each element in a living utterance not only has a meaning but also has a value’      (</a:t>
            </a:r>
            <a:r>
              <a:rPr lang="en-US" sz="2000" dirty="0" err="1">
                <a:latin typeface="Times New Roman" panose="02020603050405020304" pitchFamily="18" charset="0"/>
              </a:rPr>
              <a:t>Volosinov</a:t>
            </a:r>
            <a:r>
              <a:rPr lang="en-US" sz="2000" dirty="0">
                <a:latin typeface="Times New Roman" panose="02020603050405020304" pitchFamily="18" charset="0"/>
              </a:rPr>
              <a:t> 1973:105).</a:t>
            </a:r>
            <a:r>
              <a:rPr lang="en-US" sz="2000" dirty="0"/>
              <a:t> </a:t>
            </a:r>
            <a:r>
              <a:rPr lang="en-US" sz="2000" dirty="0">
                <a:latin typeface="Times New Roman" panose="02020603050405020304" pitchFamily="18" charset="0"/>
              </a:rPr>
              <a:t>Writers/speakers use language to communicate with the world; to reflect these values and, moreover, as Halliday (2002:199) shows, they ‘intrude’ into the communicative situation where they express their ‘attitudinal’ meaning or ‘intersubjective’ position.</a:t>
            </a:r>
            <a:r>
              <a:rPr lang="en-US" sz="2000" dirty="0"/>
              <a:t> </a:t>
            </a:r>
            <a:r>
              <a:rPr lang="en-US" sz="2000" dirty="0">
                <a:latin typeface="Times New Roman" panose="02020603050405020304" pitchFamily="18" charset="0"/>
              </a:rPr>
              <a:t>Translation/interpreting involves the substitution, and sometimes the deletion, of a lexical item or more and this will lead to a difference in values promoted. Even within the same language</a:t>
            </a:r>
            <a:r>
              <a:rPr lang="en-US" sz="2000" dirty="0"/>
              <a:t> .</a:t>
            </a:r>
            <a:r>
              <a:rPr lang="en-US" sz="2000" dirty="0">
                <a:latin typeface="Times New Roman" panose="02020603050405020304" pitchFamily="18" charset="0"/>
              </a:rPr>
              <a:t> </a:t>
            </a:r>
            <a:r>
              <a:rPr lang="en-US" sz="2000" dirty="0" err="1">
                <a:latin typeface="Times New Roman" panose="02020603050405020304" pitchFamily="18" charset="0"/>
              </a:rPr>
              <a:t>Volosinov</a:t>
            </a:r>
            <a:r>
              <a:rPr lang="en-US" sz="2000" dirty="0">
                <a:latin typeface="Times New Roman" panose="02020603050405020304" pitchFamily="18" charset="0"/>
              </a:rPr>
              <a:t> (1973:105) accentuates that any ‘change in meaning is,</a:t>
            </a:r>
            <a:br>
              <a:rPr lang="en-US" sz="2000" dirty="0">
                <a:latin typeface="Times New Roman" panose="02020603050405020304" pitchFamily="18" charset="0"/>
              </a:rPr>
            </a:br>
            <a:r>
              <a:rPr lang="en-US" sz="2000" dirty="0">
                <a:latin typeface="Times New Roman" panose="02020603050405020304" pitchFamily="18" charset="0"/>
              </a:rPr>
              <a:t>essentially, always a </a:t>
            </a:r>
            <a:r>
              <a:rPr lang="en-US" sz="2000" i="1" dirty="0">
                <a:latin typeface="Times New Roman" panose="02020603050405020304" pitchFamily="18" charset="0"/>
              </a:rPr>
              <a:t>reevaluation</a:t>
            </a:r>
            <a:r>
              <a:rPr lang="en-US" sz="2000" dirty="0">
                <a:latin typeface="Times New Roman" panose="02020603050405020304" pitchFamily="18" charset="0"/>
              </a:rPr>
              <a:t>: the transposition of some particular word from one evaluative context to another’</a:t>
            </a:r>
            <a:r>
              <a:rPr lang="en-US" sz="2000" dirty="0"/>
              <a:t> .</a:t>
            </a:r>
            <a:r>
              <a:rPr lang="en-US" sz="2000" dirty="0">
                <a:latin typeface="Times New Roman" panose="02020603050405020304" pitchFamily="18" charset="0"/>
              </a:rPr>
              <a:t>In this respect, evaluation and ‘reevaluation’ definitely take place in the process of translating/interpreting.</a:t>
            </a:r>
            <a:r>
              <a:rPr lang="en-US" sz="2000" dirty="0"/>
              <a:t> </a:t>
            </a:r>
            <a:r>
              <a:rPr lang="en-US" sz="2000" dirty="0">
                <a:latin typeface="Times New Roman" panose="02020603050405020304" pitchFamily="18" charset="0"/>
              </a:rPr>
              <a:t>Therefore, since appraisal’s primary task is to express as well as to show the</a:t>
            </a:r>
            <a:r>
              <a:rPr lang="en-US" sz="2000" dirty="0">
                <a:solidFill>
                  <a:prstClr val="white"/>
                </a:solidFill>
                <a:latin typeface="Times New Roman" panose="02020603050405020304" pitchFamily="18" charset="0"/>
              </a:rPr>
              <a:t> writer’s/speaker’s interposition, it is helpful to apply the interpersonal network of appraisal tools to the translator’s/interpreter’s work in order to identify where in the translated/interpreted text ‘reevaluation’, which, in turn, entails certain degree of violating the writer’s/speaker’s ideology, actually takes place.</a:t>
            </a:r>
            <a:r>
              <a:rPr lang="en-US" sz="2000" dirty="0">
                <a:solidFill>
                  <a:prstClr val="white"/>
                </a:solidFill>
              </a:rPr>
              <a:t> </a:t>
            </a:r>
            <a:br>
              <a:rPr lang="en-US" sz="2000" dirty="0">
                <a:solidFill>
                  <a:prstClr val="white"/>
                </a:solidFill>
                <a:latin typeface="Times New Roman" panose="02020603050405020304" pitchFamily="18" charset="0"/>
              </a:rPr>
            </a:br>
            <a:br>
              <a:rPr lang="en-US" sz="2000" dirty="0"/>
            </a:br>
            <a:endParaRPr lang="en-US" sz="2000" dirty="0"/>
          </a:p>
        </p:txBody>
      </p:sp>
    </p:spTree>
    <p:extLst>
      <p:ext uri="{BB962C8B-B14F-4D97-AF65-F5344CB8AC3E}">
        <p14:creationId xmlns:p14="http://schemas.microsoft.com/office/powerpoint/2010/main" val="76368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060" y="1194137"/>
            <a:ext cx="10652760" cy="1938992"/>
          </a:xfrm>
          <a:prstGeom prst="rect">
            <a:avLst/>
          </a:prstGeom>
        </p:spPr>
        <p:txBody>
          <a:bodyPr wrap="square">
            <a:spAutoFit/>
          </a:bodyPr>
          <a:lstStyle/>
          <a:p>
            <a:br>
              <a:rPr lang="en-US" sz="2400" dirty="0">
                <a:solidFill>
                  <a:srgbClr val="000000"/>
                </a:solidFill>
                <a:latin typeface="WcynpqBgcdxxQfmpxhAdvTT5ada87cc"/>
              </a:rPr>
            </a:br>
            <a:br>
              <a:rPr lang="en-US" sz="2400" dirty="0">
                <a:solidFill>
                  <a:srgbClr val="000000"/>
                </a:solidFill>
                <a:latin typeface="WcynpqBgcdxxQfmpxhAdvTT5ada87cc"/>
              </a:rPr>
            </a:br>
            <a:br>
              <a:rPr lang="en-US" sz="2400" b="0" i="0" dirty="0">
                <a:solidFill>
                  <a:srgbClr val="000000"/>
                </a:solidFill>
                <a:effectLst/>
                <a:latin typeface="WcynpqBgcdxxQfmpxhAdvTT5ada87cc"/>
              </a:rPr>
            </a:br>
            <a:br>
              <a:rPr lang="en-US" sz="2400" dirty="0"/>
            </a:br>
            <a:endParaRPr lang="en-US" sz="2400" dirty="0"/>
          </a:p>
        </p:txBody>
      </p:sp>
      <p:sp>
        <p:nvSpPr>
          <p:cNvPr id="4" name="Rectangle 3"/>
          <p:cNvSpPr/>
          <p:nvPr/>
        </p:nvSpPr>
        <p:spPr>
          <a:xfrm>
            <a:off x="480060" y="228601"/>
            <a:ext cx="11098530" cy="1077218"/>
          </a:xfrm>
          <a:prstGeom prst="rect">
            <a:avLst/>
          </a:prstGeom>
        </p:spPr>
        <p:txBody>
          <a:bodyPr wrap="square">
            <a:spAutoFit/>
          </a:bodyPr>
          <a:lstStyle/>
          <a:p>
            <a:r>
              <a:rPr lang="en-US" sz="3200" dirty="0">
                <a:latin typeface="Times New Roman" panose="02020603050405020304" pitchFamily="18" charset="0"/>
              </a:rPr>
              <a:t>Evaluation, Stance , and Appraisal</a:t>
            </a:r>
            <a:br>
              <a:rPr lang="en-US" sz="3200" dirty="0"/>
            </a:br>
            <a:endParaRPr lang="en-US" sz="3200" dirty="0"/>
          </a:p>
        </p:txBody>
      </p:sp>
      <p:sp>
        <p:nvSpPr>
          <p:cNvPr id="5" name="Rectangle 4"/>
          <p:cNvSpPr/>
          <p:nvPr/>
        </p:nvSpPr>
        <p:spPr>
          <a:xfrm>
            <a:off x="674370" y="1305819"/>
            <a:ext cx="10344150" cy="7232749"/>
          </a:xfrm>
          <a:prstGeom prst="rect">
            <a:avLst/>
          </a:prstGeom>
        </p:spPr>
        <p:txBody>
          <a:bodyPr wrap="square">
            <a:spAutoFit/>
          </a:bodyPr>
          <a:lstStyle/>
          <a:p>
            <a:r>
              <a:rPr lang="en-US" sz="1400" dirty="0">
                <a:solidFill>
                  <a:srgbClr val="000000"/>
                </a:solidFill>
                <a:latin typeface="Times New Roman" panose="02020603050405020304" pitchFamily="18" charset="0"/>
              </a:rPr>
              <a:t>‘</a:t>
            </a:r>
            <a:r>
              <a:rPr lang="en-US" sz="2800" dirty="0">
                <a:solidFill>
                  <a:srgbClr val="FF0000"/>
                </a:solidFill>
                <a:latin typeface="Times New Roman" panose="02020603050405020304" pitchFamily="18" charset="0"/>
              </a:rPr>
              <a:t>Evaluation</a:t>
            </a:r>
            <a:r>
              <a:rPr lang="en-US" sz="2400" dirty="0">
                <a:latin typeface="Times New Roman" panose="02020603050405020304" pitchFamily="18" charset="0"/>
              </a:rPr>
              <a:t>, </a:t>
            </a:r>
            <a:r>
              <a:rPr lang="en-US" sz="3200" dirty="0">
                <a:solidFill>
                  <a:srgbClr val="FF0000"/>
                </a:solidFill>
                <a:latin typeface="Times New Roman" panose="02020603050405020304" pitchFamily="18" charset="0"/>
              </a:rPr>
              <a:t>stance</a:t>
            </a:r>
            <a:r>
              <a:rPr lang="en-US" sz="2400" dirty="0">
                <a:latin typeface="Times New Roman" panose="02020603050405020304" pitchFamily="18" charset="0"/>
              </a:rPr>
              <a:t>, and ‘</a:t>
            </a:r>
            <a:r>
              <a:rPr lang="en-US" sz="3200" dirty="0">
                <a:solidFill>
                  <a:srgbClr val="FF0000"/>
                </a:solidFill>
                <a:latin typeface="Times New Roman" panose="02020603050405020304" pitchFamily="18" charset="0"/>
              </a:rPr>
              <a:t>appraisal</a:t>
            </a:r>
            <a:r>
              <a:rPr lang="en-US" sz="2400" dirty="0">
                <a:latin typeface="Times New Roman" panose="02020603050405020304" pitchFamily="18" charset="0"/>
              </a:rPr>
              <a:t> are among the most common terms that are</a:t>
            </a:r>
            <a:r>
              <a:rPr lang="en-US" sz="2400" dirty="0">
                <a:solidFill>
                  <a:prstClr val="white"/>
                </a:solidFill>
                <a:latin typeface="Times New Roman" panose="02020603050405020304" pitchFamily="18" charset="0"/>
              </a:rPr>
              <a:t> currently used to refer to the linguistic study of evaluation. They share one common characteristic - that is, their focus on the functionality of language in use . Appraisal is preferred for the following reasons:</a:t>
            </a:r>
            <a:r>
              <a:rPr lang="en-US" sz="2400" dirty="0">
                <a:solidFill>
                  <a:prstClr val="white"/>
                </a:solidFill>
              </a:rPr>
              <a:t> </a:t>
            </a:r>
            <a:br>
              <a:rPr lang="en-US" sz="2400" dirty="0">
                <a:latin typeface="Times New Roman" panose="02020603050405020304" pitchFamily="18" charset="0"/>
              </a:rPr>
            </a:br>
            <a:br>
              <a:rPr lang="en-US" sz="2400" dirty="0">
                <a:latin typeface="Times New Roman" panose="02020603050405020304" pitchFamily="18" charset="0"/>
              </a:rPr>
            </a:br>
            <a:r>
              <a:rPr lang="en-US" sz="2400" dirty="0">
                <a:latin typeface="Times New Roman" panose="02020603050405020304" pitchFamily="18" charset="0"/>
              </a:rPr>
              <a:t>1.</a:t>
            </a:r>
            <a:r>
              <a:rPr lang="en-US" dirty="0">
                <a:solidFill>
                  <a:srgbClr val="000000"/>
                </a:solidFill>
                <a:latin typeface="Times New Roman" panose="02020603050405020304" pitchFamily="18" charset="0"/>
              </a:rPr>
              <a:t> </a:t>
            </a:r>
            <a:r>
              <a:rPr lang="en-US" sz="2400" dirty="0">
                <a:latin typeface="Times New Roman" panose="02020603050405020304" pitchFamily="18" charset="0"/>
              </a:rPr>
              <a:t>Firstly, ‘appraisal’ deals with modality as an independent system where both, of course in addition to mood,</a:t>
            </a:r>
            <a:br>
              <a:rPr lang="en-US" sz="2400" dirty="0">
                <a:latin typeface="Times New Roman" panose="02020603050405020304" pitchFamily="18" charset="0"/>
              </a:rPr>
            </a:br>
            <a:r>
              <a:rPr lang="en-US" sz="2400" dirty="0">
                <a:latin typeface="Times New Roman" panose="02020603050405020304" pitchFamily="18" charset="0"/>
              </a:rPr>
              <a:t>compose the interpersonal level of meaning. ‘Evaluation’ and ‘stance’, on the other hand, cover both modality and attitudinal meaning .This makes the process of sourcing attitudes and their intended recipient more difficult; the application of ‘appraisal’ makes these elements easier to identify since it distinguishes among positive or negative attitudes towards people (‘affect’), their behaviour (‘judgement’), as well as the valuation of things (‘appreciation’)</a:t>
            </a:r>
            <a:r>
              <a:rPr lang="en-US" sz="2400" dirty="0"/>
              <a:t> </a:t>
            </a:r>
            <a:br>
              <a:rPr lang="en-US" dirty="0">
                <a:solidFill>
                  <a:srgbClr val="000000"/>
                </a:solidFill>
                <a:latin typeface="Times New Roman" panose="02020603050405020304" pitchFamily="18" charset="0"/>
              </a:rPr>
            </a:br>
            <a:br>
              <a:rPr lang="en-US" dirty="0">
                <a:solidFill>
                  <a:srgbClr val="000000"/>
                </a:solidFill>
                <a:latin typeface="Times New Roman" panose="02020603050405020304" pitchFamily="18" charset="0"/>
              </a:rPr>
            </a:br>
            <a:br>
              <a:rPr lang="en-US" dirty="0">
                <a:solidFill>
                  <a:prstClr val="white"/>
                </a:solidFill>
              </a:rPr>
            </a:br>
            <a:br>
              <a:rPr lang="en-US" dirty="0">
                <a:solidFill>
                  <a:srgbClr val="000000"/>
                </a:solidFill>
                <a:latin typeface="Times New Roman" panose="02020603050405020304" pitchFamily="18" charset="0"/>
              </a:rPr>
            </a:br>
            <a:br>
              <a:rPr lang="en-US" dirty="0">
                <a:solidFill>
                  <a:srgbClr val="000000"/>
                </a:solidFill>
                <a:latin typeface="Times New Roman" panose="02020603050405020304" pitchFamily="18" charset="0"/>
              </a:rPr>
            </a:br>
            <a:br>
              <a:rPr lang="en-US" dirty="0">
                <a:solidFill>
                  <a:srgbClr val="000000"/>
                </a:solidFill>
                <a:latin typeface="Times New Roman" panose="02020603050405020304" pitchFamily="18" charset="0"/>
              </a:rPr>
            </a:br>
            <a:br>
              <a:rPr lang="en-US" dirty="0"/>
            </a:br>
            <a:br>
              <a:rPr lang="en-US" dirty="0"/>
            </a:br>
            <a:endParaRPr lang="en-US" dirty="0"/>
          </a:p>
        </p:txBody>
      </p:sp>
    </p:spTree>
    <p:extLst>
      <p:ext uri="{BB962C8B-B14F-4D97-AF65-F5344CB8AC3E}">
        <p14:creationId xmlns:p14="http://schemas.microsoft.com/office/powerpoint/2010/main" val="169500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470" y="1028343"/>
            <a:ext cx="11258550" cy="4832092"/>
          </a:xfrm>
          <a:prstGeom prst="rect">
            <a:avLst/>
          </a:prstGeom>
        </p:spPr>
        <p:txBody>
          <a:bodyPr wrap="square">
            <a:spAutoFit/>
          </a:bodyPr>
          <a:lstStyle/>
          <a:p>
            <a:r>
              <a:rPr lang="en-US" sz="2800" dirty="0">
                <a:solidFill>
                  <a:prstClr val="white"/>
                </a:solidFill>
              </a:rPr>
              <a:t>2</a:t>
            </a:r>
            <a:r>
              <a:rPr lang="en-US" sz="2800" dirty="0"/>
              <a:t>.</a:t>
            </a:r>
            <a:r>
              <a:rPr lang="en-US" sz="2800" dirty="0">
                <a:latin typeface="Times New Roman" panose="02020603050405020304" pitchFamily="18" charset="0"/>
              </a:rPr>
              <a:t> Secondly, in each of its subsystems, ‘appraisal’ provides</a:t>
            </a:r>
            <a:r>
              <a:rPr lang="en-US" sz="2800" dirty="0">
                <a:solidFill>
                  <a:prstClr val="white"/>
                </a:solidFill>
                <a:latin typeface="Times New Roman" panose="02020603050405020304" pitchFamily="18" charset="0"/>
              </a:rPr>
              <a:t> elaborative sets of parameters such as ‘affect’, which classifies feelings in terms of ‘un/happiness’, ‘in/security’, ‘dis/satisfaction, and ‘dis/inclination’. This detailed categorization helps to identify the kind of attitude conveyed and facilitates analysis of their relation to the types of evaluations reflected therein. ‘Evaluation’ and ‘stance’ do not offer the same detailed branching of parameters. On the contrary, ‘evaluation’ for instance, is confined to one single, if essential parameter, that is, good-bad, to which the other three (certainty, expectedness, and importance) ‘can be seen to relate</a:t>
            </a:r>
            <a:br>
              <a:rPr lang="en-US" sz="2800" dirty="0">
                <a:solidFill>
                  <a:prstClr val="white"/>
                </a:solidFill>
                <a:latin typeface="Times New Roman" panose="02020603050405020304" pitchFamily="18" charset="0"/>
              </a:rPr>
            </a:br>
            <a:br>
              <a:rPr lang="en-US" sz="2800" dirty="0">
                <a:solidFill>
                  <a:prstClr val="white"/>
                </a:solidFill>
                <a:latin typeface="Times New Roman" panose="02020603050405020304" pitchFamily="18" charset="0"/>
              </a:rPr>
            </a:br>
            <a:endParaRPr lang="en-US" sz="2800" dirty="0"/>
          </a:p>
        </p:txBody>
      </p:sp>
    </p:spTree>
    <p:extLst>
      <p:ext uri="{BB962C8B-B14F-4D97-AF65-F5344CB8AC3E}">
        <p14:creationId xmlns:p14="http://schemas.microsoft.com/office/powerpoint/2010/main" val="283334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0" y="285750"/>
            <a:ext cx="11087100" cy="5262979"/>
          </a:xfrm>
          <a:prstGeom prst="rect">
            <a:avLst/>
          </a:prstGeom>
        </p:spPr>
        <p:txBody>
          <a:bodyPr wrap="square">
            <a:spAutoFit/>
          </a:bodyPr>
          <a:lstStyle/>
          <a:p>
            <a:r>
              <a:rPr lang="en-US" sz="2800" dirty="0">
                <a:latin typeface="Times New Roman" panose="02020603050405020304" pitchFamily="18" charset="0"/>
              </a:rPr>
              <a:t>3.Appraisal’ proposes a </a:t>
            </a:r>
            <a:r>
              <a:rPr lang="en-US" sz="2800" dirty="0">
                <a:solidFill>
                  <a:prstClr val="white"/>
                </a:solidFill>
                <a:latin typeface="Times New Roman" panose="02020603050405020304" pitchFamily="18" charset="0"/>
              </a:rPr>
              <a:t>network of semantic resources that expresses and inspects how attitudes are amplified (either sharpened or softened) as well as how strongly the writer/speaker is aligned to these attitudes, under the subsystems ‘graduation’ and ‘engagement’ respectively (Martin and White 2005:92-94). The adjustment of attitudes and the degree to which the writer/speaker supports or opposes the value positions promoted in a text - i.e. his/her stand - are of great significance, particularly in tracing even the pieces of information that can contribute to his/her overall textual evaluations - i.e. ideologies. But neither ‘evaluation’ nor ‘stance’ enables such full expression and investigation of amplification or engagement as ‘appraisal’ does.</a:t>
            </a:r>
            <a:r>
              <a:rPr lang="en-US" sz="2800" dirty="0">
                <a:solidFill>
                  <a:prstClr val="white"/>
                </a:solidFill>
              </a:rPr>
              <a:t> </a:t>
            </a:r>
            <a:br>
              <a:rPr lang="en-US" sz="2800" dirty="0">
                <a:solidFill>
                  <a:prstClr val="white"/>
                </a:solidFill>
                <a:latin typeface="Times New Roman" panose="02020603050405020304" pitchFamily="18" charset="0"/>
              </a:rPr>
            </a:br>
            <a:endParaRPr lang="en-US" sz="2800" dirty="0"/>
          </a:p>
        </p:txBody>
      </p:sp>
    </p:spTree>
    <p:extLst>
      <p:ext uri="{BB962C8B-B14F-4D97-AF65-F5344CB8AC3E}">
        <p14:creationId xmlns:p14="http://schemas.microsoft.com/office/powerpoint/2010/main" val="1350354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379" y="-83127"/>
            <a:ext cx="8989621" cy="923330"/>
          </a:xfrm>
          <a:prstGeom prst="rect">
            <a:avLst/>
          </a:prstGeom>
        </p:spPr>
        <p:txBody>
          <a:bodyPr wrap="square">
            <a:spAutoFit/>
          </a:bodyPr>
          <a:lstStyle/>
          <a:p>
            <a:r>
              <a:rPr lang="en-US" sz="3600" b="1" dirty="0">
                <a:latin typeface="Times New Roman" panose="02020603050405020304" pitchFamily="18" charset="0"/>
              </a:rPr>
              <a:t>Appraisal</a:t>
            </a:r>
            <a:r>
              <a:rPr lang="en-US" dirty="0"/>
              <a:t> </a:t>
            </a:r>
            <a:br>
              <a:rPr lang="en-US" dirty="0"/>
            </a:br>
            <a:endParaRPr lang="en-US" dirty="0"/>
          </a:p>
        </p:txBody>
      </p:sp>
      <p:sp>
        <p:nvSpPr>
          <p:cNvPr id="7" name="Rectangle 6"/>
          <p:cNvSpPr/>
          <p:nvPr/>
        </p:nvSpPr>
        <p:spPr>
          <a:xfrm>
            <a:off x="297180" y="795647"/>
            <a:ext cx="11447516" cy="7602081"/>
          </a:xfrm>
          <a:prstGeom prst="rect">
            <a:avLst/>
          </a:prstGeom>
        </p:spPr>
        <p:txBody>
          <a:bodyPr wrap="square">
            <a:spAutoFit/>
          </a:bodyPr>
          <a:lstStyle/>
          <a:p>
            <a:r>
              <a:rPr lang="en-US" sz="3200" dirty="0">
                <a:latin typeface="Andalus" panose="02020603050405020304" pitchFamily="18" charset="-78"/>
                <a:cs typeface="Andalus" panose="02020603050405020304" pitchFamily="18" charset="-78"/>
              </a:rPr>
              <a:t>Appraisal theory is a framework used to describing and explaining the way language is used to evaluate, adopt stances, construct textual personas, and manage interpersonal positioning and relationships (White, 2002) .It focuses on how speakers express feelings, how they amplify them, and how they may incorporate additional voices in their discourses (Martin &amp; White, 2005)  </a:t>
            </a:r>
            <a:br>
              <a:rPr lang="en-US" sz="3200" b="1" dirty="0">
                <a:solidFill>
                  <a:schemeClr val="accent1">
                    <a:lumMod val="60000"/>
                    <a:lumOff val="40000"/>
                  </a:schemeClr>
                </a:solidFill>
                <a:latin typeface="Agency FB" panose="020B0503020202020204" pitchFamily="34" charset="0"/>
              </a:rPr>
            </a:br>
            <a:endParaRPr lang="en-US" sz="3200" b="1" dirty="0">
              <a:solidFill>
                <a:schemeClr val="accent1">
                  <a:lumMod val="60000"/>
                  <a:lumOff val="40000"/>
                </a:schemeClr>
              </a:solidFill>
              <a:latin typeface="Agency FB" panose="020B0503020202020204" pitchFamily="34" charset="0"/>
            </a:endParaRPr>
          </a:p>
          <a:p>
            <a:r>
              <a:rPr lang="en-US" sz="2400" dirty="0">
                <a:latin typeface="Times New Roman" panose="02020603050405020304" pitchFamily="18" charset="0"/>
              </a:rPr>
              <a:t>Appraisal, therefore, stems from and accounts for the interpersonal function of</a:t>
            </a:r>
            <a:br>
              <a:rPr lang="en-US" sz="2400" dirty="0">
                <a:latin typeface="Times New Roman" panose="02020603050405020304" pitchFamily="18" charset="0"/>
              </a:rPr>
            </a:br>
            <a:r>
              <a:rPr lang="en-US" sz="2400" dirty="0">
                <a:latin typeface="Times New Roman" panose="02020603050405020304" pitchFamily="18" charset="0"/>
              </a:rPr>
              <a:t>language. In its early stages, it was focused on writing in the workplace and secondary</a:t>
            </a:r>
            <a:br>
              <a:rPr lang="en-US" sz="2400" dirty="0">
                <a:latin typeface="Times New Roman" panose="02020603050405020304" pitchFamily="18" charset="0"/>
              </a:rPr>
            </a:br>
            <a:r>
              <a:rPr lang="en-US" sz="2400" dirty="0">
                <a:latin typeface="Times New Roman" panose="02020603050405020304" pitchFamily="18" charset="0"/>
              </a:rPr>
              <a:t>school under the literacy project </a:t>
            </a:r>
            <a:r>
              <a:rPr lang="en-US" sz="2400" i="1" dirty="0">
                <a:solidFill>
                  <a:schemeClr val="accent1">
                    <a:lumMod val="40000"/>
                    <a:lumOff val="60000"/>
                  </a:schemeClr>
                </a:solidFill>
                <a:latin typeface="Times New Roman" panose="02020603050405020304" pitchFamily="18" charset="0"/>
              </a:rPr>
              <a:t>Write it Right </a:t>
            </a:r>
            <a:r>
              <a:rPr lang="en-US" sz="2400" dirty="0">
                <a:solidFill>
                  <a:schemeClr val="accent1">
                    <a:lumMod val="40000"/>
                    <a:lumOff val="60000"/>
                  </a:schemeClr>
                </a:solidFill>
                <a:latin typeface="Times New Roman" panose="02020603050405020304" pitchFamily="18" charset="0"/>
              </a:rPr>
              <a:t>at the University of Sydney</a:t>
            </a:r>
            <a:r>
              <a:rPr lang="en-US" sz="2400" dirty="0">
                <a:latin typeface="Times New Roman" panose="02020603050405020304" pitchFamily="18" charset="0"/>
              </a:rPr>
              <a:t>. But with</a:t>
            </a:r>
            <a:br>
              <a:rPr lang="en-US" sz="2400" dirty="0">
                <a:latin typeface="Times New Roman" panose="02020603050405020304" pitchFamily="18" charset="0"/>
              </a:rPr>
            </a:br>
            <a:r>
              <a:rPr lang="en-US" sz="2400" dirty="0">
                <a:latin typeface="Times New Roman" panose="02020603050405020304" pitchFamily="18" charset="0"/>
              </a:rPr>
              <a:t>time, the results that it provided motivated researchers to extend its scope to include</a:t>
            </a:r>
            <a:br>
              <a:rPr lang="en-US" sz="2400" dirty="0">
                <a:latin typeface="Times New Roman" panose="02020603050405020304" pitchFamily="18" charset="0"/>
              </a:rPr>
            </a:br>
            <a:r>
              <a:rPr lang="en-US" sz="2400" dirty="0">
                <a:latin typeface="Times New Roman" panose="02020603050405020304" pitchFamily="18" charset="0"/>
              </a:rPr>
              <a:t>other fields and contexts, such as literature (e.g. </a:t>
            </a:r>
            <a:r>
              <a:rPr lang="en-US" sz="2400" dirty="0" err="1">
                <a:latin typeface="Times New Roman" panose="02020603050405020304" pitchFamily="18" charset="0"/>
              </a:rPr>
              <a:t>Rothery</a:t>
            </a:r>
            <a:r>
              <a:rPr lang="en-US" sz="2400" dirty="0">
                <a:latin typeface="Times New Roman" panose="02020603050405020304" pitchFamily="18" charset="0"/>
              </a:rPr>
              <a:t> and </a:t>
            </a:r>
            <a:r>
              <a:rPr lang="en-US" sz="2400" dirty="0" err="1">
                <a:latin typeface="Times New Roman" panose="02020603050405020304" pitchFamily="18" charset="0"/>
              </a:rPr>
              <a:t>Stenglin</a:t>
            </a:r>
            <a:r>
              <a:rPr lang="en-US" sz="2400" dirty="0">
                <a:latin typeface="Times New Roman" panose="02020603050405020304" pitchFamily="18" charset="0"/>
              </a:rPr>
              <a:t> 2000), academic</a:t>
            </a:r>
            <a:br>
              <a:rPr lang="en-US" sz="2400" dirty="0">
                <a:latin typeface="Times New Roman" panose="02020603050405020304" pitchFamily="18" charset="0"/>
              </a:rPr>
            </a:br>
            <a:r>
              <a:rPr lang="en-US" sz="2400" dirty="0">
                <a:latin typeface="Times New Roman" panose="02020603050405020304" pitchFamily="18" charset="0"/>
              </a:rPr>
              <a:t>writing (e.g. Hood 2004), and media discourse (e.g. </a:t>
            </a:r>
            <a:r>
              <a:rPr lang="en-US" sz="2400" dirty="0" err="1">
                <a:latin typeface="Times New Roman" panose="02020603050405020304" pitchFamily="18" charset="0"/>
              </a:rPr>
              <a:t>Bednarek</a:t>
            </a:r>
            <a:r>
              <a:rPr lang="en-US" sz="2400" dirty="0">
                <a:latin typeface="Times New Roman" panose="02020603050405020304" pitchFamily="18" charset="0"/>
              </a:rPr>
              <a:t> 2006).</a:t>
            </a:r>
            <a:r>
              <a:rPr lang="en-US" sz="2400" dirty="0">
                <a:solidFill>
                  <a:srgbClr val="000000"/>
                </a:solidFill>
                <a:latin typeface="Times New Roman" panose="02020603050405020304" pitchFamily="18" charset="0"/>
              </a:rPr>
              <a:t> </a:t>
            </a:r>
            <a:br>
              <a:rPr lang="en-US" sz="2400" dirty="0">
                <a:solidFill>
                  <a:srgbClr val="000000"/>
                </a:solidFill>
                <a:latin typeface="Times New Roman" panose="02020603050405020304" pitchFamily="18" charset="0"/>
              </a:rPr>
            </a:br>
            <a:br>
              <a:rPr lang="en-US" sz="2400" dirty="0">
                <a:solidFill>
                  <a:srgbClr val="000000"/>
                </a:solidFill>
                <a:latin typeface="Times New Roman" panose="02020603050405020304" pitchFamily="18" charset="0"/>
              </a:rPr>
            </a:br>
            <a:br>
              <a:rPr lang="en-US" sz="2400" dirty="0"/>
            </a:br>
            <a:br>
              <a:rPr lang="en-US" sz="2400" dirty="0"/>
            </a:br>
            <a:r>
              <a:rPr lang="en-US" sz="2400" dirty="0"/>
              <a:t> </a:t>
            </a:r>
            <a:br>
              <a:rPr lang="en-US" sz="2400" dirty="0"/>
            </a:br>
            <a:endParaRPr lang="en-US" sz="2400" dirty="0"/>
          </a:p>
        </p:txBody>
      </p:sp>
    </p:spTree>
    <p:extLst>
      <p:ext uri="{BB962C8B-B14F-4D97-AF65-F5344CB8AC3E}">
        <p14:creationId xmlns:p14="http://schemas.microsoft.com/office/powerpoint/2010/main" val="249679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Aspects of Appraisal</a:t>
            </a:r>
          </a:p>
        </p:txBody>
      </p:sp>
      <p:sp>
        <p:nvSpPr>
          <p:cNvPr id="3" name="Rectangle 2"/>
          <p:cNvSpPr/>
          <p:nvPr/>
        </p:nvSpPr>
        <p:spPr>
          <a:xfrm>
            <a:off x="342900" y="1611630"/>
            <a:ext cx="11338560" cy="461665"/>
          </a:xfrm>
          <a:prstGeom prst="rect">
            <a:avLst/>
          </a:prstGeom>
        </p:spPr>
        <p:txBody>
          <a:bodyPr wrap="square">
            <a:spAutoFit/>
          </a:bodyPr>
          <a:lstStyle/>
          <a:p>
            <a:r>
              <a:rPr lang="ar-SA" sz="2400" dirty="0"/>
              <a:t> </a:t>
            </a:r>
            <a:endParaRPr lang="en-US" sz="2400" dirty="0"/>
          </a:p>
        </p:txBody>
      </p:sp>
      <p:sp>
        <p:nvSpPr>
          <p:cNvPr id="6" name="Rectangle 5"/>
          <p:cNvSpPr/>
          <p:nvPr/>
        </p:nvSpPr>
        <p:spPr>
          <a:xfrm>
            <a:off x="422910" y="1520191"/>
            <a:ext cx="8721090" cy="1384995"/>
          </a:xfrm>
          <a:prstGeom prst="rect">
            <a:avLst/>
          </a:prstGeom>
        </p:spPr>
        <p:txBody>
          <a:bodyPr wrap="square">
            <a:spAutoFit/>
          </a:bodyPr>
          <a:lstStyle/>
          <a:p>
            <a:r>
              <a:rPr lang="en-US" sz="2800" dirty="0">
                <a:latin typeface="Times New Roman" panose="02020603050405020304" pitchFamily="18" charset="0"/>
              </a:rPr>
              <a:t>Appraisal is concerned with the following aspects:</a:t>
            </a:r>
          </a:p>
          <a:p>
            <a:r>
              <a:rPr lang="en-US" sz="2800" dirty="0"/>
              <a:t> </a:t>
            </a:r>
            <a:br>
              <a:rPr lang="en-US" sz="2800" dirty="0"/>
            </a:br>
            <a:endParaRPr lang="en-US" sz="2800" dirty="0"/>
          </a:p>
        </p:txBody>
      </p:sp>
      <p:sp>
        <p:nvSpPr>
          <p:cNvPr id="7" name="Rectangle 6"/>
          <p:cNvSpPr/>
          <p:nvPr/>
        </p:nvSpPr>
        <p:spPr>
          <a:xfrm>
            <a:off x="342900" y="2351782"/>
            <a:ext cx="11487150" cy="5016758"/>
          </a:xfrm>
          <a:prstGeom prst="rect">
            <a:avLst/>
          </a:prstGeom>
        </p:spPr>
        <p:txBody>
          <a:bodyPr wrap="square">
            <a:spAutoFit/>
          </a:bodyPr>
          <a:lstStyle/>
          <a:p>
            <a:r>
              <a:rPr lang="en-US" sz="2000" dirty="0">
                <a:latin typeface="Times New Roman" panose="02020603050405020304" pitchFamily="18" charset="0"/>
              </a:rPr>
              <a:t>1. The interpersonal aspect in language, with the subjective presence of writers/speakers</a:t>
            </a:r>
            <a:r>
              <a:rPr lang="en-US" sz="2000" dirty="0">
                <a:solidFill>
                  <a:prstClr val="white"/>
                </a:solidFill>
                <a:latin typeface="Times New Roman" panose="02020603050405020304" pitchFamily="18" charset="0"/>
              </a:rPr>
              <a:t> in texts as they adopt stances towards both the material they present and those with whom they communicate.</a:t>
            </a:r>
            <a:br>
              <a:rPr lang="en-US" sz="2000" dirty="0">
                <a:solidFill>
                  <a:prstClr val="white"/>
                </a:solidFill>
                <a:latin typeface="Times New Roman" panose="02020603050405020304" pitchFamily="18" charset="0"/>
              </a:rPr>
            </a:br>
            <a:br>
              <a:rPr lang="en-US" sz="2000" dirty="0">
                <a:latin typeface="Times New Roman" panose="02020603050405020304" pitchFamily="18" charset="0"/>
              </a:rPr>
            </a:br>
            <a:r>
              <a:rPr lang="en-US" sz="2000" dirty="0">
                <a:latin typeface="Times New Roman" panose="02020603050405020304" pitchFamily="18" charset="0"/>
              </a:rPr>
              <a:t>2. How writers/speakers approve and disapprove, enthuse and abhor, applaud and</a:t>
            </a:r>
            <a:r>
              <a:rPr lang="en-US" sz="2000" dirty="0">
                <a:solidFill>
                  <a:prstClr val="white"/>
                </a:solidFill>
                <a:latin typeface="Times New Roman" panose="02020603050405020304" pitchFamily="18" charset="0"/>
              </a:rPr>
              <a:t> criticise, and how they position their readers/listeners to do likewise.</a:t>
            </a:r>
            <a:br>
              <a:rPr lang="en-US" sz="2000" dirty="0">
                <a:latin typeface="Times New Roman" panose="02020603050405020304" pitchFamily="18" charset="0"/>
              </a:rPr>
            </a:br>
            <a:br>
              <a:rPr lang="en-US" sz="2000" dirty="0">
                <a:latin typeface="Times New Roman" panose="02020603050405020304" pitchFamily="18" charset="0"/>
              </a:rPr>
            </a:br>
            <a:r>
              <a:rPr lang="en-US" sz="2000" dirty="0">
                <a:latin typeface="Times New Roman" panose="02020603050405020304" pitchFamily="18" charset="0"/>
              </a:rPr>
              <a:t>3. The construction by texts of communities of shared feelings and values, and the</a:t>
            </a:r>
            <a:r>
              <a:rPr lang="en-US" sz="2000" dirty="0">
                <a:solidFill>
                  <a:prstClr val="white"/>
                </a:solidFill>
                <a:latin typeface="Times New Roman" panose="02020603050405020304" pitchFamily="18" charset="0"/>
              </a:rPr>
              <a:t> linguistic mechanisms for the sharing of emotions, tastes and normative assessments.</a:t>
            </a:r>
            <a:r>
              <a:rPr lang="en-US" sz="2000" dirty="0">
                <a:solidFill>
                  <a:prstClr val="white"/>
                </a:solidFill>
              </a:rPr>
              <a:t> </a:t>
            </a:r>
            <a:br>
              <a:rPr lang="en-US" sz="2000" dirty="0">
                <a:solidFill>
                  <a:prstClr val="white"/>
                </a:solidFill>
                <a:latin typeface="Times New Roman" panose="02020603050405020304" pitchFamily="18" charset="0"/>
              </a:rPr>
            </a:br>
            <a:br>
              <a:rPr lang="en-US" sz="2000" dirty="0"/>
            </a:br>
            <a:r>
              <a:rPr lang="en-US" sz="2000" dirty="0">
                <a:latin typeface="Times New Roman" panose="02020603050405020304" pitchFamily="18" charset="0"/>
              </a:rPr>
              <a:t>4. How writers/speakers construe for themselves particular authorial identities or</a:t>
            </a:r>
            <a:r>
              <a:rPr lang="en-US" sz="2000" dirty="0">
                <a:solidFill>
                  <a:prstClr val="white"/>
                </a:solidFill>
                <a:latin typeface="Times New Roman" panose="02020603050405020304" pitchFamily="18" charset="0"/>
              </a:rPr>
              <a:t> personas, how they align or dis-align themselves with actual or potential respondents, and how they construct for their texts an intended or ideal audience.</a:t>
            </a:r>
            <a:r>
              <a:rPr lang="en-US" sz="2000" dirty="0">
                <a:solidFill>
                  <a:prstClr val="white"/>
                </a:solidFill>
              </a:rPr>
              <a:t> </a:t>
            </a:r>
            <a:br>
              <a:rPr lang="en-US" sz="2000" dirty="0">
                <a:solidFill>
                  <a:prstClr val="white"/>
                </a:solidFill>
                <a:latin typeface="Times New Roman" panose="02020603050405020304" pitchFamily="18" charset="0"/>
              </a:rPr>
            </a:br>
            <a:br>
              <a:rPr lang="en-US" sz="2000" dirty="0">
                <a:solidFill>
                  <a:prstClr val="white"/>
                </a:solidFill>
                <a:latin typeface="Times New Roman" panose="02020603050405020304" pitchFamily="18" charset="0"/>
              </a:rPr>
            </a:br>
            <a:br>
              <a:rPr lang="en-US" sz="2000" dirty="0">
                <a:latin typeface="Times New Roman" panose="02020603050405020304" pitchFamily="18" charset="0"/>
              </a:rPr>
            </a:br>
            <a:br>
              <a:rPr lang="en-US" sz="2000" dirty="0"/>
            </a:br>
            <a:endParaRPr lang="en-US" sz="2000" dirty="0"/>
          </a:p>
        </p:txBody>
      </p:sp>
    </p:spTree>
    <p:extLst>
      <p:ext uri="{BB962C8B-B14F-4D97-AF65-F5344CB8AC3E}">
        <p14:creationId xmlns:p14="http://schemas.microsoft.com/office/powerpoint/2010/main" val="4940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154430"/>
          </a:xfrm>
        </p:spPr>
        <p:txBody>
          <a:bodyPr/>
          <a:lstStyle/>
          <a:p>
            <a:r>
              <a:rPr lang="en-US" sz="5400" dirty="0">
                <a:solidFill>
                  <a:schemeClr val="tx1"/>
                </a:solidFill>
                <a:latin typeface="Algerian" panose="04020705040A02060702" pitchFamily="82" charset="0"/>
              </a:rPr>
              <a:t>Outline</a:t>
            </a:r>
          </a:p>
        </p:txBody>
      </p:sp>
      <p:sp>
        <p:nvSpPr>
          <p:cNvPr id="3" name="Content Placeholder 2"/>
          <p:cNvSpPr>
            <a:spLocks noGrp="1"/>
          </p:cNvSpPr>
          <p:nvPr>
            <p:ph idx="1"/>
          </p:nvPr>
        </p:nvSpPr>
        <p:spPr>
          <a:xfrm>
            <a:off x="502920" y="1154431"/>
            <a:ext cx="11475720" cy="4686300"/>
          </a:xfrm>
        </p:spPr>
        <p:txBody>
          <a:bodyPr>
            <a:normAutofit fontScale="25000" lnSpcReduction="20000"/>
          </a:bodyPr>
          <a:lstStyle/>
          <a:p>
            <a:r>
              <a:rPr lang="en-US" sz="9600" dirty="0">
                <a:latin typeface="Courier New" panose="02070309020205020404" pitchFamily="49" charset="0"/>
                <a:cs typeface="Courier New" panose="02070309020205020404" pitchFamily="49" charset="0"/>
              </a:rPr>
              <a:t>•Lefevere’s Definition of Ideology </a:t>
            </a:r>
          </a:p>
          <a:p>
            <a:r>
              <a:rPr lang="en-US" sz="9600" dirty="0">
                <a:solidFill>
                  <a:prstClr val="white"/>
                </a:solidFill>
                <a:latin typeface="Courier New" panose="02070309020205020404" pitchFamily="49" charset="0"/>
                <a:cs typeface="Courier New" panose="02070309020205020404" pitchFamily="49" charset="0"/>
              </a:rPr>
              <a:t>•</a:t>
            </a:r>
            <a:r>
              <a:rPr lang="en-US" sz="9600" dirty="0">
                <a:latin typeface="Courier New" panose="02070309020205020404" pitchFamily="49" charset="0"/>
                <a:cs typeface="Courier New" panose="02070309020205020404" pitchFamily="49" charset="0"/>
              </a:rPr>
              <a:t>Political Discourse “an Introduction”</a:t>
            </a:r>
          </a:p>
          <a:p>
            <a:pPr lvl="0">
              <a:buClr>
                <a:srgbClr val="1E5155">
                  <a:lumMod val="40000"/>
                  <a:lumOff val="60000"/>
                </a:srgbClr>
              </a:buClr>
            </a:pPr>
            <a:r>
              <a:rPr lang="en-US" sz="9600" dirty="0">
                <a:latin typeface="Courier New" panose="02070309020205020404" pitchFamily="49" charset="0"/>
                <a:cs typeface="Courier New" panose="02070309020205020404" pitchFamily="49" charset="0"/>
              </a:rPr>
              <a:t>•The Intervention of Interpreters</a:t>
            </a:r>
          </a:p>
          <a:p>
            <a:pPr lvl="0">
              <a:buClr>
                <a:srgbClr val="1E5155">
                  <a:lumMod val="40000"/>
                  <a:lumOff val="60000"/>
                </a:srgbClr>
              </a:buClr>
            </a:pPr>
            <a:r>
              <a:rPr lang="en-US" sz="9600" dirty="0">
                <a:solidFill>
                  <a:prstClr val="white"/>
                </a:solidFill>
                <a:latin typeface="Courier New" panose="02070309020205020404" pitchFamily="49" charset="0"/>
                <a:cs typeface="Courier New" panose="02070309020205020404" pitchFamily="49" charset="0"/>
              </a:rPr>
              <a:t>•Revisiting the Role of the Interpreter</a:t>
            </a:r>
          </a:p>
          <a:p>
            <a:pPr lvl="0">
              <a:buClr>
                <a:srgbClr val="1E5155">
                  <a:lumMod val="40000"/>
                  <a:lumOff val="60000"/>
                </a:srgbClr>
              </a:buClr>
            </a:pPr>
            <a:r>
              <a:rPr lang="en-US" sz="9600" dirty="0">
                <a:latin typeface="Courier New" panose="02070309020205020404" pitchFamily="49" charset="0"/>
                <a:cs typeface="Courier New" panose="02070309020205020404" pitchFamily="49" charset="0"/>
              </a:rPr>
              <a:t>•Pöchhacker’s Triangulated Model of Mediation </a:t>
            </a:r>
            <a:r>
              <a:rPr lang="en-US" sz="9600" dirty="0"/>
              <a:t> </a:t>
            </a:r>
            <a:r>
              <a:rPr lang="en-US" sz="9600" dirty="0">
                <a:latin typeface="Courier New" panose="02070309020205020404" pitchFamily="49" charset="0"/>
                <a:cs typeface="Courier New" panose="02070309020205020404" pitchFamily="49" charset="0"/>
              </a:rPr>
              <a:t> </a:t>
            </a:r>
          </a:p>
          <a:p>
            <a:r>
              <a:rPr lang="en-US" sz="9600" dirty="0">
                <a:latin typeface="Courier New" panose="02070309020205020404" pitchFamily="49" charset="0"/>
                <a:cs typeface="Courier New" panose="02070309020205020404" pitchFamily="49" charset="0"/>
              </a:rPr>
              <a:t>•Van Dijk’s Model of Manipulation </a:t>
            </a:r>
          </a:p>
          <a:p>
            <a:r>
              <a:rPr lang="en-US" sz="9600" dirty="0">
                <a:latin typeface="Courier New" panose="02070309020205020404" pitchFamily="49" charset="0"/>
                <a:cs typeface="Courier New" panose="02070309020205020404" pitchFamily="49" charset="0"/>
              </a:rPr>
              <a:t>•Ideology in Translation</a:t>
            </a:r>
          </a:p>
          <a:p>
            <a:r>
              <a:rPr lang="en-US" sz="9600" dirty="0">
                <a:solidFill>
                  <a:prstClr val="white"/>
                </a:solidFill>
                <a:latin typeface="Courier New" panose="02070309020205020404" pitchFamily="49" charset="0"/>
                <a:cs typeface="Courier New" panose="02070309020205020404" pitchFamily="49" charset="0"/>
              </a:rPr>
              <a:t>• Hatim and Mason’s Model</a:t>
            </a:r>
          </a:p>
          <a:p>
            <a:r>
              <a:rPr lang="en-US" sz="9600" dirty="0">
                <a:solidFill>
                  <a:prstClr val="white"/>
                </a:solidFill>
                <a:ea typeface="+mn-ea"/>
                <a:cs typeface="+mn-cs"/>
              </a:rPr>
              <a:t>• </a:t>
            </a:r>
            <a:r>
              <a:rPr lang="en-US" sz="9600" dirty="0">
                <a:latin typeface="Courier New" panose="02070309020205020404" pitchFamily="49" charset="0"/>
                <a:cs typeface="Courier New" panose="02070309020205020404" pitchFamily="49" charset="0"/>
              </a:rPr>
              <a:t>The Ideology of Translating</a:t>
            </a:r>
          </a:p>
          <a:p>
            <a:r>
              <a:rPr lang="en-US" sz="9600" dirty="0"/>
              <a:t>•</a:t>
            </a:r>
            <a:r>
              <a:rPr lang="en-US" sz="9600" dirty="0">
                <a:solidFill>
                  <a:prstClr val="white"/>
                </a:solidFill>
                <a:latin typeface="Courier New" panose="02070309020205020404" pitchFamily="49" charset="0"/>
                <a:cs typeface="Courier New" panose="02070309020205020404" pitchFamily="49" charset="0"/>
              </a:rPr>
              <a:t> The Translation of Ideology </a:t>
            </a:r>
          </a:p>
          <a:p>
            <a:pPr marL="0" indent="0">
              <a:buNone/>
            </a:pPr>
            <a:br>
              <a:rPr lang="en-US" sz="3200" dirty="0">
                <a:solidFill>
                  <a:prstClr val="white"/>
                </a:solidFill>
                <a:latin typeface="WcynpqBgcdxxQfmpxhAdvTT5ada87cc"/>
              </a:rPr>
            </a:br>
            <a:br>
              <a:rPr lang="en-US" sz="3200" dirty="0">
                <a:solidFill>
                  <a:prstClr val="white"/>
                </a:solidFill>
                <a:latin typeface="WcynpqBgcdxxQfmpxhAdvTT5ada87cc"/>
              </a:rPr>
            </a:br>
            <a:br>
              <a:rPr lang="en-US" sz="3200" dirty="0">
                <a:solidFill>
                  <a:prstClr val="white"/>
                </a:solidFill>
              </a:rPr>
            </a:br>
            <a:br>
              <a:rPr lang="en-US" sz="3200" dirty="0">
                <a:solidFill>
                  <a:prstClr val="white"/>
                </a:solidFill>
                <a:latin typeface="WcynpqBgcdxxQfmpxhAdvTT5ada87cc"/>
              </a:rPr>
            </a:br>
            <a:br>
              <a:rPr lang="en-US" sz="9600" dirty="0">
                <a:latin typeface="Courier New" panose="02070309020205020404" pitchFamily="49" charset="0"/>
                <a:cs typeface="Courier New" panose="02070309020205020404" pitchFamily="49" charset="0"/>
              </a:rPr>
            </a:br>
            <a:endParaRPr lang="en-US" sz="9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9254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9629" cy="1400530"/>
          </a:xfrm>
        </p:spPr>
        <p:txBody>
          <a:bodyPr/>
          <a:lstStyle/>
          <a:p>
            <a:r>
              <a:rPr lang="en-US" sz="3200" dirty="0">
                <a:solidFill>
                  <a:prstClr val="white"/>
                </a:solidFill>
                <a:latin typeface="Times New Roman" panose="02020603050405020304" pitchFamily="18" charset="0"/>
                <a:ea typeface="+mn-ea"/>
                <a:cs typeface="+mn-cs"/>
              </a:rPr>
              <a:t>Reading Positions</a:t>
            </a:r>
            <a:br>
              <a:rPr lang="en-US" sz="3200" dirty="0">
                <a:solidFill>
                  <a:schemeClr val="tx1"/>
                </a:solidFill>
                <a:latin typeface="SfqshlBygsqpFqynbwAdvTTeeee58d9.B"/>
              </a:rPr>
            </a:br>
            <a:br>
              <a:rPr lang="en-US" sz="3200" dirty="0">
                <a:solidFill>
                  <a:schemeClr val="tx1"/>
                </a:solidFill>
              </a:rPr>
            </a:br>
            <a:br>
              <a:rPr lang="en-US" sz="3200" dirty="0">
                <a:solidFill>
                  <a:schemeClr val="tx1"/>
                </a:solidFill>
                <a:latin typeface="WcynpqBgcdxxQfmpxhAdvTT5ada87cc"/>
              </a:rPr>
            </a:br>
            <a:br>
              <a:rPr lang="en-US" sz="3200" dirty="0">
                <a:solidFill>
                  <a:schemeClr val="tx1"/>
                </a:solidFill>
                <a:latin typeface="WcynpqBgcdxxQfmpxhAdvTT5ada87cc"/>
              </a:rPr>
            </a:br>
            <a:br>
              <a:rPr lang="en-US" sz="3200" dirty="0">
                <a:solidFill>
                  <a:schemeClr val="tx1"/>
                </a:solidFill>
                <a:latin typeface="WcynpqBgcdxxQfmpxhAdvTT5ada87cc"/>
              </a:rPr>
            </a:br>
            <a:br>
              <a:rPr lang="en-US" sz="3200" dirty="0">
                <a:solidFill>
                  <a:schemeClr val="tx1"/>
                </a:solidFill>
                <a:latin typeface="WcynpqBgcdxxQfmpxhAdvTT5ada87cc"/>
              </a:rPr>
            </a:br>
            <a:br>
              <a:rPr lang="en-US" sz="3200" dirty="0">
                <a:solidFill>
                  <a:schemeClr val="tx1"/>
                </a:solidFill>
              </a:rPr>
            </a:br>
            <a:br>
              <a:rPr lang="en-US" sz="3200" dirty="0">
                <a:solidFill>
                  <a:schemeClr val="tx1"/>
                </a:solidFill>
                <a:latin typeface="WcynpqBgcdxxQfmpxhAdvTT5ada87cc"/>
              </a:rPr>
            </a:br>
            <a:br>
              <a:rPr lang="en-US" sz="3200" dirty="0">
                <a:solidFill>
                  <a:schemeClr val="tx1"/>
                </a:solidFill>
              </a:rPr>
            </a:br>
            <a:endParaRPr lang="en-US" sz="3200" dirty="0">
              <a:solidFill>
                <a:schemeClr val="tx1"/>
              </a:solidFill>
            </a:endParaRPr>
          </a:p>
        </p:txBody>
      </p:sp>
      <p:sp>
        <p:nvSpPr>
          <p:cNvPr id="3" name="Rectangle 2"/>
          <p:cNvSpPr/>
          <p:nvPr/>
        </p:nvSpPr>
        <p:spPr>
          <a:xfrm>
            <a:off x="422910" y="1382286"/>
            <a:ext cx="11315700" cy="8217634"/>
          </a:xfrm>
          <a:prstGeom prst="rect">
            <a:avLst/>
          </a:prstGeom>
        </p:spPr>
        <p:txBody>
          <a:bodyPr wrap="square">
            <a:spAutoFit/>
          </a:bodyPr>
          <a:lstStyle/>
          <a:p>
            <a:r>
              <a:rPr lang="en-US" sz="2400" dirty="0">
                <a:latin typeface="Times New Roman" panose="02020603050405020304" pitchFamily="18" charset="0"/>
              </a:rPr>
              <a:t>Martin and White</a:t>
            </a:r>
            <a:r>
              <a:rPr lang="en-US" sz="2400" dirty="0">
                <a:solidFill>
                  <a:prstClr val="white"/>
                </a:solidFill>
                <a:latin typeface="Times New Roman" panose="02020603050405020304" pitchFamily="18" charset="0"/>
              </a:rPr>
              <a:t>, confine the writer’s/speaker’s reading positions to three types, in terms of whether s/he adopts the same position - i.e. ideology - conveyed by a text, opposes it, or concentrates on a single aspect that neither rejects or accepts the text as a whole - positions that are characterized as ‘compliant’, ‘resistant’, and ‘tactical’ respectively. The same goes for the translator / interpreter - that is, s/he can reflect the same position of the source text, oppose it, or a combination of both. Nevertheless, one cannot generalize the preference for any one of these responses unless a linguistic analysis throughout the use of appraisal semantic resources is carried out in both the source and target texts to see whether they, roughly speaking, correspond or not in terms of the ideology intended by the speaker/writer as compared to the one depicted by the translator / interpreter. </a:t>
            </a: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latin typeface="Times New Roman" panose="02020603050405020304" pitchFamily="18" charset="0"/>
              </a:rPr>
            </a:br>
            <a:br>
              <a:rPr lang="en-US" sz="2400" dirty="0"/>
            </a:br>
            <a:endParaRPr lang="en-US" sz="2400" dirty="0"/>
          </a:p>
        </p:txBody>
      </p:sp>
    </p:spTree>
    <p:extLst>
      <p:ext uri="{BB962C8B-B14F-4D97-AF65-F5344CB8AC3E}">
        <p14:creationId xmlns:p14="http://schemas.microsoft.com/office/powerpoint/2010/main" val="244626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 y="525780"/>
            <a:ext cx="10869930" cy="584775"/>
          </a:xfrm>
          <a:prstGeom prst="rect">
            <a:avLst/>
          </a:prstGeom>
        </p:spPr>
        <p:txBody>
          <a:bodyPr wrap="square">
            <a:spAutoFit/>
          </a:bodyPr>
          <a:lstStyle/>
          <a:p>
            <a:endParaRPr lang="en-US" sz="3200" dirty="0"/>
          </a:p>
        </p:txBody>
      </p:sp>
      <p:sp>
        <p:nvSpPr>
          <p:cNvPr id="3" name="Rectangle 2"/>
          <p:cNvSpPr/>
          <p:nvPr/>
        </p:nvSpPr>
        <p:spPr>
          <a:xfrm>
            <a:off x="468630" y="377191"/>
            <a:ext cx="8675370" cy="1077218"/>
          </a:xfrm>
          <a:prstGeom prst="rect">
            <a:avLst/>
          </a:prstGeom>
        </p:spPr>
        <p:txBody>
          <a:bodyPr wrap="square">
            <a:spAutoFit/>
          </a:bodyPr>
          <a:lstStyle/>
          <a:p>
            <a:r>
              <a:rPr lang="en-US" sz="3200" dirty="0">
                <a:latin typeface="Times New Roman" panose="02020603050405020304" pitchFamily="18" charset="0"/>
              </a:rPr>
              <a:t>Martin and White’s Map</a:t>
            </a:r>
            <a:r>
              <a:rPr lang="en-US" sz="3200" dirty="0"/>
              <a:t> </a:t>
            </a:r>
            <a:br>
              <a:rPr lang="en-US" sz="3200" dirty="0"/>
            </a:br>
            <a:endParaRPr lang="en-US" sz="3200" dirty="0"/>
          </a:p>
        </p:txBody>
      </p:sp>
      <p:sp>
        <p:nvSpPr>
          <p:cNvPr id="4" name="Rectangle 3"/>
          <p:cNvSpPr/>
          <p:nvPr/>
        </p:nvSpPr>
        <p:spPr>
          <a:xfrm>
            <a:off x="468630" y="1110555"/>
            <a:ext cx="11132820" cy="4770537"/>
          </a:xfrm>
          <a:prstGeom prst="rect">
            <a:avLst/>
          </a:prstGeom>
        </p:spPr>
        <p:txBody>
          <a:bodyPr wrap="square">
            <a:spAutoFit/>
          </a:bodyPr>
          <a:lstStyle/>
          <a:p>
            <a:r>
              <a:rPr lang="en-US" sz="2400" dirty="0">
                <a:latin typeface="Times New Roman" panose="02020603050405020304" pitchFamily="18" charset="0"/>
              </a:rPr>
              <a:t>Martin and White  put an  exhaustive, and interrelated, map through which appraisal enables the systemic expression, and identification, of evaluation in texts</a:t>
            </a:r>
            <a:br>
              <a:rPr lang="en-US" sz="2400" dirty="0">
                <a:latin typeface="Times New Roman" panose="02020603050405020304" pitchFamily="18" charset="0"/>
              </a:rPr>
            </a:br>
            <a:br>
              <a:rPr lang="en-US" sz="2400" dirty="0">
                <a:latin typeface="Times New Roman" panose="02020603050405020304" pitchFamily="18" charset="0"/>
              </a:rPr>
            </a:br>
            <a:r>
              <a:rPr lang="en-US" sz="2400" dirty="0"/>
              <a:t> </a:t>
            </a:r>
            <a:r>
              <a:rPr lang="en-US" sz="2400" dirty="0">
                <a:latin typeface="Times New Roman" panose="02020603050405020304" pitchFamily="18" charset="0"/>
              </a:rPr>
              <a:t>First and foremost, appraisal differentiates between positive and negative attitudes towards people, issues, situations and so forth.</a:t>
            </a:r>
            <a:r>
              <a:rPr lang="en-US" sz="2400" dirty="0"/>
              <a:t> </a:t>
            </a:r>
            <a:r>
              <a:rPr lang="en-US" sz="2400" dirty="0">
                <a:solidFill>
                  <a:prstClr val="white"/>
                </a:solidFill>
                <a:latin typeface="Times New Roman" panose="02020603050405020304" pitchFamily="18" charset="0"/>
              </a:rPr>
              <a:t>These attitudes are either </a:t>
            </a:r>
            <a:r>
              <a:rPr lang="en-US" sz="2400" dirty="0">
                <a:solidFill>
                  <a:schemeClr val="accent1">
                    <a:lumMod val="60000"/>
                    <a:lumOff val="40000"/>
                  </a:schemeClr>
                </a:solidFill>
                <a:latin typeface="Times New Roman" panose="02020603050405020304" pitchFamily="18" charset="0"/>
              </a:rPr>
              <a:t>feelings</a:t>
            </a:r>
            <a:r>
              <a:rPr lang="en-US" sz="2400" dirty="0">
                <a:solidFill>
                  <a:prstClr val="white"/>
                </a:solidFill>
                <a:latin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rPr>
              <a:t>judgments</a:t>
            </a:r>
            <a:r>
              <a:rPr lang="en-US" sz="2400" dirty="0">
                <a:solidFill>
                  <a:prstClr val="white"/>
                </a:solidFill>
                <a:latin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rPr>
              <a:t>of human behaviour </a:t>
            </a:r>
            <a:r>
              <a:rPr lang="en-US" sz="2400" dirty="0">
                <a:solidFill>
                  <a:prstClr val="white"/>
                </a:solidFill>
                <a:latin typeface="Times New Roman" panose="02020603050405020304" pitchFamily="18" charset="0"/>
              </a:rPr>
              <a:t>or </a:t>
            </a:r>
            <a:r>
              <a:rPr lang="en-US" sz="2400" dirty="0">
                <a:solidFill>
                  <a:schemeClr val="accent1">
                    <a:lumMod val="60000"/>
                    <a:lumOff val="40000"/>
                  </a:schemeClr>
                </a:solidFill>
                <a:latin typeface="Times New Roman" panose="02020603050405020304" pitchFamily="18" charset="0"/>
              </a:rPr>
              <a:t>evaluations of</a:t>
            </a:r>
            <a:br>
              <a:rPr lang="en-US" sz="2400" dirty="0">
                <a:solidFill>
                  <a:schemeClr val="accent1">
                    <a:lumMod val="60000"/>
                    <a:lumOff val="40000"/>
                  </a:schemeClr>
                </a:solidFill>
                <a:latin typeface="Times New Roman" panose="02020603050405020304" pitchFamily="18" charset="0"/>
              </a:rPr>
            </a:br>
            <a:r>
              <a:rPr lang="en-US" sz="2400" dirty="0">
                <a:solidFill>
                  <a:schemeClr val="accent1">
                    <a:lumMod val="60000"/>
                    <a:lumOff val="40000"/>
                  </a:schemeClr>
                </a:solidFill>
                <a:latin typeface="Times New Roman" panose="02020603050405020304" pitchFamily="18" charset="0"/>
              </a:rPr>
              <a:t>things or natural phenomena.</a:t>
            </a:r>
            <a:r>
              <a:rPr lang="en-US" sz="2400" dirty="0">
                <a:solidFill>
                  <a:schemeClr val="accent1">
                    <a:lumMod val="60000"/>
                    <a:lumOff val="40000"/>
                  </a:schemeClr>
                </a:solidFill>
              </a:rPr>
              <a:t> </a:t>
            </a:r>
            <a:br>
              <a:rPr lang="en-US" sz="2400" dirty="0">
                <a:solidFill>
                  <a:schemeClr val="accent1">
                    <a:lumMod val="60000"/>
                    <a:lumOff val="40000"/>
                  </a:schemeClr>
                </a:solidFill>
              </a:rPr>
            </a:br>
            <a:br>
              <a:rPr lang="en-US" sz="2400" dirty="0">
                <a:solidFill>
                  <a:prstClr val="white"/>
                </a:solidFill>
              </a:rPr>
            </a:br>
            <a:r>
              <a:rPr lang="en-US" sz="2400" dirty="0">
                <a:solidFill>
                  <a:srgbClr val="000000"/>
                </a:solidFill>
                <a:latin typeface="Times New Roman" panose="02020603050405020304" pitchFamily="18" charset="0"/>
              </a:rPr>
              <a:t>As can be noticed in Figure 2.3 below, within the category of </a:t>
            </a:r>
            <a:r>
              <a:rPr lang="en-US" sz="2400" b="1" dirty="0">
                <a:solidFill>
                  <a:srgbClr val="000000"/>
                </a:solidFill>
                <a:latin typeface="Times New Roman" panose="02020603050405020304" pitchFamily="18" charset="0"/>
              </a:rPr>
              <a:t>attitude </a:t>
            </a:r>
            <a:r>
              <a:rPr lang="en-US" sz="2400" dirty="0">
                <a:solidFill>
                  <a:srgbClr val="000000"/>
                </a:solidFill>
                <a:latin typeface="Times New Roman" panose="02020603050405020304" pitchFamily="18" charset="0"/>
              </a:rPr>
              <a:t>(original emphasis), there are three main sub-resources namely</a:t>
            </a:r>
            <a:r>
              <a:rPr lang="en-US" sz="2400" b="1" dirty="0">
                <a:solidFill>
                  <a:srgbClr val="000000"/>
                </a:solidFill>
                <a:latin typeface="Times New Roman" panose="02020603050405020304" pitchFamily="18" charset="0"/>
              </a:rPr>
              <a:t> affect</a:t>
            </a:r>
            <a:r>
              <a:rPr lang="en-US" sz="2400" dirty="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judgement</a:t>
            </a:r>
            <a:r>
              <a:rPr lang="en-US" sz="2400" dirty="0">
                <a:solidFill>
                  <a:srgbClr val="000000"/>
                </a:solidFill>
                <a:latin typeface="Times New Roman" panose="02020603050405020304" pitchFamily="18" charset="0"/>
              </a:rPr>
              <a:t>, and </a:t>
            </a:r>
            <a:r>
              <a:rPr lang="en-US" sz="2400" b="1" dirty="0">
                <a:solidFill>
                  <a:srgbClr val="000000"/>
                </a:solidFill>
                <a:latin typeface="Times New Roman" panose="02020603050405020304" pitchFamily="18" charset="0"/>
              </a:rPr>
              <a:t>appreciation</a:t>
            </a:r>
            <a:r>
              <a:rPr lang="en-US" sz="2400" dirty="0">
                <a:solidFill>
                  <a:srgbClr val="000000"/>
                </a:solidFill>
                <a:latin typeface="Times New Roman" panose="02020603050405020304" pitchFamily="18" charset="0"/>
              </a:rPr>
              <a:t>:</a:t>
            </a:r>
            <a:r>
              <a:rPr lang="en-US" sz="2400" dirty="0">
                <a:solidFill>
                  <a:prstClr val="white"/>
                </a:solidFill>
              </a:rPr>
              <a:t> </a:t>
            </a:r>
            <a:br>
              <a:rPr lang="en-US" sz="2000" dirty="0">
                <a:solidFill>
                  <a:srgbClr val="000000"/>
                </a:solidFill>
                <a:latin typeface="Times New Roman" panose="02020603050405020304" pitchFamily="18" charset="0"/>
              </a:rPr>
            </a:br>
            <a:br>
              <a:rPr lang="en-US" sz="2000" dirty="0"/>
            </a:br>
            <a:endParaRPr lang="en-US" sz="2000" dirty="0"/>
          </a:p>
        </p:txBody>
      </p:sp>
    </p:spTree>
    <p:extLst>
      <p:ext uri="{BB962C8B-B14F-4D97-AF65-F5344CB8AC3E}">
        <p14:creationId xmlns:p14="http://schemas.microsoft.com/office/powerpoint/2010/main" val="252617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228600"/>
            <a:ext cx="11681460" cy="6275069"/>
          </a:xfrm>
          <a:prstGeom prst="rect">
            <a:avLst/>
          </a:prstGeom>
        </p:spPr>
      </p:pic>
    </p:spTree>
    <p:extLst>
      <p:ext uri="{BB962C8B-B14F-4D97-AF65-F5344CB8AC3E}">
        <p14:creationId xmlns:p14="http://schemas.microsoft.com/office/powerpoint/2010/main" val="2146178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4369" cy="6858000"/>
          </a:xfrm>
          <a:prstGeom prst="rect">
            <a:avLst/>
          </a:prstGeom>
        </p:spPr>
      </p:pic>
    </p:spTree>
    <p:extLst>
      <p:ext uri="{BB962C8B-B14F-4D97-AF65-F5344CB8AC3E}">
        <p14:creationId xmlns:p14="http://schemas.microsoft.com/office/powerpoint/2010/main" val="6379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137411"/>
            <a:ext cx="10435590" cy="707886"/>
          </a:xfrm>
          <a:prstGeom prst="rect">
            <a:avLst/>
          </a:prstGeom>
        </p:spPr>
        <p:txBody>
          <a:bodyPr wrap="square">
            <a:spAutoFit/>
          </a:bodyPr>
          <a:lstStyle/>
          <a:p>
            <a:br>
              <a:rPr lang="en-US" sz="2000" dirty="0">
                <a:latin typeface="SfqshlBygsqpFqynbwAdvTTeeee58d9.B"/>
              </a:rPr>
            </a:br>
            <a:endParaRPr lang="en-US" sz="2000" dirty="0"/>
          </a:p>
        </p:txBody>
      </p:sp>
      <p:sp>
        <p:nvSpPr>
          <p:cNvPr id="6" name="Rectangle 5"/>
          <p:cNvSpPr/>
          <p:nvPr/>
        </p:nvSpPr>
        <p:spPr>
          <a:xfrm>
            <a:off x="388620" y="651510"/>
            <a:ext cx="11201400" cy="4524315"/>
          </a:xfrm>
          <a:prstGeom prst="rect">
            <a:avLst/>
          </a:prstGeom>
        </p:spPr>
        <p:txBody>
          <a:bodyPr wrap="square">
            <a:spAutoFit/>
          </a:bodyPr>
          <a:lstStyle/>
          <a:p>
            <a:r>
              <a:rPr lang="en-US" sz="2400" dirty="0">
                <a:latin typeface="Times New Roman" panose="02020603050405020304" pitchFamily="18" charset="0"/>
              </a:rPr>
              <a:t>As for </a:t>
            </a:r>
            <a:r>
              <a:rPr lang="en-US" sz="2400" b="1" dirty="0">
                <a:latin typeface="Times New Roman" panose="02020603050405020304" pitchFamily="18" charset="0"/>
              </a:rPr>
              <a:t>affect</a:t>
            </a:r>
            <a:r>
              <a:rPr lang="en-US" sz="2400" dirty="0">
                <a:latin typeface="Times New Roman" panose="02020603050405020304" pitchFamily="18" charset="0"/>
              </a:rPr>
              <a:t>, it is fundamentally concerned with ‘</a:t>
            </a:r>
            <a:r>
              <a:rPr lang="en-US" sz="2400" dirty="0">
                <a:solidFill>
                  <a:schemeClr val="accent1">
                    <a:lumMod val="60000"/>
                    <a:lumOff val="40000"/>
                  </a:schemeClr>
                </a:solidFill>
                <a:latin typeface="Times New Roman" panose="02020603050405020304" pitchFamily="18" charset="0"/>
              </a:rPr>
              <a:t>emotional reactions</a:t>
            </a:r>
            <a:r>
              <a:rPr lang="en-US" sz="2400" dirty="0">
                <a:latin typeface="Times New Roman" panose="02020603050405020304" pitchFamily="18" charset="0"/>
              </a:rPr>
              <a:t>’. Moreover,</a:t>
            </a:r>
            <a:br>
              <a:rPr lang="en-US" sz="2400" dirty="0">
                <a:latin typeface="Times New Roman" panose="02020603050405020304" pitchFamily="18" charset="0"/>
              </a:rPr>
            </a:br>
            <a:r>
              <a:rPr lang="en-US" sz="2400" dirty="0">
                <a:latin typeface="Times New Roman" panose="02020603050405020304" pitchFamily="18" charset="0"/>
              </a:rPr>
              <a:t>depending on the surge of feeling, </a:t>
            </a:r>
            <a:r>
              <a:rPr lang="en-US" sz="2400" b="1" dirty="0">
                <a:latin typeface="Times New Roman" panose="02020603050405020304" pitchFamily="18" charset="0"/>
              </a:rPr>
              <a:t>affect </a:t>
            </a:r>
            <a:r>
              <a:rPr lang="en-US" sz="2400" dirty="0">
                <a:latin typeface="Times New Roman" panose="02020603050405020304" pitchFamily="18" charset="0"/>
              </a:rPr>
              <a:t>is then classified into </a:t>
            </a:r>
            <a:r>
              <a:rPr lang="en-US" sz="2400" dirty="0">
                <a:solidFill>
                  <a:schemeClr val="accent1">
                    <a:lumMod val="60000"/>
                    <a:lumOff val="40000"/>
                  </a:schemeClr>
                </a:solidFill>
                <a:latin typeface="Times New Roman" panose="02020603050405020304" pitchFamily="18" charset="0"/>
              </a:rPr>
              <a:t>four</a:t>
            </a:r>
            <a:r>
              <a:rPr lang="en-US" sz="2400" dirty="0">
                <a:latin typeface="Times New Roman" panose="02020603050405020304" pitchFamily="18" charset="0"/>
              </a:rPr>
              <a:t> variables which</a:t>
            </a:r>
            <a:br>
              <a:rPr lang="en-US" sz="2400" dirty="0">
                <a:latin typeface="Times New Roman" panose="02020603050405020304" pitchFamily="18" charset="0"/>
              </a:rPr>
            </a:br>
            <a:r>
              <a:rPr lang="en-US" sz="2400" dirty="0">
                <a:latin typeface="Times New Roman" panose="02020603050405020304" pitchFamily="18" charset="0"/>
              </a:rPr>
              <a:t>are ‘</a:t>
            </a:r>
            <a:r>
              <a:rPr lang="en-US" sz="2400" dirty="0">
                <a:solidFill>
                  <a:schemeClr val="accent1">
                    <a:lumMod val="60000"/>
                    <a:lumOff val="40000"/>
                  </a:schemeClr>
                </a:solidFill>
                <a:latin typeface="Times New Roman" panose="02020603050405020304" pitchFamily="18" charset="0"/>
              </a:rPr>
              <a:t>un/happiness</a:t>
            </a:r>
            <a:r>
              <a:rPr lang="en-US" sz="2400" dirty="0">
                <a:latin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rPr>
              <a:t>dis/satisfaction</a:t>
            </a:r>
            <a:r>
              <a:rPr lang="en-US" sz="2400" dirty="0">
                <a:latin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rPr>
              <a:t>in/security</a:t>
            </a:r>
            <a:r>
              <a:rPr lang="en-US" sz="2400" dirty="0">
                <a:latin typeface="Times New Roman" panose="02020603050405020304" pitchFamily="18" charset="0"/>
              </a:rPr>
              <a:t>’, and ‘</a:t>
            </a:r>
            <a:r>
              <a:rPr lang="en-US" sz="2400" dirty="0">
                <a:solidFill>
                  <a:schemeClr val="accent1">
                    <a:lumMod val="60000"/>
                    <a:lumOff val="40000"/>
                  </a:schemeClr>
                </a:solidFill>
                <a:latin typeface="Times New Roman" panose="02020603050405020304" pitchFamily="18" charset="0"/>
              </a:rPr>
              <a:t>dis/inclination</a:t>
            </a:r>
            <a:r>
              <a:rPr lang="en-US" sz="2400" dirty="0">
                <a:latin typeface="Times New Roman" panose="02020603050405020304" pitchFamily="18" charset="0"/>
              </a:rPr>
              <a:t>’</a:t>
            </a:r>
            <a:r>
              <a:rPr lang="en-US" sz="2400" dirty="0"/>
              <a:t> </a:t>
            </a:r>
            <a:br>
              <a:rPr lang="en-US" sz="2400" dirty="0"/>
            </a:br>
            <a:endParaRPr lang="en-US" sz="2400" dirty="0"/>
          </a:p>
          <a:p>
            <a:r>
              <a:rPr lang="en-US" sz="2400" dirty="0">
                <a:solidFill>
                  <a:srgbClr val="000000"/>
                </a:solidFill>
                <a:latin typeface="Times New Roman" panose="02020603050405020304" pitchFamily="18" charset="0"/>
              </a:rPr>
              <a:t>See, for example, Bill Clinton’s use of the word ‘remorse’ to express his feeling of</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‘unhappiness’ which he intensifies through another appraisal indicator ‘profound’:</a:t>
            </a:r>
            <a:br>
              <a:rPr lang="en-US" sz="2400" dirty="0">
                <a:solidFill>
                  <a:srgbClr val="000000"/>
                </a:solidFill>
                <a:latin typeface="Times New Roman" panose="02020603050405020304" pitchFamily="18" charset="0"/>
              </a:rPr>
            </a:br>
            <a:r>
              <a:rPr lang="en-US" sz="2400" dirty="0">
                <a:solidFill>
                  <a:prstClr val="white"/>
                </a:solidFill>
              </a:rPr>
              <a:t> </a:t>
            </a:r>
            <a:br>
              <a:rPr lang="en-US" sz="2400" dirty="0">
                <a:solidFill>
                  <a:srgbClr val="000000"/>
                </a:solidFill>
                <a:latin typeface="Times New Roman" panose="02020603050405020304" pitchFamily="18" charset="0"/>
              </a:rPr>
            </a:br>
            <a:br>
              <a:rPr lang="en-US" sz="2400" dirty="0"/>
            </a:br>
            <a:r>
              <a:rPr lang="en-US" sz="2400" i="1" dirty="0">
                <a:latin typeface="Times New Roman" panose="02020603050405020304" pitchFamily="18" charset="0"/>
              </a:rPr>
              <a:t>Mere words cannot fully express the </a:t>
            </a:r>
            <a:r>
              <a:rPr lang="en-US" sz="2400" i="1" dirty="0">
                <a:solidFill>
                  <a:schemeClr val="bg1">
                    <a:lumMod val="85000"/>
                    <a:lumOff val="15000"/>
                  </a:schemeClr>
                </a:solidFill>
                <a:latin typeface="Times New Roman" panose="02020603050405020304" pitchFamily="18" charset="0"/>
              </a:rPr>
              <a:t>profound</a:t>
            </a:r>
            <a:r>
              <a:rPr lang="en-US" sz="2400" i="1" dirty="0">
                <a:latin typeface="Times New Roman" panose="02020603050405020304" pitchFamily="18" charset="0"/>
              </a:rPr>
              <a:t> </a:t>
            </a:r>
            <a:r>
              <a:rPr lang="en-US" sz="2400" i="1" dirty="0">
                <a:solidFill>
                  <a:schemeClr val="accent1">
                    <a:lumMod val="60000"/>
                    <a:lumOff val="40000"/>
                  </a:schemeClr>
                </a:solidFill>
                <a:latin typeface="Times New Roman" panose="02020603050405020304" pitchFamily="18" charset="0"/>
              </a:rPr>
              <a:t>remorse</a:t>
            </a:r>
            <a:r>
              <a:rPr lang="en-US" sz="2400" i="1" dirty="0">
                <a:latin typeface="Times New Roman" panose="02020603050405020304" pitchFamily="18" charset="0"/>
              </a:rPr>
              <a:t> I feel for what our country is</a:t>
            </a:r>
            <a:br>
              <a:rPr lang="en-US" sz="2400" i="1" dirty="0">
                <a:latin typeface="Times New Roman" panose="02020603050405020304" pitchFamily="18" charset="0"/>
              </a:rPr>
            </a:br>
            <a:r>
              <a:rPr lang="en-US" sz="2400" i="1" dirty="0">
                <a:latin typeface="Times New Roman" panose="02020603050405020304" pitchFamily="18" charset="0"/>
              </a:rPr>
              <a:t>going through and for what members of both parties in Congress are now forced to</a:t>
            </a:r>
            <a:br>
              <a:rPr lang="en-US" sz="2400" i="1" dirty="0">
                <a:latin typeface="Times New Roman" panose="02020603050405020304" pitchFamily="18" charset="0"/>
              </a:rPr>
            </a:br>
            <a:r>
              <a:rPr lang="en-US" sz="2400" i="1" dirty="0">
                <a:latin typeface="Times New Roman" panose="02020603050405020304" pitchFamily="18" charset="0"/>
              </a:rPr>
              <a:t>deal with </a:t>
            </a:r>
            <a:r>
              <a:rPr lang="en-US" sz="2400" dirty="0">
                <a:latin typeface="Times New Roman" panose="02020603050405020304" pitchFamily="18" charset="0"/>
              </a:rPr>
              <a:t>(Clinton, I am profoundly Sorry, December 11, 1998).</a:t>
            </a:r>
            <a:r>
              <a:rPr lang="en-US" sz="2400" dirty="0"/>
              <a:t> </a:t>
            </a:r>
            <a:br>
              <a:rPr lang="en-US" sz="2400" dirty="0"/>
            </a:br>
            <a:endParaRPr lang="en-US" sz="2400" dirty="0"/>
          </a:p>
        </p:txBody>
      </p:sp>
    </p:spTree>
    <p:extLst>
      <p:ext uri="{BB962C8B-B14F-4D97-AF65-F5344CB8AC3E}">
        <p14:creationId xmlns:p14="http://schemas.microsoft.com/office/powerpoint/2010/main" val="310511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6048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50" y="640080"/>
            <a:ext cx="11692890" cy="5016758"/>
          </a:xfrm>
          <a:prstGeom prst="rect">
            <a:avLst/>
          </a:prstGeom>
        </p:spPr>
        <p:txBody>
          <a:bodyPr wrap="square">
            <a:spAutoFit/>
          </a:bodyPr>
          <a:lstStyle/>
          <a:p>
            <a:r>
              <a:rPr lang="en-US" sz="2000" b="1" dirty="0">
                <a:latin typeface="Times New Roman" panose="02020603050405020304" pitchFamily="18" charset="0"/>
              </a:rPr>
              <a:t>Judgement</a:t>
            </a:r>
            <a:r>
              <a:rPr lang="en-US" sz="2000" dirty="0">
                <a:latin typeface="Times New Roman" panose="02020603050405020304" pitchFamily="18" charset="0"/>
              </a:rPr>
              <a:t>, the second sub-type of </a:t>
            </a:r>
            <a:r>
              <a:rPr lang="en-US" sz="2000" b="1" dirty="0">
                <a:latin typeface="Times New Roman" panose="02020603050405020304" pitchFamily="18" charset="0"/>
              </a:rPr>
              <a:t>attitude</a:t>
            </a:r>
            <a:r>
              <a:rPr lang="en-US" sz="2000" dirty="0">
                <a:latin typeface="Times New Roman" panose="02020603050405020304" pitchFamily="18" charset="0"/>
              </a:rPr>
              <a:t>, evaluates people’s behaviour in relation to ‘social esteem’: their ‘normality’, ‘capacity’ and ‘tenacity’, and ‘social sanction’: their ‘veracity’ and ‘propriety’. In the following extract, for instance, especially through the underlined words, George W. Bush evaluates Saddam’s actions by relying heavily on the parameter of ‘social sanction’ of negative ‘prosperity’ in particular </a:t>
            </a:r>
            <a:r>
              <a:rPr lang="en-US" sz="2000" dirty="0" err="1">
                <a:latin typeface="Times New Roman" panose="02020603050405020304" pitchFamily="18" charset="0"/>
              </a:rPr>
              <a:t>to</a:t>
            </a:r>
            <a:r>
              <a:rPr lang="en-US" sz="2000" dirty="0" err="1">
                <a:solidFill>
                  <a:prstClr val="white"/>
                </a:solidFill>
                <a:latin typeface="Times New Roman" panose="02020603050405020304" pitchFamily="18" charset="0"/>
              </a:rPr>
              <a:t>get</a:t>
            </a:r>
            <a:r>
              <a:rPr lang="en-US" sz="2000" dirty="0">
                <a:solidFill>
                  <a:prstClr val="white"/>
                </a:solidFill>
                <a:latin typeface="Times New Roman" panose="02020603050405020304" pitchFamily="18" charset="0"/>
              </a:rPr>
              <a:t> Americans’ support to launch war on Iraq:</a:t>
            </a:r>
            <a:r>
              <a:rPr lang="en-US" sz="2000" dirty="0">
                <a:solidFill>
                  <a:prstClr val="white"/>
                </a:solidFill>
              </a:rPr>
              <a:t> </a:t>
            </a:r>
            <a:br>
              <a:rPr lang="en-US" sz="2000" dirty="0">
                <a:solidFill>
                  <a:prstClr val="white"/>
                </a:solidFill>
              </a:rPr>
            </a:br>
            <a:br>
              <a:rPr lang="en-US" sz="2000" dirty="0">
                <a:latin typeface="Times New Roman" panose="02020603050405020304" pitchFamily="18" charset="0"/>
              </a:rPr>
            </a:br>
            <a:br>
              <a:rPr lang="en-US" sz="2000" dirty="0">
                <a:latin typeface="Times New Roman" panose="02020603050405020304" pitchFamily="18" charset="0"/>
              </a:rPr>
            </a:br>
            <a:br>
              <a:rPr lang="en-US" sz="2000" dirty="0">
                <a:latin typeface="Times New Roman" panose="02020603050405020304" pitchFamily="18" charset="0"/>
              </a:rPr>
            </a:br>
            <a:r>
              <a:rPr lang="en-US" sz="2000" dirty="0">
                <a:latin typeface="Times New Roman" panose="02020603050405020304" pitchFamily="18" charset="0"/>
              </a:rPr>
              <a:t>…</a:t>
            </a:r>
            <a:r>
              <a:rPr lang="en-US" sz="2000" i="1" u="sng" dirty="0">
                <a:latin typeface="Times New Roman" panose="02020603050405020304" pitchFamily="18" charset="0"/>
              </a:rPr>
              <a:t>a murderous tyrant</a:t>
            </a:r>
            <a:r>
              <a:rPr lang="en-US" sz="2000" i="1" dirty="0">
                <a:latin typeface="Times New Roman" panose="02020603050405020304" pitchFamily="18" charset="0"/>
              </a:rPr>
              <a:t>, who has already </a:t>
            </a:r>
            <a:r>
              <a:rPr lang="en-US" sz="2000" i="1" u="sng" dirty="0">
                <a:latin typeface="Times New Roman" panose="02020603050405020304" pitchFamily="18" charset="0"/>
              </a:rPr>
              <a:t>used chemical weapons to kill thousands of</a:t>
            </a:r>
            <a:br>
              <a:rPr lang="en-US" sz="2000" i="1" u="sng" dirty="0">
                <a:latin typeface="Times New Roman" panose="02020603050405020304" pitchFamily="18" charset="0"/>
              </a:rPr>
            </a:br>
            <a:r>
              <a:rPr lang="en-US" sz="2000" i="1" u="sng" dirty="0">
                <a:latin typeface="Times New Roman" panose="02020603050405020304" pitchFamily="18" charset="0"/>
              </a:rPr>
              <a:t>people</a:t>
            </a:r>
            <a:r>
              <a:rPr lang="en-US" sz="2000" i="1" dirty="0">
                <a:latin typeface="Times New Roman" panose="02020603050405020304" pitchFamily="18" charset="0"/>
              </a:rPr>
              <a:t>. This same </a:t>
            </a:r>
            <a:r>
              <a:rPr lang="en-US" sz="2000" i="1" u="sng" dirty="0">
                <a:latin typeface="Times New Roman" panose="02020603050405020304" pitchFamily="18" charset="0"/>
              </a:rPr>
              <a:t>tyrant </a:t>
            </a:r>
            <a:r>
              <a:rPr lang="en-US" sz="2000" i="1" dirty="0">
                <a:latin typeface="Times New Roman" panose="02020603050405020304" pitchFamily="18" charset="0"/>
              </a:rPr>
              <a:t>has tried to </a:t>
            </a:r>
            <a:r>
              <a:rPr lang="en-US" sz="2000" i="1" u="sng" dirty="0">
                <a:latin typeface="Times New Roman" panose="02020603050405020304" pitchFamily="18" charset="0"/>
              </a:rPr>
              <a:t>dominate</a:t>
            </a:r>
            <a:r>
              <a:rPr lang="en-US" sz="2000" i="1" dirty="0">
                <a:latin typeface="Times New Roman" panose="02020603050405020304" pitchFamily="18" charset="0"/>
              </a:rPr>
              <a:t> the Middle East, has </a:t>
            </a:r>
            <a:r>
              <a:rPr lang="en-US" sz="2000" i="1" u="sng" dirty="0">
                <a:latin typeface="Times New Roman" panose="02020603050405020304" pitchFamily="18" charset="0"/>
              </a:rPr>
              <a:t>invaded</a:t>
            </a:r>
            <a:r>
              <a:rPr lang="en-US" sz="2000" i="1" dirty="0">
                <a:latin typeface="Times New Roman" panose="02020603050405020304" pitchFamily="18" charset="0"/>
              </a:rPr>
              <a:t> and</a:t>
            </a:r>
            <a:br>
              <a:rPr lang="en-US" sz="2000" i="1" dirty="0">
                <a:latin typeface="Times New Roman" panose="02020603050405020304" pitchFamily="18" charset="0"/>
              </a:rPr>
            </a:br>
            <a:r>
              <a:rPr lang="en-US" sz="2000" i="1" u="sng" dirty="0">
                <a:latin typeface="Times New Roman" panose="02020603050405020304" pitchFamily="18" charset="0"/>
              </a:rPr>
              <a:t>brutally occupied </a:t>
            </a:r>
            <a:r>
              <a:rPr lang="en-US" sz="2000" i="1" dirty="0">
                <a:latin typeface="Times New Roman" panose="02020603050405020304" pitchFamily="18" charset="0"/>
              </a:rPr>
              <a:t>a small neighbor, has </a:t>
            </a:r>
            <a:r>
              <a:rPr lang="en-US" sz="2000" i="1" u="sng" dirty="0">
                <a:latin typeface="Times New Roman" panose="02020603050405020304" pitchFamily="18" charset="0"/>
              </a:rPr>
              <a:t>struck</a:t>
            </a:r>
            <a:r>
              <a:rPr lang="en-US" sz="2000" i="1" dirty="0">
                <a:latin typeface="Times New Roman" panose="02020603050405020304" pitchFamily="18" charset="0"/>
              </a:rPr>
              <a:t> other nations without warning, and</a:t>
            </a:r>
            <a:br>
              <a:rPr lang="en-US" sz="2000" i="1" dirty="0">
                <a:latin typeface="Times New Roman" panose="02020603050405020304" pitchFamily="18" charset="0"/>
              </a:rPr>
            </a:br>
            <a:r>
              <a:rPr lang="en-US" sz="2000" i="1" u="sng" dirty="0">
                <a:latin typeface="Times New Roman" panose="02020603050405020304" pitchFamily="18" charset="0"/>
              </a:rPr>
              <a:t>holds unrelenting hostility </a:t>
            </a:r>
            <a:r>
              <a:rPr lang="en-US" sz="2000" i="1" dirty="0">
                <a:latin typeface="Times New Roman" panose="02020603050405020304" pitchFamily="18" charset="0"/>
              </a:rPr>
              <a:t>towards the United States </a:t>
            </a:r>
            <a:r>
              <a:rPr lang="en-US" sz="2000" dirty="0">
                <a:latin typeface="Times New Roman" panose="02020603050405020304" pitchFamily="18" charset="0"/>
              </a:rPr>
              <a:t>(Bush, Speech to America, July</a:t>
            </a:r>
            <a:br>
              <a:rPr lang="en-US" sz="2000" dirty="0">
                <a:latin typeface="Times New Roman" panose="02020603050405020304" pitchFamily="18" charset="0"/>
              </a:rPr>
            </a:br>
            <a:r>
              <a:rPr lang="en-US" sz="2000" dirty="0">
                <a:latin typeface="Times New Roman" panose="02020603050405020304" pitchFamily="18" charset="0"/>
              </a:rPr>
              <a:t>9, 2002)</a:t>
            </a:r>
            <a:r>
              <a:rPr lang="en-US" sz="2000" dirty="0"/>
              <a:t> </a:t>
            </a:r>
            <a:br>
              <a:rPr lang="en-US" sz="2000" dirty="0"/>
            </a:br>
            <a:br>
              <a:rPr lang="en-US" sz="2000" dirty="0">
                <a:latin typeface="Times New Roman" panose="02020603050405020304" pitchFamily="18" charset="0"/>
              </a:rPr>
            </a:br>
            <a:r>
              <a:rPr lang="en-US" sz="2000" dirty="0"/>
              <a:t> </a:t>
            </a:r>
            <a:br>
              <a:rPr lang="en-US" sz="2000" dirty="0"/>
            </a:br>
            <a:endParaRPr lang="en-US" sz="2000" dirty="0"/>
          </a:p>
        </p:txBody>
      </p:sp>
    </p:spTree>
    <p:extLst>
      <p:ext uri="{BB962C8B-B14F-4D97-AF65-F5344CB8AC3E}">
        <p14:creationId xmlns:p14="http://schemas.microsoft.com/office/powerpoint/2010/main" val="745855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89" y="249382"/>
            <a:ext cx="11904865" cy="6483927"/>
          </a:xfrm>
          <a:prstGeom prst="rect">
            <a:avLst/>
          </a:prstGeom>
        </p:spPr>
      </p:pic>
    </p:spTree>
    <p:extLst>
      <p:ext uri="{BB962C8B-B14F-4D97-AF65-F5344CB8AC3E}">
        <p14:creationId xmlns:p14="http://schemas.microsoft.com/office/powerpoint/2010/main" val="3416817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10" y="262891"/>
            <a:ext cx="10698480" cy="7109639"/>
          </a:xfrm>
          <a:prstGeom prst="rect">
            <a:avLst/>
          </a:prstGeom>
        </p:spPr>
        <p:txBody>
          <a:bodyPr wrap="square">
            <a:spAutoFit/>
          </a:bodyPr>
          <a:lstStyle/>
          <a:p>
            <a:r>
              <a:rPr lang="en-US" sz="2400" dirty="0">
                <a:latin typeface="Times New Roman" panose="02020603050405020304" pitchFamily="18" charset="0"/>
              </a:rPr>
              <a:t>Thirdly, </a:t>
            </a:r>
            <a:r>
              <a:rPr lang="en-US" sz="2400" b="1" dirty="0">
                <a:solidFill>
                  <a:schemeClr val="accent1">
                    <a:lumMod val="60000"/>
                    <a:lumOff val="40000"/>
                  </a:schemeClr>
                </a:solidFill>
                <a:latin typeface="Times New Roman" panose="02020603050405020304" pitchFamily="18" charset="0"/>
              </a:rPr>
              <a:t>appreciation</a:t>
            </a:r>
            <a:r>
              <a:rPr lang="en-US" sz="2400" b="1" dirty="0">
                <a:latin typeface="Times New Roman" panose="02020603050405020304" pitchFamily="18" charset="0"/>
              </a:rPr>
              <a:t> </a:t>
            </a:r>
            <a:r>
              <a:rPr lang="en-US" sz="2400" dirty="0">
                <a:latin typeface="Times New Roman" panose="02020603050405020304" pitchFamily="18" charset="0"/>
              </a:rPr>
              <a:t>conveys our estimation of things or natural phenomena</a:t>
            </a:r>
            <a:br>
              <a:rPr lang="en-US" sz="2400" dirty="0">
                <a:latin typeface="Times New Roman" panose="02020603050405020304" pitchFamily="18" charset="0"/>
              </a:rPr>
            </a:br>
            <a:r>
              <a:rPr lang="en-US" sz="2400" dirty="0">
                <a:latin typeface="Times New Roman" panose="02020603050405020304" pitchFamily="18" charset="0"/>
              </a:rPr>
              <a:t>according to three variables, which are ‘reaction’, ‘composition’, and ‘valuation’.</a:t>
            </a:r>
            <a:br>
              <a:rPr lang="en-US" sz="2400" dirty="0">
                <a:latin typeface="Times New Roman" panose="02020603050405020304" pitchFamily="18" charset="0"/>
              </a:rPr>
            </a:br>
            <a:r>
              <a:rPr lang="en-US" sz="2400" dirty="0">
                <a:latin typeface="Times New Roman" panose="02020603050405020304" pitchFamily="18" charset="0"/>
              </a:rPr>
              <a:t>Ronald Reagan’s evaluation of Berlin is a good example that shows the use of the</a:t>
            </a:r>
            <a:br>
              <a:rPr lang="en-US" sz="2400" dirty="0">
                <a:latin typeface="Times New Roman" panose="02020603050405020304" pitchFamily="18" charset="0"/>
              </a:rPr>
            </a:br>
            <a:r>
              <a:rPr lang="en-US" sz="2400" dirty="0">
                <a:latin typeface="Times New Roman" panose="02020603050405020304" pitchFamily="18" charset="0"/>
              </a:rPr>
              <a:t>three variables; ‘reaction’ in (beauty), ‘composition’ in (place of freedom), and</a:t>
            </a:r>
            <a:br>
              <a:rPr lang="en-US" sz="2400" dirty="0">
                <a:latin typeface="Times New Roman" panose="02020603050405020304" pitchFamily="18" charset="0"/>
              </a:rPr>
            </a:br>
            <a:r>
              <a:rPr lang="en-US" sz="2400" dirty="0">
                <a:latin typeface="Times New Roman" panose="02020603050405020304" pitchFamily="18" charset="0"/>
              </a:rPr>
              <a:t>‘valuation’ in (feeling of history) as can be seen below:</a:t>
            </a:r>
          </a:p>
          <a:p>
            <a:endParaRPr lang="en-US" sz="2400" dirty="0">
              <a:latin typeface="Times New Roman" panose="02020603050405020304" pitchFamily="18" charset="0"/>
            </a:endParaRPr>
          </a:p>
          <a:p>
            <a:br>
              <a:rPr lang="en-US" sz="2400" dirty="0">
                <a:latin typeface="Times New Roman" panose="02020603050405020304" pitchFamily="18" charset="0"/>
              </a:rPr>
            </a:br>
            <a:r>
              <a:rPr lang="en-US" sz="2400" i="1" dirty="0">
                <a:latin typeface="Times New Roman" panose="02020603050405020304" pitchFamily="18" charset="0"/>
              </a:rPr>
              <a:t>We come to Berlin, we American presidents, because it's our duty to speak in </a:t>
            </a:r>
            <a:r>
              <a:rPr lang="en-US" sz="2400" i="1" u="sng" dirty="0">
                <a:latin typeface="Times New Roman" panose="02020603050405020304" pitchFamily="18" charset="0"/>
              </a:rPr>
              <a:t>this</a:t>
            </a:r>
            <a:br>
              <a:rPr lang="en-US" sz="2400" i="1" u="sng" dirty="0">
                <a:latin typeface="Times New Roman" panose="02020603050405020304" pitchFamily="18" charset="0"/>
              </a:rPr>
            </a:br>
            <a:r>
              <a:rPr lang="en-US" sz="2400" i="1" u="sng" dirty="0">
                <a:latin typeface="Times New Roman" panose="02020603050405020304" pitchFamily="18" charset="0"/>
              </a:rPr>
              <a:t>place of freedom</a:t>
            </a:r>
            <a:r>
              <a:rPr lang="en-US" sz="2400" i="1" dirty="0">
                <a:latin typeface="Times New Roman" panose="02020603050405020304" pitchFamily="18" charset="0"/>
              </a:rPr>
              <a:t>. But I must confess, we're drawn here by other things as well: by the</a:t>
            </a:r>
            <a:br>
              <a:rPr lang="en-US" sz="2400" i="1" dirty="0">
                <a:latin typeface="Times New Roman" panose="02020603050405020304" pitchFamily="18" charset="0"/>
              </a:rPr>
            </a:br>
            <a:r>
              <a:rPr lang="en-US" sz="2400" i="1" u="sng" dirty="0">
                <a:latin typeface="Times New Roman" panose="02020603050405020304" pitchFamily="18" charset="0"/>
              </a:rPr>
              <a:t>feeling of history in this city</a:t>
            </a:r>
            <a:r>
              <a:rPr lang="en-US" sz="2400" i="1" dirty="0">
                <a:latin typeface="Times New Roman" panose="02020603050405020304" pitchFamily="18" charset="0"/>
              </a:rPr>
              <a:t>, more than 500 years older than our own nation; by </a:t>
            </a:r>
            <a:r>
              <a:rPr lang="en-US" sz="2400" i="1" u="sng" dirty="0">
                <a:latin typeface="Times New Roman" panose="02020603050405020304" pitchFamily="18" charset="0"/>
              </a:rPr>
              <a:t>the</a:t>
            </a:r>
            <a:br>
              <a:rPr lang="en-US" sz="2400" i="1" u="sng" dirty="0">
                <a:latin typeface="Times New Roman" panose="02020603050405020304" pitchFamily="18" charset="0"/>
              </a:rPr>
            </a:br>
            <a:r>
              <a:rPr lang="en-US" sz="2400" i="1" u="sng" dirty="0">
                <a:latin typeface="Times New Roman" panose="02020603050405020304" pitchFamily="18" charset="0"/>
              </a:rPr>
              <a:t>beauty of the Grunewald and the </a:t>
            </a:r>
            <a:r>
              <a:rPr lang="en-US" sz="2400" i="1" u="sng" dirty="0" err="1">
                <a:latin typeface="Times New Roman" panose="02020603050405020304" pitchFamily="18" charset="0"/>
              </a:rPr>
              <a:t>Tiergarten</a:t>
            </a:r>
            <a:r>
              <a:rPr lang="en-US" sz="2400" i="1" dirty="0">
                <a:latin typeface="Times New Roman" panose="02020603050405020304" pitchFamily="18" charset="0"/>
              </a:rPr>
              <a:t>; most of all, by your courage and</a:t>
            </a:r>
            <a:br>
              <a:rPr lang="en-US" sz="2400" i="1" dirty="0">
                <a:latin typeface="Times New Roman" panose="02020603050405020304" pitchFamily="18" charset="0"/>
              </a:rPr>
            </a:br>
            <a:r>
              <a:rPr lang="en-US" sz="2400" i="1" dirty="0">
                <a:latin typeface="Times New Roman" panose="02020603050405020304" pitchFamily="18" charset="0"/>
              </a:rPr>
              <a:t>determination </a:t>
            </a:r>
            <a:r>
              <a:rPr lang="en-US" sz="2400" dirty="0">
                <a:latin typeface="Times New Roman" panose="02020603050405020304" pitchFamily="18" charset="0"/>
              </a:rPr>
              <a:t>(Reagan, Tear Down this Wall, June 12, 1987).</a:t>
            </a:r>
          </a:p>
          <a:p>
            <a:r>
              <a:rPr lang="en-US" sz="2400" dirty="0"/>
              <a:t> </a:t>
            </a:r>
          </a:p>
          <a:p>
            <a:r>
              <a:rPr lang="en-US" sz="2400" dirty="0">
                <a:latin typeface="Times New Roman" panose="02020603050405020304" pitchFamily="18" charset="0"/>
              </a:rPr>
              <a:t>In fact, the speaker/writer adopts a particular stance towards each of the kinds of</a:t>
            </a:r>
            <a:br>
              <a:rPr lang="en-US" sz="2400" dirty="0">
                <a:latin typeface="Times New Roman" panose="02020603050405020304" pitchFamily="18" charset="0"/>
              </a:rPr>
            </a:br>
            <a:r>
              <a:rPr lang="en-US" sz="2400" b="1" dirty="0">
                <a:latin typeface="Times New Roman" panose="02020603050405020304" pitchFamily="18" charset="0"/>
              </a:rPr>
              <a:t>attitude </a:t>
            </a:r>
            <a:r>
              <a:rPr lang="en-US" sz="2400" dirty="0">
                <a:latin typeface="Times New Roman" panose="02020603050405020304" pitchFamily="18" charset="0"/>
              </a:rPr>
              <a:t>set out above. These stances are crucially revealed to the audience using</a:t>
            </a:r>
            <a:br>
              <a:rPr lang="en-US" sz="2400" dirty="0">
                <a:latin typeface="Times New Roman" panose="02020603050405020304" pitchFamily="18" charset="0"/>
              </a:rPr>
            </a:br>
            <a:r>
              <a:rPr lang="en-US" sz="2400" dirty="0" err="1">
                <a:latin typeface="Times New Roman" panose="02020603050405020304" pitchFamily="18" charset="0"/>
              </a:rPr>
              <a:t>lexico</a:t>
            </a:r>
            <a:r>
              <a:rPr lang="en-US" sz="2400" dirty="0">
                <a:latin typeface="Times New Roman" panose="02020603050405020304" pitchFamily="18" charset="0"/>
              </a:rPr>
              <a:t>-grammatical choices that strategically designed to drive him/her take a similar,</a:t>
            </a:r>
            <a:br>
              <a:rPr lang="en-US" sz="2400" dirty="0">
                <a:latin typeface="Times New Roman" panose="02020603050405020304" pitchFamily="18" charset="0"/>
              </a:rPr>
            </a:br>
            <a:r>
              <a:rPr lang="en-US" sz="2400" dirty="0">
                <a:latin typeface="Times New Roman" panose="02020603050405020304" pitchFamily="18" charset="0"/>
              </a:rPr>
              <a:t>contrary or undecided position</a:t>
            </a:r>
            <a:r>
              <a:rPr lang="en-US" sz="2400" dirty="0">
                <a:solidFill>
                  <a:srgbClr val="000000"/>
                </a:solidFill>
                <a:latin typeface="Times New Roman" panose="02020603050405020304" pitchFamily="18" charset="0"/>
              </a:rPr>
              <a:t>.</a:t>
            </a:r>
            <a:r>
              <a:rPr lang="en-US" sz="2400" dirty="0"/>
              <a:t> </a:t>
            </a:r>
            <a:br>
              <a:rPr lang="en-US" sz="2400" dirty="0"/>
            </a:br>
            <a:br>
              <a:rPr lang="en-US" sz="2400" dirty="0"/>
            </a:br>
            <a:endParaRPr lang="en-US" sz="2400" dirty="0">
              <a:solidFill>
                <a:schemeClr val="tx2"/>
              </a:solidFill>
            </a:endParaRPr>
          </a:p>
        </p:txBody>
      </p:sp>
      <p:sp>
        <p:nvSpPr>
          <p:cNvPr id="3" name="Rectangle 2"/>
          <p:cNvSpPr/>
          <p:nvPr/>
        </p:nvSpPr>
        <p:spPr>
          <a:xfrm>
            <a:off x="537210" y="1093888"/>
            <a:ext cx="11372850" cy="1661993"/>
          </a:xfrm>
          <a:prstGeom prst="rect">
            <a:avLst/>
          </a:prstGeom>
        </p:spPr>
        <p:txBody>
          <a:bodyPr wrap="square">
            <a:spAutoFit/>
          </a:bodyPr>
          <a:lstStyle/>
          <a:p>
            <a:r>
              <a:rPr lang="en-US" sz="2400" dirty="0">
                <a:solidFill>
                  <a:srgbClr val="000000"/>
                </a:solidFill>
                <a:latin typeface="WcynpqBgcdxxQfmpxhAdvTT5ada87cc"/>
              </a:rPr>
              <a:t>:</a:t>
            </a:r>
            <a:br>
              <a:rPr lang="en-US" sz="2400" b="0" i="0" dirty="0">
                <a:solidFill>
                  <a:srgbClr val="000000"/>
                </a:solidFill>
                <a:effectLst/>
                <a:latin typeface="WcynpqBgcdxxQfmpxhAdvTT5ada87cc"/>
              </a:rPr>
            </a:br>
            <a:br>
              <a:rPr lang="en-US" altLang="ja-JP" sz="2400" b="0" i="0" dirty="0">
                <a:solidFill>
                  <a:srgbClr val="000000"/>
                </a:solidFill>
                <a:effectLst/>
                <a:latin typeface="WcynpqBgcdxxQfmpxhAdvTT5ada87cc"/>
              </a:rPr>
            </a:br>
            <a:br>
              <a:rPr lang="en-US" dirty="0"/>
            </a:br>
            <a:endParaRPr lang="en-US" dirty="0"/>
          </a:p>
          <a:p>
            <a:endParaRPr lang="en-US" dirty="0"/>
          </a:p>
        </p:txBody>
      </p:sp>
    </p:spTree>
    <p:extLst>
      <p:ext uri="{BB962C8B-B14F-4D97-AF65-F5344CB8AC3E}">
        <p14:creationId xmlns:p14="http://schemas.microsoft.com/office/powerpoint/2010/main" val="2708365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030" y="308610"/>
            <a:ext cx="11247120" cy="5909310"/>
          </a:xfrm>
          <a:prstGeom prst="rect">
            <a:avLst/>
          </a:prstGeom>
        </p:spPr>
        <p:txBody>
          <a:bodyPr wrap="square">
            <a:spAutoFit/>
          </a:bodyPr>
          <a:lstStyle/>
          <a:p>
            <a:r>
              <a:rPr lang="en-US" sz="2400" dirty="0">
                <a:latin typeface="Times New Roman" panose="02020603050405020304" pitchFamily="18" charset="0"/>
              </a:rPr>
              <a:t>This second domain of meaning is termed</a:t>
            </a:r>
            <a:r>
              <a:rPr lang="en-US" sz="2400" b="1" dirty="0">
                <a:solidFill>
                  <a:srgbClr val="B01513">
                    <a:lumMod val="60000"/>
                    <a:lumOff val="40000"/>
                  </a:srgbClr>
                </a:solidFill>
                <a:latin typeface="Times New Roman" panose="02020603050405020304" pitchFamily="18" charset="0"/>
              </a:rPr>
              <a:t> engagement</a:t>
            </a:r>
            <a:r>
              <a:rPr lang="en-US" sz="2400" b="1" dirty="0">
                <a:solidFill>
                  <a:prstClr val="white"/>
                </a:solidFill>
                <a:latin typeface="Times New Roman" panose="02020603050405020304" pitchFamily="18" charset="0"/>
              </a:rPr>
              <a:t>, </a:t>
            </a:r>
            <a:r>
              <a:rPr lang="en-US" sz="2400" dirty="0">
                <a:solidFill>
                  <a:prstClr val="white"/>
                </a:solidFill>
                <a:latin typeface="Times New Roman" panose="02020603050405020304" pitchFamily="18" charset="0"/>
              </a:rPr>
              <a:t>of which there are four possibilities of alignment: </a:t>
            </a:r>
            <a:r>
              <a:rPr lang="en-US" sz="2400" b="1" i="1" dirty="0">
                <a:solidFill>
                  <a:schemeClr val="accent1">
                    <a:lumMod val="60000"/>
                    <a:lumOff val="40000"/>
                  </a:schemeClr>
                </a:solidFill>
                <a:latin typeface="Times New Roman" panose="02020603050405020304" pitchFamily="18" charset="0"/>
              </a:rPr>
              <a:t>disclaim</a:t>
            </a:r>
            <a:r>
              <a:rPr lang="en-US" sz="2400" b="1" dirty="0">
                <a:solidFill>
                  <a:prstClr val="white"/>
                </a:solidFill>
                <a:latin typeface="Times New Roman" panose="02020603050405020304" pitchFamily="18" charset="0"/>
              </a:rPr>
              <a:t> </a:t>
            </a:r>
            <a:r>
              <a:rPr lang="en-US" sz="2400" dirty="0">
                <a:solidFill>
                  <a:prstClr val="white"/>
                </a:solidFill>
                <a:latin typeface="Times New Roman" panose="02020603050405020304" pitchFamily="18" charset="0"/>
              </a:rPr>
              <a:t>(‘</a:t>
            </a:r>
            <a:r>
              <a:rPr lang="en-US" sz="2400" dirty="0">
                <a:solidFill>
                  <a:schemeClr val="accent1">
                    <a:lumMod val="60000"/>
                    <a:lumOff val="40000"/>
                  </a:schemeClr>
                </a:solidFill>
                <a:latin typeface="Times New Roman" panose="02020603050405020304" pitchFamily="18" charset="0"/>
              </a:rPr>
              <a:t>denial</a:t>
            </a:r>
            <a:r>
              <a:rPr lang="en-US" sz="2400" dirty="0">
                <a:solidFill>
                  <a:prstClr val="white"/>
                </a:solidFill>
                <a:latin typeface="Times New Roman" panose="02020603050405020304" pitchFamily="18" charset="0"/>
              </a:rPr>
              <a:t>’ or </a:t>
            </a:r>
            <a:r>
              <a:rPr lang="en-US" sz="2400" dirty="0">
                <a:solidFill>
                  <a:schemeClr val="accent1">
                    <a:lumMod val="60000"/>
                    <a:lumOff val="40000"/>
                  </a:schemeClr>
                </a:solidFill>
                <a:latin typeface="Times New Roman" panose="02020603050405020304" pitchFamily="18" charset="0"/>
              </a:rPr>
              <a:t>counter-expectancy</a:t>
            </a:r>
            <a:r>
              <a:rPr lang="en-US" sz="2400" dirty="0">
                <a:solidFill>
                  <a:prstClr val="white"/>
                </a:solidFill>
                <a:latin typeface="Times New Roman" panose="02020603050405020304" pitchFamily="18" charset="0"/>
              </a:rPr>
              <a:t>’), </a:t>
            </a:r>
            <a:r>
              <a:rPr lang="en-US" sz="2400" b="1" i="1" dirty="0">
                <a:solidFill>
                  <a:schemeClr val="accent1">
                    <a:lumMod val="60000"/>
                    <a:lumOff val="40000"/>
                  </a:schemeClr>
                </a:solidFill>
                <a:latin typeface="Times New Roman" panose="02020603050405020304" pitchFamily="18" charset="0"/>
              </a:rPr>
              <a:t>proclaim</a:t>
            </a:r>
            <a:r>
              <a:rPr lang="en-US" sz="2400" b="1" dirty="0">
                <a:solidFill>
                  <a:prstClr val="white"/>
                </a:solidFill>
                <a:latin typeface="Times New Roman" panose="02020603050405020304" pitchFamily="18" charset="0"/>
              </a:rPr>
              <a:t> </a:t>
            </a:r>
            <a:r>
              <a:rPr lang="en-US" sz="2400" dirty="0">
                <a:solidFill>
                  <a:prstClr val="white"/>
                </a:solidFill>
                <a:latin typeface="Times New Roman" panose="02020603050405020304" pitchFamily="18" charset="0"/>
              </a:rPr>
              <a:t>(‘</a:t>
            </a:r>
            <a:r>
              <a:rPr lang="en-US" sz="2400" dirty="0">
                <a:solidFill>
                  <a:schemeClr val="accent1">
                    <a:lumMod val="60000"/>
                    <a:lumOff val="40000"/>
                  </a:schemeClr>
                </a:solidFill>
                <a:latin typeface="Times New Roman" panose="02020603050405020304" pitchFamily="18" charset="0"/>
              </a:rPr>
              <a:t>concurring</a:t>
            </a:r>
            <a:r>
              <a:rPr lang="en-US" sz="2400" dirty="0">
                <a:solidFill>
                  <a:prstClr val="white"/>
                </a:solidFill>
                <a:latin typeface="Times New Roman" panose="02020603050405020304" pitchFamily="18" charset="0"/>
              </a:rPr>
              <a:t>’, ‘</a:t>
            </a:r>
            <a:r>
              <a:rPr lang="en-US" sz="2400" dirty="0">
                <a:solidFill>
                  <a:schemeClr val="accent1">
                    <a:lumMod val="60000"/>
                    <a:lumOff val="40000"/>
                  </a:schemeClr>
                </a:solidFill>
                <a:latin typeface="Times New Roman" panose="02020603050405020304" pitchFamily="18" charset="0"/>
              </a:rPr>
              <a:t>pronouncement</a:t>
            </a:r>
            <a:r>
              <a:rPr lang="en-US" sz="2400" dirty="0">
                <a:solidFill>
                  <a:prstClr val="white"/>
                </a:solidFill>
                <a:latin typeface="Times New Roman" panose="02020603050405020304" pitchFamily="18" charset="0"/>
              </a:rPr>
              <a:t>’, or ‘</a:t>
            </a:r>
            <a:r>
              <a:rPr lang="en-US" sz="2400" dirty="0">
                <a:solidFill>
                  <a:schemeClr val="accent1">
                    <a:lumMod val="60000"/>
                    <a:lumOff val="40000"/>
                  </a:schemeClr>
                </a:solidFill>
                <a:latin typeface="Times New Roman" panose="02020603050405020304" pitchFamily="18" charset="0"/>
              </a:rPr>
              <a:t>endorsement</a:t>
            </a:r>
            <a:r>
              <a:rPr lang="en-US" sz="2400" dirty="0">
                <a:solidFill>
                  <a:prstClr val="white"/>
                </a:solidFill>
                <a:latin typeface="Times New Roman" panose="02020603050405020304" pitchFamily="18" charset="0"/>
              </a:rPr>
              <a:t>’),</a:t>
            </a:r>
            <a:r>
              <a:rPr lang="en-US" sz="2400" b="1" dirty="0">
                <a:solidFill>
                  <a:prstClr val="white"/>
                </a:solidFill>
                <a:latin typeface="Times New Roman" panose="02020603050405020304" pitchFamily="18" charset="0"/>
              </a:rPr>
              <a:t> </a:t>
            </a:r>
            <a:r>
              <a:rPr lang="en-US" sz="2400" b="1" i="1" dirty="0">
                <a:solidFill>
                  <a:schemeClr val="accent1">
                    <a:lumMod val="60000"/>
                    <a:lumOff val="40000"/>
                  </a:schemeClr>
                </a:solidFill>
                <a:latin typeface="Times New Roman" panose="02020603050405020304" pitchFamily="18" charset="0"/>
              </a:rPr>
              <a:t>attribute</a:t>
            </a:r>
            <a:r>
              <a:rPr lang="en-US" sz="2400" b="1" dirty="0">
                <a:solidFill>
                  <a:prstClr val="white"/>
                </a:solidFill>
                <a:latin typeface="Times New Roman" panose="02020603050405020304" pitchFamily="18" charset="0"/>
              </a:rPr>
              <a:t> </a:t>
            </a:r>
            <a:r>
              <a:rPr lang="en-US" sz="2400" dirty="0">
                <a:solidFill>
                  <a:prstClr val="white"/>
                </a:solidFill>
                <a:latin typeface="Times New Roman" panose="02020603050405020304" pitchFamily="18" charset="0"/>
              </a:rPr>
              <a:t>(‘</a:t>
            </a:r>
            <a:r>
              <a:rPr lang="en-US" sz="2400" dirty="0">
                <a:solidFill>
                  <a:schemeClr val="accent1">
                    <a:lumMod val="60000"/>
                    <a:lumOff val="40000"/>
                  </a:schemeClr>
                </a:solidFill>
                <a:latin typeface="Times New Roman" panose="02020603050405020304" pitchFamily="18" charset="0"/>
              </a:rPr>
              <a:t>acknowledgement</a:t>
            </a:r>
            <a:r>
              <a:rPr lang="en-US" sz="2400" dirty="0">
                <a:solidFill>
                  <a:prstClr val="white"/>
                </a:solidFill>
                <a:latin typeface="Times New Roman" panose="02020603050405020304" pitchFamily="18" charset="0"/>
              </a:rPr>
              <a:t>’ and ‘</a:t>
            </a:r>
            <a:r>
              <a:rPr lang="en-US" sz="2400" dirty="0">
                <a:solidFill>
                  <a:schemeClr val="accent1">
                    <a:lumMod val="60000"/>
                    <a:lumOff val="40000"/>
                  </a:schemeClr>
                </a:solidFill>
                <a:latin typeface="Times New Roman" panose="02020603050405020304" pitchFamily="18" charset="0"/>
              </a:rPr>
              <a:t>distancing</a:t>
            </a:r>
            <a:r>
              <a:rPr lang="en-US" sz="2400" dirty="0">
                <a:solidFill>
                  <a:prstClr val="white"/>
                </a:solidFill>
                <a:latin typeface="Times New Roman" panose="02020603050405020304" pitchFamily="18" charset="0"/>
              </a:rPr>
              <a:t>’), and </a:t>
            </a:r>
            <a:r>
              <a:rPr lang="en-US" sz="2400" b="1" i="1" dirty="0">
                <a:solidFill>
                  <a:schemeClr val="accent1">
                    <a:lumMod val="60000"/>
                    <a:lumOff val="40000"/>
                  </a:schemeClr>
                </a:solidFill>
                <a:latin typeface="Times New Roman" panose="02020603050405020304" pitchFamily="18" charset="0"/>
              </a:rPr>
              <a:t>entertain</a:t>
            </a:r>
            <a:r>
              <a:rPr lang="en-US" sz="2400" b="1" dirty="0">
                <a:solidFill>
                  <a:prstClr val="white"/>
                </a:solidFill>
                <a:latin typeface="Times New Roman" panose="02020603050405020304" pitchFamily="18" charset="0"/>
              </a:rPr>
              <a:t>. </a:t>
            </a:r>
            <a:br>
              <a:rPr lang="en-US" sz="2400" dirty="0">
                <a:solidFill>
                  <a:prstClr val="white"/>
                </a:solidFill>
                <a:latin typeface="Times New Roman" panose="02020603050405020304" pitchFamily="18" charset="0"/>
              </a:rPr>
            </a:br>
            <a:br>
              <a:rPr lang="en-US" dirty="0"/>
            </a:br>
            <a:r>
              <a:rPr lang="en-US" sz="2400" dirty="0">
                <a:latin typeface="Times New Roman" panose="02020603050405020304" pitchFamily="18" charset="0"/>
              </a:rPr>
              <a:t>One clear example of</a:t>
            </a:r>
            <a:r>
              <a:rPr lang="en-US" sz="2400" b="1" dirty="0">
                <a:solidFill>
                  <a:prstClr val="white"/>
                </a:solidFill>
                <a:latin typeface="Times New Roman" panose="02020603050405020304" pitchFamily="18" charset="0"/>
              </a:rPr>
              <a:t> </a:t>
            </a:r>
            <a:r>
              <a:rPr lang="en-US" sz="2400" b="1" dirty="0">
                <a:solidFill>
                  <a:schemeClr val="accent1">
                    <a:lumMod val="60000"/>
                    <a:lumOff val="40000"/>
                  </a:schemeClr>
                </a:solidFill>
                <a:latin typeface="Times New Roman" panose="02020603050405020304" pitchFamily="18" charset="0"/>
              </a:rPr>
              <a:t>disclaim</a:t>
            </a:r>
            <a:r>
              <a:rPr lang="en-US" sz="2400" b="1" dirty="0">
                <a:solidFill>
                  <a:prstClr val="white"/>
                </a:solidFill>
                <a:latin typeface="Times New Roman" panose="02020603050405020304" pitchFamily="18" charset="0"/>
              </a:rPr>
              <a:t> </a:t>
            </a:r>
            <a:r>
              <a:rPr lang="en-US" sz="2400" dirty="0">
                <a:solidFill>
                  <a:prstClr val="white"/>
                </a:solidFill>
                <a:latin typeface="Times New Roman" panose="02020603050405020304" pitchFamily="18" charset="0"/>
              </a:rPr>
              <a:t>is that of George W. Bush, who rejects the views that ‘War on Terror’ should be confined to Americans because they are the ones who are threatened. This firm stand is revealed below through words such as ‘not’, ‘however’, and ‘just’:</a:t>
            </a:r>
            <a:r>
              <a:rPr lang="en-US" sz="2400" dirty="0">
                <a:solidFill>
                  <a:prstClr val="white"/>
                </a:solidFill>
              </a:rPr>
              <a:t> </a:t>
            </a: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r>
              <a:rPr lang="en-US" sz="2400" i="1" dirty="0">
                <a:latin typeface="Times New Roman" panose="02020603050405020304" pitchFamily="18" charset="0"/>
              </a:rPr>
              <a:t>This is </a:t>
            </a:r>
            <a:r>
              <a:rPr lang="en-US" sz="2400" i="1" u="sng" dirty="0">
                <a:latin typeface="Times New Roman" panose="02020603050405020304" pitchFamily="18" charset="0"/>
              </a:rPr>
              <a:t>not, however, just </a:t>
            </a:r>
            <a:r>
              <a:rPr lang="en-US" sz="2400" i="1" dirty="0">
                <a:latin typeface="Times New Roman" panose="02020603050405020304" pitchFamily="18" charset="0"/>
              </a:rPr>
              <a:t>America's fight. And what is at stake is </a:t>
            </a:r>
            <a:r>
              <a:rPr lang="en-US" sz="2400" i="1" u="sng" dirty="0">
                <a:latin typeface="Times New Roman" panose="02020603050405020304" pitchFamily="18" charset="0"/>
              </a:rPr>
              <a:t>not just </a:t>
            </a:r>
            <a:r>
              <a:rPr lang="en-US" sz="2400" i="1" dirty="0">
                <a:latin typeface="Times New Roman" panose="02020603050405020304" pitchFamily="18" charset="0"/>
              </a:rPr>
              <a:t>America's</a:t>
            </a:r>
            <a:br>
              <a:rPr lang="en-US" sz="2400" i="1" dirty="0">
                <a:latin typeface="Times New Roman" panose="02020603050405020304" pitchFamily="18" charset="0"/>
              </a:rPr>
            </a:br>
            <a:r>
              <a:rPr lang="en-US" sz="2400" i="1" dirty="0">
                <a:latin typeface="Times New Roman" panose="02020603050405020304" pitchFamily="18" charset="0"/>
              </a:rPr>
              <a:t>freedom. This is the world's fight. This is civilization's fight. This is the fight of all who</a:t>
            </a:r>
            <a:br>
              <a:rPr lang="en-US" sz="2400" i="1" dirty="0">
                <a:latin typeface="Times New Roman" panose="02020603050405020304" pitchFamily="18" charset="0"/>
              </a:rPr>
            </a:br>
            <a:r>
              <a:rPr lang="en-US" sz="2400" i="1" dirty="0">
                <a:latin typeface="Times New Roman" panose="02020603050405020304" pitchFamily="18" charset="0"/>
              </a:rPr>
              <a:t>believe in progress and pluralism, tolerance and freedom </a:t>
            </a:r>
            <a:r>
              <a:rPr lang="en-US" sz="2400" dirty="0">
                <a:latin typeface="Times New Roman" panose="02020603050405020304" pitchFamily="18" charset="0"/>
              </a:rPr>
              <a:t>(Bush, Address to Congress,</a:t>
            </a:r>
            <a:br>
              <a:rPr lang="en-US" sz="2400" dirty="0">
                <a:latin typeface="Times New Roman" panose="02020603050405020304" pitchFamily="18" charset="0"/>
              </a:rPr>
            </a:br>
            <a:r>
              <a:rPr lang="en-US" sz="2400" dirty="0">
                <a:latin typeface="Times New Roman" panose="02020603050405020304" pitchFamily="18" charset="0"/>
              </a:rPr>
              <a:t>September 20, 2001).</a:t>
            </a:r>
            <a:r>
              <a:rPr lang="en-US" sz="2400" dirty="0"/>
              <a:t> </a:t>
            </a:r>
            <a:br>
              <a:rPr lang="en-US" sz="2400" dirty="0"/>
            </a:br>
            <a:br>
              <a:rPr lang="en-US" sz="2400" dirty="0">
                <a:latin typeface="Times New Roman" panose="02020603050405020304" pitchFamily="18" charset="0"/>
              </a:rPr>
            </a:br>
            <a:br>
              <a:rPr lang="en-US" sz="2400" dirty="0"/>
            </a:br>
            <a:endParaRPr lang="en-US" sz="2400" dirty="0"/>
          </a:p>
        </p:txBody>
      </p:sp>
    </p:spTree>
    <p:extLst>
      <p:ext uri="{BB962C8B-B14F-4D97-AF65-F5344CB8AC3E}">
        <p14:creationId xmlns:p14="http://schemas.microsoft.com/office/powerpoint/2010/main" val="404914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612845"/>
            <a:ext cx="11452860" cy="3416320"/>
          </a:xfrm>
          <a:prstGeom prst="rect">
            <a:avLst/>
          </a:prstGeom>
        </p:spPr>
        <p:txBody>
          <a:bodyPr wrap="square">
            <a:spAutoFit/>
          </a:bodyPr>
          <a:lstStyle/>
          <a:p>
            <a:pPr lvl="0" defTabSz="457200">
              <a:spcBef>
                <a:spcPts val="1000"/>
              </a:spcBef>
              <a:buClr>
                <a:srgbClr val="1E5155">
                  <a:lumMod val="40000"/>
                  <a:lumOff val="60000"/>
                </a:srgbClr>
              </a:buClr>
              <a:buSzPct val="80000"/>
            </a:pPr>
            <a:r>
              <a:rPr lang="en-US" dirty="0">
                <a:solidFill>
                  <a:prstClr val="white"/>
                </a:solidFill>
                <a:ea typeface="+mj-ea"/>
                <a:cs typeface="+mj-cs"/>
              </a:rPr>
              <a:t> </a:t>
            </a:r>
            <a:r>
              <a:rPr lang="en-US" sz="2400" dirty="0">
                <a:solidFill>
                  <a:prstClr val="white"/>
                </a:solidFill>
                <a:latin typeface="Courier New" panose="02070309020205020404" pitchFamily="49" charset="0"/>
                <a:ea typeface="+mj-ea"/>
                <a:cs typeface="Courier New" panose="02070309020205020404" pitchFamily="49" charset="0"/>
              </a:rPr>
              <a:t>•</a:t>
            </a:r>
            <a:r>
              <a:rPr lang="en-US" sz="2400" dirty="0">
                <a:solidFill>
                  <a:srgbClr val="000000"/>
                </a:solidFill>
                <a:latin typeface="Courier New" panose="02070309020205020404" pitchFamily="49" charset="0"/>
                <a:ea typeface="+mj-ea"/>
                <a:cs typeface="Courier New" panose="02070309020205020404" pitchFamily="49" charset="0"/>
              </a:rPr>
              <a:t> </a:t>
            </a:r>
            <a:r>
              <a:rPr lang="en-US" sz="2400" dirty="0">
                <a:solidFill>
                  <a:srgbClr val="EBEBEB"/>
                </a:solidFill>
                <a:latin typeface="Courier New" panose="02070309020205020404" pitchFamily="49" charset="0"/>
                <a:ea typeface="+mj-ea"/>
                <a:cs typeface="Courier New" panose="02070309020205020404" pitchFamily="49" charset="0"/>
              </a:rPr>
              <a:t>Halliday’s Linguistic Tools</a:t>
            </a:r>
            <a:endParaRPr lang="en-US" sz="2400" dirty="0">
              <a:solidFill>
                <a:prstClr val="white"/>
              </a:solidFill>
              <a:latin typeface="Courier New" panose="02070309020205020404" pitchFamily="49" charset="0"/>
              <a:ea typeface="+mj-ea"/>
              <a:cs typeface="Courier New" panose="02070309020205020404" pitchFamily="49" charset="0"/>
            </a:endParaRPr>
          </a:p>
          <a:p>
            <a:pPr lvl="0"/>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prstClr val="white"/>
                </a:solidFill>
                <a:latin typeface="Courier New" panose="02070309020205020404" pitchFamily="49" charset="0"/>
                <a:ea typeface="+mj-ea"/>
                <a:cs typeface="Courier New" panose="02070309020205020404" pitchFamily="49" charset="0"/>
              </a:rPr>
              <a:t>Hatim and Mason’s Modified Model </a:t>
            </a:r>
          </a:p>
          <a:p>
            <a:pPr lvl="0"/>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prstClr val="white"/>
                </a:solidFill>
                <a:latin typeface="Courier New" panose="02070309020205020404" pitchFamily="49" charset="0"/>
                <a:ea typeface="+mj-ea"/>
                <a:cs typeface="Courier New" panose="02070309020205020404" pitchFamily="49" charset="0"/>
              </a:rPr>
              <a:t>Evaluation and Ideology in Translation </a:t>
            </a:r>
          </a:p>
          <a:p>
            <a:pPr lvl="0"/>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prstClr val="white"/>
                </a:solidFill>
                <a:latin typeface="Courier New" panose="02070309020205020404" pitchFamily="49" charset="0"/>
                <a:ea typeface="+mj-ea"/>
                <a:cs typeface="Courier New" panose="02070309020205020404" pitchFamily="49" charset="0"/>
              </a:rPr>
              <a:t>Evaluation, Stance , and Appraisal</a:t>
            </a:r>
          </a:p>
          <a:p>
            <a:pPr lvl="0"/>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prstClr val="white"/>
                </a:solidFill>
                <a:latin typeface="Courier New" panose="02070309020205020404" pitchFamily="49" charset="0"/>
                <a:ea typeface="+mj-ea"/>
                <a:cs typeface="Courier New" panose="02070309020205020404" pitchFamily="49" charset="0"/>
              </a:rPr>
              <a:t>Appraisal</a:t>
            </a:r>
          </a:p>
          <a:p>
            <a:pPr lvl="0"/>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prstClr val="white"/>
                </a:solidFill>
                <a:latin typeface="Courier New" panose="02070309020205020404" pitchFamily="49" charset="0"/>
                <a:ea typeface="+mj-ea"/>
                <a:cs typeface="Courier New" panose="02070309020205020404" pitchFamily="49" charset="0"/>
              </a:rPr>
              <a:t>Reading Positions</a:t>
            </a:r>
            <a:br>
              <a:rPr lang="en-US" sz="2400" dirty="0">
                <a:solidFill>
                  <a:prstClr val="white"/>
                </a:solidFill>
                <a:latin typeface="Courier New" panose="02070309020205020404" pitchFamily="49" charset="0"/>
                <a:ea typeface="+mj-ea"/>
                <a:cs typeface="Courier New" panose="02070309020205020404" pitchFamily="49" charset="0"/>
              </a:rPr>
            </a:br>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prstClr val="white"/>
                </a:solidFill>
                <a:latin typeface="Courier New" panose="02070309020205020404" pitchFamily="49" charset="0"/>
                <a:ea typeface="+mj-ea"/>
                <a:cs typeface="Courier New" panose="02070309020205020404" pitchFamily="49" charset="0"/>
              </a:rPr>
              <a:t>Martin and White’s Map </a:t>
            </a:r>
            <a:br>
              <a:rPr lang="en-US" sz="2400" dirty="0">
                <a:solidFill>
                  <a:schemeClr val="tx2"/>
                </a:solidFill>
                <a:latin typeface="Courier New" panose="02070309020205020404" pitchFamily="49" charset="0"/>
                <a:ea typeface="+mj-ea"/>
                <a:cs typeface="Courier New" panose="02070309020205020404" pitchFamily="49" charset="0"/>
              </a:rPr>
            </a:br>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schemeClr val="tx2"/>
                </a:solidFill>
                <a:latin typeface="Courier New" panose="02070309020205020404" pitchFamily="49" charset="0"/>
                <a:ea typeface="+mj-ea"/>
                <a:cs typeface="Courier New" panose="02070309020205020404" pitchFamily="49" charset="0"/>
              </a:rPr>
              <a:t>Conclusions</a:t>
            </a:r>
          </a:p>
          <a:p>
            <a:pPr lvl="0"/>
            <a:r>
              <a:rPr lang="en-US" sz="2400" dirty="0">
                <a:solidFill>
                  <a:prstClr val="white"/>
                </a:solidFill>
                <a:latin typeface="Courier New" panose="02070309020205020404" pitchFamily="49" charset="0"/>
                <a:cs typeface="Courier New" panose="02070309020205020404" pitchFamily="49" charset="0"/>
              </a:rPr>
              <a:t>• </a:t>
            </a:r>
            <a:r>
              <a:rPr lang="en-US" sz="2400" dirty="0">
                <a:solidFill>
                  <a:schemeClr val="tx2"/>
                </a:solidFill>
                <a:latin typeface="Courier New" panose="02070309020205020404" pitchFamily="49" charset="0"/>
                <a:ea typeface="+mj-ea"/>
                <a:cs typeface="Courier New" panose="02070309020205020404" pitchFamily="49" charset="0"/>
              </a:rPr>
              <a:t>References</a:t>
            </a:r>
            <a:endParaRPr lang="en-US" sz="2400" dirty="0">
              <a:solidFill>
                <a:schemeClr val="tx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22010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126" y="213756"/>
            <a:ext cx="12017829" cy="6519553"/>
          </a:xfrm>
          <a:prstGeom prst="rect">
            <a:avLst/>
          </a:prstGeom>
        </p:spPr>
      </p:pic>
    </p:spTree>
    <p:extLst>
      <p:ext uri="{BB962C8B-B14F-4D97-AF65-F5344CB8AC3E}">
        <p14:creationId xmlns:p14="http://schemas.microsoft.com/office/powerpoint/2010/main" val="3944040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50" y="708661"/>
            <a:ext cx="11064240" cy="4585871"/>
          </a:xfrm>
          <a:prstGeom prst="rect">
            <a:avLst/>
          </a:prstGeom>
        </p:spPr>
        <p:txBody>
          <a:bodyPr wrap="square">
            <a:spAutoFit/>
          </a:bodyPr>
          <a:lstStyle/>
          <a:p>
            <a:r>
              <a:rPr lang="en-US" sz="2400" dirty="0">
                <a:latin typeface="Times New Roman" panose="02020603050405020304" pitchFamily="18" charset="0"/>
              </a:rPr>
              <a:t>The final sub-system of appraisal is </a:t>
            </a:r>
            <a:r>
              <a:rPr lang="en-US" sz="2400" b="1" dirty="0">
                <a:solidFill>
                  <a:schemeClr val="accent1">
                    <a:lumMod val="60000"/>
                    <a:lumOff val="40000"/>
                  </a:schemeClr>
                </a:solidFill>
                <a:latin typeface="Times New Roman" panose="02020603050405020304" pitchFamily="18" charset="0"/>
              </a:rPr>
              <a:t>graduation</a:t>
            </a:r>
            <a:r>
              <a:rPr lang="en-US" sz="2400" dirty="0">
                <a:latin typeface="Times New Roman" panose="02020603050405020304" pitchFamily="18" charset="0"/>
              </a:rPr>
              <a:t>. It is concerned with grading. It is</a:t>
            </a:r>
            <a:br>
              <a:rPr lang="en-US" sz="2400" dirty="0">
                <a:latin typeface="Times New Roman" panose="02020603050405020304" pitchFamily="18" charset="0"/>
              </a:rPr>
            </a:br>
            <a:r>
              <a:rPr lang="en-US" sz="2400" dirty="0">
                <a:latin typeface="Times New Roman" panose="02020603050405020304" pitchFamily="18" charset="0"/>
              </a:rPr>
              <a:t>divided into </a:t>
            </a:r>
            <a:r>
              <a:rPr lang="en-US" sz="2400" b="1" dirty="0">
                <a:solidFill>
                  <a:schemeClr val="accent1">
                    <a:lumMod val="60000"/>
                    <a:lumOff val="40000"/>
                  </a:schemeClr>
                </a:solidFill>
                <a:latin typeface="Times New Roman" panose="02020603050405020304" pitchFamily="18" charset="0"/>
              </a:rPr>
              <a:t>force</a:t>
            </a:r>
            <a:r>
              <a:rPr lang="en-US" sz="2400" b="1" dirty="0">
                <a:latin typeface="Times New Roman" panose="02020603050405020304" pitchFamily="18" charset="0"/>
              </a:rPr>
              <a:t> </a:t>
            </a:r>
            <a:r>
              <a:rPr lang="en-US" sz="2400" dirty="0">
                <a:latin typeface="Times New Roman" panose="02020603050405020304" pitchFamily="18" charset="0"/>
              </a:rPr>
              <a:t>and </a:t>
            </a:r>
            <a:r>
              <a:rPr lang="en-US" sz="2400" b="1" dirty="0">
                <a:solidFill>
                  <a:schemeClr val="accent1">
                    <a:lumMod val="60000"/>
                    <a:lumOff val="40000"/>
                  </a:schemeClr>
                </a:solidFill>
                <a:latin typeface="Times New Roman" panose="02020603050405020304" pitchFamily="18" charset="0"/>
              </a:rPr>
              <a:t>focus</a:t>
            </a:r>
            <a:r>
              <a:rPr lang="en-US" sz="2400" b="1" dirty="0">
                <a:latin typeface="Times New Roman" panose="02020603050405020304" pitchFamily="18" charset="0"/>
              </a:rPr>
              <a:t> </a:t>
            </a:r>
            <a:r>
              <a:rPr lang="en-US" sz="2400" dirty="0">
                <a:latin typeface="Times New Roman" panose="02020603050405020304" pitchFamily="18" charset="0"/>
              </a:rPr>
              <a:t>depending on whether the graduated resource, which is</a:t>
            </a:r>
            <a:br>
              <a:rPr lang="en-US" sz="2400" dirty="0">
                <a:latin typeface="Times New Roman" panose="02020603050405020304" pitchFamily="18" charset="0"/>
              </a:rPr>
            </a:br>
            <a:r>
              <a:rPr lang="en-US" sz="2400" dirty="0">
                <a:latin typeface="Times New Roman" panose="02020603050405020304" pitchFamily="18" charset="0"/>
              </a:rPr>
              <a:t>either an </a:t>
            </a:r>
            <a:r>
              <a:rPr lang="en-US" sz="2400" dirty="0">
                <a:solidFill>
                  <a:schemeClr val="accent1">
                    <a:lumMod val="60000"/>
                    <a:lumOff val="40000"/>
                  </a:schemeClr>
                </a:solidFill>
                <a:latin typeface="Times New Roman" panose="02020603050405020304" pitchFamily="18" charset="0"/>
              </a:rPr>
              <a:t>attitude</a:t>
            </a:r>
            <a:r>
              <a:rPr lang="en-US" sz="2400" dirty="0">
                <a:latin typeface="Times New Roman" panose="02020603050405020304" pitchFamily="18" charset="0"/>
              </a:rPr>
              <a:t> or a </a:t>
            </a:r>
            <a:r>
              <a:rPr lang="en-US" sz="2400" dirty="0">
                <a:solidFill>
                  <a:schemeClr val="accent1">
                    <a:lumMod val="60000"/>
                    <a:lumOff val="40000"/>
                  </a:schemeClr>
                </a:solidFill>
                <a:latin typeface="Times New Roman" panose="02020603050405020304" pitchFamily="18" charset="0"/>
              </a:rPr>
              <a:t>stance</a:t>
            </a:r>
            <a:r>
              <a:rPr lang="en-US" sz="2400" dirty="0">
                <a:latin typeface="Times New Roman" panose="02020603050405020304" pitchFamily="18" charset="0"/>
              </a:rPr>
              <a:t>, is gradable or non-gradable. Within </a:t>
            </a:r>
            <a:r>
              <a:rPr lang="en-US" sz="2400" b="1" dirty="0">
                <a:solidFill>
                  <a:schemeClr val="accent1">
                    <a:lumMod val="60000"/>
                    <a:lumOff val="40000"/>
                  </a:schemeClr>
                </a:solidFill>
                <a:latin typeface="Times New Roman" panose="02020603050405020304" pitchFamily="18" charset="0"/>
              </a:rPr>
              <a:t>force</a:t>
            </a:r>
            <a:r>
              <a:rPr lang="en-US" sz="2400" dirty="0">
                <a:latin typeface="Times New Roman" panose="02020603050405020304" pitchFamily="18" charset="0"/>
              </a:rPr>
              <a:t>, moreover, the</a:t>
            </a:r>
            <a:br>
              <a:rPr lang="en-US" sz="2400" dirty="0">
                <a:latin typeface="Times New Roman" panose="02020603050405020304" pitchFamily="18" charset="0"/>
              </a:rPr>
            </a:br>
            <a:r>
              <a:rPr lang="en-US" sz="2400" dirty="0">
                <a:latin typeface="Times New Roman" panose="02020603050405020304" pitchFamily="18" charset="0"/>
              </a:rPr>
              <a:t>degree of evaluation is adjusted in terms of either ‘</a:t>
            </a:r>
            <a:r>
              <a:rPr lang="en-US" sz="2400" dirty="0">
                <a:solidFill>
                  <a:schemeClr val="accent1">
                    <a:lumMod val="60000"/>
                    <a:lumOff val="40000"/>
                  </a:schemeClr>
                </a:solidFill>
                <a:latin typeface="Times New Roman" panose="02020603050405020304" pitchFamily="18" charset="0"/>
              </a:rPr>
              <a:t>intensification</a:t>
            </a:r>
            <a:r>
              <a:rPr lang="en-US" sz="2400" dirty="0">
                <a:latin typeface="Times New Roman" panose="02020603050405020304" pitchFamily="18" charset="0"/>
              </a:rPr>
              <a:t>’ or ‘</a:t>
            </a:r>
            <a:r>
              <a:rPr lang="en-US" sz="2400" dirty="0">
                <a:solidFill>
                  <a:schemeClr val="accent1">
                    <a:lumMod val="60000"/>
                    <a:lumOff val="40000"/>
                  </a:schemeClr>
                </a:solidFill>
                <a:latin typeface="Times New Roman" panose="02020603050405020304" pitchFamily="18" charset="0"/>
              </a:rPr>
              <a:t>quantification</a:t>
            </a:r>
            <a:r>
              <a:rPr lang="en-US" sz="2400" dirty="0">
                <a:latin typeface="Times New Roman" panose="02020603050405020304" pitchFamily="18" charset="0"/>
              </a:rPr>
              <a:t>’.</a:t>
            </a:r>
            <a:br>
              <a:rPr lang="en-US" sz="2400" dirty="0">
                <a:latin typeface="Times New Roman" panose="02020603050405020304" pitchFamily="18" charset="0"/>
              </a:rPr>
            </a:br>
            <a:r>
              <a:rPr lang="en-US" sz="2400" dirty="0">
                <a:latin typeface="Times New Roman" panose="02020603050405020304" pitchFamily="18" charset="0"/>
              </a:rPr>
              <a:t>In the example below, William Jefferson Clinton plays on both the </a:t>
            </a:r>
            <a:r>
              <a:rPr lang="en-US" sz="2400" dirty="0">
                <a:solidFill>
                  <a:schemeClr val="accent1">
                    <a:lumMod val="60000"/>
                    <a:lumOff val="40000"/>
                  </a:schemeClr>
                </a:solidFill>
                <a:latin typeface="Times New Roman" panose="02020603050405020304" pitchFamily="18" charset="0"/>
              </a:rPr>
              <a:t>intensity</a:t>
            </a:r>
            <a:r>
              <a:rPr lang="en-US" sz="2400" dirty="0">
                <a:latin typeface="Times New Roman" panose="02020603050405020304" pitchFamily="18" charset="0"/>
              </a:rPr>
              <a:t> and</a:t>
            </a:r>
            <a:br>
              <a:rPr lang="en-US" sz="2400" dirty="0">
                <a:latin typeface="Times New Roman" panose="02020603050405020304" pitchFamily="18" charset="0"/>
              </a:rPr>
            </a:br>
            <a:r>
              <a:rPr lang="en-US" sz="2400" dirty="0">
                <a:solidFill>
                  <a:schemeClr val="accent1">
                    <a:lumMod val="60000"/>
                    <a:lumOff val="40000"/>
                  </a:schemeClr>
                </a:solidFill>
                <a:latin typeface="Times New Roman" panose="02020603050405020304" pitchFamily="18" charset="0"/>
              </a:rPr>
              <a:t>quantity</a:t>
            </a:r>
            <a:r>
              <a:rPr lang="en-US" sz="2400" dirty="0">
                <a:latin typeface="Times New Roman" panose="02020603050405020304" pitchFamily="18" charset="0"/>
              </a:rPr>
              <a:t> of negative feelings to maximize the impact of his evaluations:</a:t>
            </a:r>
            <a:br>
              <a:rPr lang="en-US" sz="2400" dirty="0">
                <a:latin typeface="Times New Roman" panose="02020603050405020304" pitchFamily="18" charset="0"/>
              </a:rPr>
            </a:br>
            <a:endParaRPr lang="en-US" sz="2400" dirty="0">
              <a:latin typeface="Times New Roman" panose="02020603050405020304" pitchFamily="18" charset="0"/>
            </a:endParaRPr>
          </a:p>
          <a:p>
            <a:r>
              <a:rPr lang="en-US" sz="2400" i="1" dirty="0">
                <a:latin typeface="Times New Roman" panose="02020603050405020304" pitchFamily="18" charset="0"/>
              </a:rPr>
              <a:t>You have lost </a:t>
            </a:r>
            <a:r>
              <a:rPr lang="en-US" sz="2400" i="1" u="sng" dirty="0">
                <a:solidFill>
                  <a:schemeClr val="accent1">
                    <a:lumMod val="60000"/>
                    <a:lumOff val="40000"/>
                  </a:schemeClr>
                </a:solidFill>
                <a:latin typeface="Times New Roman" panose="02020603050405020304" pitchFamily="18" charset="0"/>
              </a:rPr>
              <a:t>too much</a:t>
            </a:r>
            <a:r>
              <a:rPr lang="en-US" sz="2400" i="1" dirty="0">
                <a:latin typeface="Times New Roman" panose="02020603050405020304" pitchFamily="18" charset="0"/>
              </a:rPr>
              <a:t>, but you have not lost </a:t>
            </a:r>
            <a:r>
              <a:rPr lang="en-US" sz="2400" i="1" u="sng" dirty="0">
                <a:solidFill>
                  <a:schemeClr val="accent1">
                    <a:lumMod val="60000"/>
                    <a:lumOff val="40000"/>
                  </a:schemeClr>
                </a:solidFill>
                <a:latin typeface="Times New Roman" panose="02020603050405020304" pitchFamily="18" charset="0"/>
              </a:rPr>
              <a:t>everything</a:t>
            </a:r>
            <a:r>
              <a:rPr lang="en-US" sz="2400" i="1" dirty="0">
                <a:latin typeface="Times New Roman" panose="02020603050405020304" pitchFamily="18" charset="0"/>
              </a:rPr>
              <a:t>. And you have </a:t>
            </a:r>
            <a:r>
              <a:rPr lang="en-US" sz="2400" i="1" u="sng" dirty="0">
                <a:solidFill>
                  <a:schemeClr val="accent1">
                    <a:lumMod val="60000"/>
                    <a:lumOff val="40000"/>
                  </a:schemeClr>
                </a:solidFill>
                <a:latin typeface="Times New Roman" panose="02020603050405020304" pitchFamily="18" charset="0"/>
              </a:rPr>
              <a:t>certainly</a:t>
            </a:r>
            <a:r>
              <a:rPr lang="en-US" sz="2400" i="1" dirty="0">
                <a:latin typeface="Times New Roman" panose="02020603050405020304" pitchFamily="18" charset="0"/>
              </a:rPr>
              <a:t> not</a:t>
            </a:r>
            <a:br>
              <a:rPr lang="en-US" sz="2400" i="1" dirty="0">
                <a:latin typeface="Times New Roman" panose="02020603050405020304" pitchFamily="18" charset="0"/>
              </a:rPr>
            </a:br>
            <a:r>
              <a:rPr lang="en-US" sz="2400" i="1" dirty="0">
                <a:latin typeface="Times New Roman" panose="02020603050405020304" pitchFamily="18" charset="0"/>
              </a:rPr>
              <a:t>lost America, for we will stand with you for </a:t>
            </a:r>
            <a:r>
              <a:rPr lang="en-US" sz="2400" i="1" u="sng" dirty="0">
                <a:solidFill>
                  <a:schemeClr val="accent1">
                    <a:lumMod val="60000"/>
                    <a:lumOff val="40000"/>
                  </a:schemeClr>
                </a:solidFill>
                <a:latin typeface="Times New Roman" panose="02020603050405020304" pitchFamily="18" charset="0"/>
              </a:rPr>
              <a:t>as many tomorrows</a:t>
            </a:r>
            <a:r>
              <a:rPr lang="en-US" sz="2400" i="1" u="sng" dirty="0">
                <a:latin typeface="Times New Roman" panose="02020603050405020304" pitchFamily="18" charset="0"/>
              </a:rPr>
              <a:t> </a:t>
            </a:r>
            <a:r>
              <a:rPr lang="en-US" sz="2400" i="1" dirty="0">
                <a:latin typeface="Times New Roman" panose="02020603050405020304" pitchFamily="18" charset="0"/>
              </a:rPr>
              <a:t>as it takes (</a:t>
            </a:r>
            <a:r>
              <a:rPr lang="en-US" sz="2400" dirty="0">
                <a:latin typeface="Times New Roman" panose="02020603050405020304" pitchFamily="18" charset="0"/>
              </a:rPr>
              <a:t>William</a:t>
            </a:r>
            <a:br>
              <a:rPr lang="en-US" sz="2400" dirty="0">
                <a:latin typeface="Times New Roman" panose="02020603050405020304" pitchFamily="18" charset="0"/>
              </a:rPr>
            </a:br>
            <a:r>
              <a:rPr lang="en-US" sz="2400" dirty="0">
                <a:latin typeface="Times New Roman" panose="02020603050405020304" pitchFamily="18" charset="0"/>
              </a:rPr>
              <a:t>Jefferson Clinton</a:t>
            </a:r>
            <a:r>
              <a:rPr lang="en-US" sz="2400" i="1" dirty="0">
                <a:latin typeface="Times New Roman" panose="02020603050405020304" pitchFamily="18" charset="0"/>
              </a:rPr>
              <a:t>, </a:t>
            </a:r>
            <a:r>
              <a:rPr lang="en-US" sz="2400" dirty="0">
                <a:latin typeface="Times New Roman" panose="02020603050405020304" pitchFamily="18" charset="0"/>
              </a:rPr>
              <a:t>Oklahoma Bombing Memorial Prayer Service Address, April 23,</a:t>
            </a:r>
            <a:br>
              <a:rPr lang="en-US" sz="2400" dirty="0">
                <a:latin typeface="Times New Roman" panose="02020603050405020304" pitchFamily="18" charset="0"/>
              </a:rPr>
            </a:br>
            <a:r>
              <a:rPr lang="en-US" sz="2400" dirty="0">
                <a:latin typeface="Times New Roman" panose="02020603050405020304" pitchFamily="18" charset="0"/>
              </a:rPr>
              <a:t>1995)</a:t>
            </a:r>
            <a:r>
              <a:rPr lang="en-US" sz="2400" dirty="0"/>
              <a:t> </a:t>
            </a:r>
            <a:br>
              <a:rPr lang="en-US" sz="2800" dirty="0"/>
            </a:br>
            <a:endParaRPr lang="en-US" sz="2800" dirty="0"/>
          </a:p>
        </p:txBody>
      </p:sp>
    </p:spTree>
    <p:extLst>
      <p:ext uri="{BB962C8B-B14F-4D97-AF65-F5344CB8AC3E}">
        <p14:creationId xmlns:p14="http://schemas.microsoft.com/office/powerpoint/2010/main" val="2588928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06878"/>
            <a:ext cx="12029704" cy="6662057"/>
          </a:xfrm>
          <a:prstGeom prst="rect">
            <a:avLst/>
          </a:prstGeom>
        </p:spPr>
      </p:pic>
    </p:spTree>
    <p:extLst>
      <p:ext uri="{BB962C8B-B14F-4D97-AF65-F5344CB8AC3E}">
        <p14:creationId xmlns:p14="http://schemas.microsoft.com/office/powerpoint/2010/main" val="146413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latin typeface="TrebuchetMS"/>
                <a:ea typeface="+mn-ea"/>
                <a:cs typeface="+mn-cs"/>
              </a:rPr>
              <a:t>Conclusions</a:t>
            </a:r>
            <a:endParaRPr lang="en-US" dirty="0">
              <a:solidFill>
                <a:schemeClr val="tx1"/>
              </a:solidFill>
            </a:endParaRPr>
          </a:p>
        </p:txBody>
      </p:sp>
      <p:sp>
        <p:nvSpPr>
          <p:cNvPr id="3" name="Rectangle 2"/>
          <p:cNvSpPr/>
          <p:nvPr/>
        </p:nvSpPr>
        <p:spPr>
          <a:xfrm>
            <a:off x="400050" y="1371600"/>
            <a:ext cx="10858500" cy="5262979"/>
          </a:xfrm>
          <a:prstGeom prst="rect">
            <a:avLst/>
          </a:prstGeom>
        </p:spPr>
        <p:txBody>
          <a:bodyPr wrap="square">
            <a:spAutoFit/>
          </a:bodyPr>
          <a:lstStyle/>
          <a:p>
            <a:br>
              <a:rPr lang="en-US" sz="3600" dirty="0">
                <a:latin typeface="TrebuchetMS"/>
              </a:rPr>
            </a:br>
            <a:r>
              <a:rPr lang="en-US" sz="2400" dirty="0">
                <a:latin typeface="Times New Roman" panose="02020603050405020304" pitchFamily="18" charset="0"/>
                <a:cs typeface="Times New Roman" panose="02020603050405020304" pitchFamily="18" charset="0"/>
              </a:rPr>
              <a:t>1.The appraisal theory is designed to describe the different components of a</a:t>
            </a:r>
            <a:r>
              <a:rPr lang="en-US" sz="2400" dirty="0">
                <a:solidFill>
                  <a:prstClr val="white"/>
                </a:solidFill>
                <a:latin typeface="Times New Roman" panose="02020603050405020304" pitchFamily="18" charset="0"/>
                <a:cs typeface="Times New Roman" panose="02020603050405020304" pitchFamily="18" charset="0"/>
              </a:rPr>
              <a:t> speaker’s attitude, the strength of that attitude (graduation) and the ways that the speaker aligns him/herself with the sources of attitude and with the receiver (engagement).</a:t>
            </a:r>
            <a:br>
              <a:rPr lang="en-US" sz="2400" dirty="0">
                <a:solidFill>
                  <a:prstClr val="white"/>
                </a:solidFill>
                <a:latin typeface="Times New Roman" panose="02020603050405020304" pitchFamily="18" charset="0"/>
                <a:cs typeface="Times New Roman" panose="02020603050405020304" pitchFamily="18" charset="0"/>
              </a:rPr>
            </a:br>
            <a:br>
              <a:rPr lang="en-US" sz="2400" dirty="0">
                <a:solidFill>
                  <a:prstClr val="white"/>
                </a:solidFill>
                <a:latin typeface="Times New Roman" panose="02020603050405020304" pitchFamily="18" charset="0"/>
                <a:cs typeface="Times New Roman" panose="02020603050405020304" pitchFamily="18" charset="0"/>
              </a:rPr>
            </a:br>
            <a:r>
              <a:rPr lang="en-US" sz="2400" dirty="0">
                <a:solidFill>
                  <a:prstClr val="white"/>
                </a:solidFill>
                <a:latin typeface="Times New Roman" panose="02020603050405020304" pitchFamily="18" charset="0"/>
                <a:cs typeface="Times New Roman" panose="02020603050405020304" pitchFamily="18" charset="0"/>
              </a:rPr>
              <a:t> 2.This theory is embedded within Halliday’s Functional Grammar which locates lexicogrammatical choices within a framework that examines the function of different choices</a:t>
            </a:r>
            <a:br>
              <a:rPr lang="en-US" sz="2400" dirty="0">
                <a:solidFill>
                  <a:prstClr val="white"/>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3. Appraisal theory particularly relates to what is known as the interpersonal</a:t>
            </a:r>
            <a:r>
              <a:rPr lang="en-US" sz="2400" dirty="0">
                <a:solidFill>
                  <a:prstClr val="white"/>
                </a:solidFill>
                <a:latin typeface="Times New Roman" panose="02020603050405020304" pitchFamily="18" charset="0"/>
                <a:cs typeface="Times New Roman" panose="02020603050405020304" pitchFamily="18" charset="0"/>
              </a:rPr>
              <a:t> function of language that deals with the relationship between the writer and</a:t>
            </a:r>
            <a:br>
              <a:rPr lang="en-US" sz="2400" dirty="0">
                <a:solidFill>
                  <a:prstClr val="white"/>
                </a:solidFill>
                <a:latin typeface="Times New Roman" panose="02020603050405020304" pitchFamily="18" charset="0"/>
                <a:cs typeface="Times New Roman" panose="02020603050405020304" pitchFamily="18" charset="0"/>
              </a:rPr>
            </a:br>
            <a:r>
              <a:rPr lang="en-US" sz="2400" dirty="0">
                <a:solidFill>
                  <a:prstClr val="white"/>
                </a:solidFill>
                <a:latin typeface="Times New Roman" panose="02020603050405020304" pitchFamily="18" charset="0"/>
                <a:cs typeface="Times New Roman" panose="02020603050405020304" pitchFamily="18" charset="0"/>
              </a:rPr>
              <a:t>the reader.</a:t>
            </a:r>
            <a:r>
              <a:rPr lang="en-US" sz="2400" dirty="0">
                <a:solidFill>
                  <a:prstClr val="white"/>
                </a:solidFill>
              </a:rPr>
              <a:t> </a:t>
            </a:r>
            <a:br>
              <a:rPr lang="en-US" sz="2400" dirty="0">
                <a:latin typeface="Times New Roman" panose="02020603050405020304" pitchFamily="18"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2282163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latin typeface="TrebuchetMS"/>
              </a:rPr>
              <a:t>References</a:t>
            </a:r>
            <a:br>
              <a:rPr lang="en-US" sz="4400" dirty="0">
                <a:solidFill>
                  <a:schemeClr val="tx1"/>
                </a:solidFill>
                <a:latin typeface="TrebuchetMS"/>
              </a:rPr>
            </a:br>
            <a:br>
              <a:rPr lang="en-US" dirty="0">
                <a:solidFill>
                  <a:schemeClr val="tx1"/>
                </a:solidFill>
              </a:rPr>
            </a:br>
            <a:endParaRPr lang="en-US" dirty="0">
              <a:solidFill>
                <a:schemeClr val="tx1"/>
              </a:solidFill>
            </a:endParaRPr>
          </a:p>
        </p:txBody>
      </p:sp>
      <p:sp>
        <p:nvSpPr>
          <p:cNvPr id="3" name="Rectangle 2"/>
          <p:cNvSpPr/>
          <p:nvPr/>
        </p:nvSpPr>
        <p:spPr>
          <a:xfrm>
            <a:off x="400050" y="1485900"/>
            <a:ext cx="11041380" cy="4924425"/>
          </a:xfrm>
          <a:prstGeom prst="rect">
            <a:avLst/>
          </a:prstGeom>
        </p:spPr>
        <p:txBody>
          <a:bodyPr wrap="square">
            <a:spAutoFit/>
          </a:bodyPr>
          <a:lstStyle/>
          <a:p>
            <a:r>
              <a:rPr lang="en-US" sz="2000" dirty="0">
                <a:latin typeface="TrebuchetMS"/>
              </a:rPr>
              <a:t>Halliday, Michael A. K. (1978) Language as Social Semiotic: The Social Interpretation of</a:t>
            </a:r>
            <a:br>
              <a:rPr lang="en-US" sz="2000" dirty="0">
                <a:latin typeface="TrebuchetMS"/>
              </a:rPr>
            </a:br>
            <a:r>
              <a:rPr lang="en-US" sz="2000" dirty="0">
                <a:latin typeface="TrebuchetMS"/>
              </a:rPr>
              <a:t>Language and Meaning, London: Arnold.</a:t>
            </a:r>
            <a:br>
              <a:rPr lang="en-US" sz="2000" dirty="0">
                <a:latin typeface="TrebuchetMS"/>
              </a:rPr>
            </a:br>
            <a:endParaRPr lang="en-US" sz="2000" dirty="0">
              <a:latin typeface="TrebuchetMS"/>
            </a:endParaRPr>
          </a:p>
          <a:p>
            <a:r>
              <a:rPr lang="en-US" sz="2000" dirty="0">
                <a:latin typeface="TrebuchetMS"/>
              </a:rPr>
              <a:t>Hatim, Basil and Ian Mason (1997) The Translator as Communicator, London and New York:</a:t>
            </a:r>
            <a:br>
              <a:rPr lang="en-US" sz="2000" dirty="0">
                <a:latin typeface="TrebuchetMS"/>
              </a:rPr>
            </a:br>
            <a:r>
              <a:rPr lang="en-US" sz="2000" dirty="0">
                <a:latin typeface="TrebuchetMS"/>
              </a:rPr>
              <a:t>Routledge.</a:t>
            </a:r>
            <a:br>
              <a:rPr lang="en-US" sz="2000" dirty="0">
                <a:latin typeface="TrebuchetMS"/>
              </a:rPr>
            </a:br>
            <a:endParaRPr lang="en-US" sz="2000" dirty="0">
              <a:latin typeface="TrebuchetMS"/>
            </a:endParaRPr>
          </a:p>
          <a:p>
            <a:r>
              <a:rPr lang="en-US" sz="2000" dirty="0">
                <a:latin typeface="TrebuchetMS"/>
              </a:rPr>
              <a:t>House, Juliane (2008) ‘Beyond intervention: universals in translation?’, Trans-</a:t>
            </a:r>
            <a:r>
              <a:rPr lang="en-US" sz="2000" dirty="0" err="1">
                <a:latin typeface="TrebuchetMS"/>
              </a:rPr>
              <a:t>Kom</a:t>
            </a:r>
            <a:r>
              <a:rPr lang="en-US" sz="2000" dirty="0">
                <a:latin typeface="TrebuchetMS"/>
              </a:rPr>
              <a:t> 1.1: 6–19.</a:t>
            </a:r>
            <a:br>
              <a:rPr lang="en-US" sz="2000" dirty="0">
                <a:latin typeface="TrebuchetMS"/>
              </a:rPr>
            </a:br>
            <a:endParaRPr lang="en-US" sz="2000" dirty="0">
              <a:latin typeface="TrebuchetMS"/>
            </a:endParaRPr>
          </a:p>
          <a:p>
            <a:r>
              <a:rPr lang="en-US" sz="2000" dirty="0">
                <a:latin typeface="TrebuchetMS"/>
              </a:rPr>
              <a:t>Martin, James R. and Peter R. R. White (2005) The Language of Evaluation: Appraisal in</a:t>
            </a:r>
            <a:br>
              <a:rPr lang="en-US" sz="2000" dirty="0">
                <a:latin typeface="TrebuchetMS"/>
              </a:rPr>
            </a:br>
            <a:r>
              <a:rPr lang="en-US" sz="2000" dirty="0">
                <a:latin typeface="TrebuchetMS"/>
              </a:rPr>
              <a:t>English, London: Palgrave.</a:t>
            </a:r>
            <a:br>
              <a:rPr lang="en-US" sz="2000" dirty="0">
                <a:latin typeface="TrebuchetMS"/>
              </a:rPr>
            </a:br>
            <a:endParaRPr lang="en-US" sz="2000" dirty="0">
              <a:latin typeface="TrebuchetMS"/>
            </a:endParaRPr>
          </a:p>
          <a:p>
            <a:r>
              <a:rPr lang="en-US" sz="2000" dirty="0">
                <a:latin typeface="TrebuchetMS"/>
              </a:rPr>
              <a:t>White, Peter R. R. and Elizabeth Thomson (2008) ‘</a:t>
            </a:r>
            <a:r>
              <a:rPr lang="en-US" sz="2000" dirty="0" err="1">
                <a:latin typeface="TrebuchetMS"/>
              </a:rPr>
              <a:t>Analysing</a:t>
            </a:r>
            <a:r>
              <a:rPr lang="en-US" sz="2000" dirty="0">
                <a:latin typeface="TrebuchetMS"/>
              </a:rPr>
              <a:t> journalistic discourse’, in</a:t>
            </a:r>
            <a:r>
              <a:rPr lang="en-US" sz="2000" dirty="0">
                <a:solidFill>
                  <a:prstClr val="white"/>
                </a:solidFill>
                <a:latin typeface="TrebuchetMS"/>
              </a:rPr>
              <a:t> Elizabeth Thomson and Peter R. R. White (</a:t>
            </a:r>
            <a:r>
              <a:rPr lang="en-US" sz="2000" dirty="0" err="1">
                <a:solidFill>
                  <a:prstClr val="white"/>
                </a:solidFill>
                <a:latin typeface="TrebuchetMS"/>
              </a:rPr>
              <a:t>eds</a:t>
            </a:r>
            <a:r>
              <a:rPr lang="en-US" sz="2000" dirty="0">
                <a:solidFill>
                  <a:prstClr val="white"/>
                </a:solidFill>
                <a:latin typeface="TrebuchetMS"/>
              </a:rPr>
              <a:t>) Communicating Conflict: Multilingual Case</a:t>
            </a:r>
            <a:br>
              <a:rPr lang="en-US" sz="2000" dirty="0">
                <a:solidFill>
                  <a:prstClr val="white"/>
                </a:solidFill>
                <a:latin typeface="TrebuchetMS"/>
              </a:rPr>
            </a:br>
            <a:r>
              <a:rPr lang="en-US" sz="2000" dirty="0">
                <a:solidFill>
                  <a:prstClr val="white"/>
                </a:solidFill>
                <a:latin typeface="TrebuchetMS"/>
              </a:rPr>
              <a:t>Studies of the News Media, London: Continuum, 1–23.</a:t>
            </a:r>
            <a:r>
              <a:rPr lang="en-US" sz="2000" dirty="0">
                <a:solidFill>
                  <a:prstClr val="white"/>
                </a:solidFill>
              </a:rPr>
              <a:t> </a:t>
            </a:r>
            <a:br>
              <a:rPr lang="en-US" sz="2000" dirty="0">
                <a:latin typeface="TrebuchetMS"/>
              </a:rPr>
            </a:br>
            <a:br>
              <a:rPr lang="en-US" sz="1600" dirty="0"/>
            </a:br>
            <a:endParaRPr lang="en-US" dirty="0"/>
          </a:p>
        </p:txBody>
      </p:sp>
    </p:spTree>
    <p:extLst>
      <p:ext uri="{BB962C8B-B14F-4D97-AF65-F5344CB8AC3E}">
        <p14:creationId xmlns:p14="http://schemas.microsoft.com/office/powerpoint/2010/main" val="869741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3017520"/>
            <a:ext cx="7021884" cy="434340"/>
          </a:xfrm>
        </p:spPr>
        <p:txBody>
          <a:bodyPr/>
          <a:lstStyle/>
          <a:p>
            <a:r>
              <a:rPr lang="en-US" sz="6000" dirty="0"/>
              <a:t>Thank You</a:t>
            </a:r>
          </a:p>
        </p:txBody>
      </p:sp>
      <p:sp>
        <p:nvSpPr>
          <p:cNvPr id="3" name="Rectangle 2"/>
          <p:cNvSpPr/>
          <p:nvPr/>
        </p:nvSpPr>
        <p:spPr>
          <a:xfrm>
            <a:off x="742950" y="1108710"/>
            <a:ext cx="10744200" cy="738664"/>
          </a:xfrm>
          <a:prstGeom prst="rect">
            <a:avLst/>
          </a:prstGeom>
        </p:spPr>
        <p:txBody>
          <a:bodyPr wrap="square">
            <a:spAutoFit/>
          </a:bodyPr>
          <a:lstStyle/>
          <a:p>
            <a:br>
              <a:rPr lang="en-US" sz="2400" b="0" i="0" dirty="0">
                <a:effectLst/>
                <a:latin typeface="WcynpqBgcdxxQfmpxhAdvTT5ada87cc"/>
              </a:rPr>
            </a:br>
            <a:endParaRPr lang="en-US" dirty="0"/>
          </a:p>
        </p:txBody>
      </p:sp>
    </p:spTree>
    <p:extLst>
      <p:ext uri="{BB962C8B-B14F-4D97-AF65-F5344CB8AC3E}">
        <p14:creationId xmlns:p14="http://schemas.microsoft.com/office/powerpoint/2010/main" val="92235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06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83889" cy="1400530"/>
          </a:xfrm>
        </p:spPr>
        <p:txBody>
          <a:bodyPr/>
          <a:lstStyle/>
          <a:p>
            <a:r>
              <a:rPr lang="en-US" sz="2400" b="1" dirty="0">
                <a:solidFill>
                  <a:schemeClr val="tx1"/>
                </a:solidFill>
                <a:latin typeface="Castellar" panose="020A0402060406010301" pitchFamily="18" charset="0"/>
                <a:cs typeface="Courier New" panose="02070309020205020404" pitchFamily="49" charset="0"/>
              </a:rPr>
              <a:t>Political Discourse an Introduction</a:t>
            </a:r>
            <a:endParaRPr lang="en-US" sz="2400" b="1" u="sng" dirty="0">
              <a:solidFill>
                <a:schemeClr val="tx1"/>
              </a:solidFill>
              <a:latin typeface="Castellar" panose="020A0402060406010301" pitchFamily="18" charset="0"/>
            </a:endParaRPr>
          </a:p>
        </p:txBody>
      </p:sp>
      <p:sp>
        <p:nvSpPr>
          <p:cNvPr id="3" name="Content Placeholder 2"/>
          <p:cNvSpPr>
            <a:spLocks noGrp="1"/>
          </p:cNvSpPr>
          <p:nvPr>
            <p:ph idx="1"/>
          </p:nvPr>
        </p:nvSpPr>
        <p:spPr>
          <a:xfrm>
            <a:off x="251460" y="1451610"/>
            <a:ext cx="11349990" cy="4796789"/>
          </a:xfrm>
        </p:spPr>
        <p:txBody>
          <a:bodyPr>
            <a:noAutofit/>
          </a:bodyPr>
          <a:lstStyle/>
          <a:p>
            <a:r>
              <a:rPr lang="en-US" sz="3600" dirty="0">
                <a:latin typeface="Times New Roman" panose="02020603050405020304" pitchFamily="18" charset="0"/>
              </a:rPr>
              <a:t>The discourse of political speeches is a highly</a:t>
            </a:r>
            <a:r>
              <a:rPr lang="en-US" sz="3600" dirty="0">
                <a:solidFill>
                  <a:srgbClr val="FF0000"/>
                </a:solidFill>
                <a:latin typeface="Times New Roman" panose="02020603050405020304" pitchFamily="18" charset="0"/>
              </a:rPr>
              <a:t> intentional </a:t>
            </a:r>
            <a:r>
              <a:rPr lang="en-US" sz="3600" dirty="0">
                <a:latin typeface="Times New Roman" panose="02020603050405020304" pitchFamily="18" charset="0"/>
              </a:rPr>
              <a:t>form, </a:t>
            </a:r>
            <a:r>
              <a:rPr lang="en-US" sz="3600" dirty="0">
                <a:solidFill>
                  <a:srgbClr val="FF0000"/>
                </a:solidFill>
                <a:latin typeface="Times New Roman" panose="02020603050405020304" pitchFamily="18" charset="0"/>
              </a:rPr>
              <a:t>geared to </a:t>
            </a:r>
            <a:r>
              <a:rPr lang="en-US" sz="3600" dirty="0">
                <a:latin typeface="Times New Roman" panose="02020603050405020304" pitchFamily="18" charset="0"/>
              </a:rPr>
              <a:t>maximize</a:t>
            </a:r>
            <a:r>
              <a:rPr lang="en-US" sz="3600" dirty="0">
                <a:solidFill>
                  <a:prstClr val="white"/>
                </a:solidFill>
                <a:latin typeface="Times New Roman" panose="02020603050405020304" pitchFamily="18" charset="0"/>
              </a:rPr>
              <a:t> audience </a:t>
            </a:r>
            <a:r>
              <a:rPr lang="en-US" sz="3600" dirty="0">
                <a:solidFill>
                  <a:srgbClr val="FF0000"/>
                </a:solidFill>
                <a:latin typeface="Times New Roman" panose="02020603050405020304" pitchFamily="18" charset="0"/>
              </a:rPr>
              <a:t>constituency</a:t>
            </a:r>
            <a:r>
              <a:rPr lang="en-US" sz="3600" dirty="0">
                <a:solidFill>
                  <a:prstClr val="white"/>
                </a:solidFill>
                <a:latin typeface="Times New Roman" panose="02020603050405020304" pitchFamily="18" charset="0"/>
              </a:rPr>
              <a:t>.</a:t>
            </a:r>
            <a:r>
              <a:rPr lang="en-US" sz="3600" dirty="0">
                <a:solidFill>
                  <a:prstClr val="white"/>
                </a:solidFill>
              </a:rPr>
              <a:t> </a:t>
            </a:r>
            <a:r>
              <a:rPr lang="en-US" sz="3600" dirty="0">
                <a:solidFill>
                  <a:prstClr val="white"/>
                </a:solidFill>
                <a:latin typeface="Times New Roman" panose="02020603050405020304" pitchFamily="18" charset="0"/>
              </a:rPr>
              <a:t>Consequently, a range of </a:t>
            </a:r>
            <a:r>
              <a:rPr lang="en-US" sz="3600" dirty="0">
                <a:solidFill>
                  <a:srgbClr val="FF0000"/>
                </a:solidFill>
                <a:latin typeface="Times New Roman" panose="02020603050405020304" pitchFamily="18" charset="0"/>
              </a:rPr>
              <a:t>rhetorical</a:t>
            </a:r>
            <a:r>
              <a:rPr lang="en-US" sz="3600" dirty="0">
                <a:solidFill>
                  <a:prstClr val="white"/>
                </a:solidFill>
                <a:latin typeface="Times New Roman" panose="02020603050405020304" pitchFamily="18" charset="0"/>
              </a:rPr>
              <a:t> and </a:t>
            </a:r>
            <a:r>
              <a:rPr lang="en-US" sz="3600" dirty="0">
                <a:solidFill>
                  <a:srgbClr val="FF0000"/>
                </a:solidFill>
                <a:latin typeface="Times New Roman" panose="02020603050405020304" pitchFamily="18" charset="0"/>
              </a:rPr>
              <a:t>communicative</a:t>
            </a:r>
            <a:r>
              <a:rPr lang="en-US" sz="3600" dirty="0">
                <a:solidFill>
                  <a:prstClr val="white"/>
                </a:solidFill>
                <a:latin typeface="Times New Roman" panose="02020603050405020304" pitchFamily="18" charset="0"/>
              </a:rPr>
              <a:t> </a:t>
            </a:r>
            <a:r>
              <a:rPr lang="en-US" sz="3600" dirty="0">
                <a:solidFill>
                  <a:srgbClr val="FF0000"/>
                </a:solidFill>
                <a:latin typeface="Times New Roman" panose="02020603050405020304" pitchFamily="18" charset="0"/>
              </a:rPr>
              <a:t>devices</a:t>
            </a:r>
            <a:r>
              <a:rPr lang="en-US" sz="3600" dirty="0">
                <a:solidFill>
                  <a:prstClr val="white"/>
                </a:solidFill>
                <a:latin typeface="Times New Roman" panose="02020603050405020304" pitchFamily="18" charset="0"/>
              </a:rPr>
              <a:t> tends to characterize such discourse, their particularity and frame of reference sharpened, very often by professional speech-writers, to be delivered at certain times, in certain places and directed to an </a:t>
            </a:r>
            <a:r>
              <a:rPr lang="en-US" sz="3600" dirty="0">
                <a:solidFill>
                  <a:srgbClr val="FF0000"/>
                </a:solidFill>
                <a:latin typeface="Times New Roman" panose="02020603050405020304" pitchFamily="18" charset="0"/>
              </a:rPr>
              <a:t>identified group of people. </a:t>
            </a:r>
            <a:br>
              <a:rPr lang="en-US" sz="3600" dirty="0">
                <a:latin typeface="Times New Roman" panose="02020603050405020304" pitchFamily="18" charset="0"/>
              </a:rPr>
            </a:br>
            <a:br>
              <a:rPr lang="en-US" sz="3600" dirty="0">
                <a:latin typeface="Times New Roman" panose="02020603050405020304" pitchFamily="18" charset="0"/>
              </a:rPr>
            </a:br>
            <a:br>
              <a:rPr lang="en-US" sz="3600" dirty="0">
                <a:latin typeface="Times New Roman" panose="02020603050405020304" pitchFamily="18" charset="0"/>
              </a:rPr>
            </a:br>
            <a:br>
              <a:rPr lang="en-US" sz="3600" dirty="0">
                <a:latin typeface="Times New Roman" panose="02020603050405020304" pitchFamily="18" charset="0"/>
              </a:rPr>
            </a:br>
            <a:br>
              <a:rPr lang="en-US" sz="3600" dirty="0"/>
            </a:br>
            <a:br>
              <a:rPr lang="en-US" sz="3600" dirty="0"/>
            </a:br>
            <a:endParaRPr lang="en-US" sz="3600" dirty="0"/>
          </a:p>
        </p:txBody>
      </p:sp>
    </p:spTree>
    <p:extLst>
      <p:ext uri="{BB962C8B-B14F-4D97-AF65-F5344CB8AC3E}">
        <p14:creationId xmlns:p14="http://schemas.microsoft.com/office/powerpoint/2010/main" val="188001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15309" cy="1400530"/>
          </a:xfrm>
        </p:spPr>
        <p:txBody>
          <a:bodyPr/>
          <a:lstStyle/>
          <a:p>
            <a:r>
              <a:rPr lang="en-US" sz="3600" dirty="0">
                <a:solidFill>
                  <a:prstClr val="white"/>
                </a:solidFill>
                <a:latin typeface="Castellar" panose="020A0402060406010301" pitchFamily="18" charset="0"/>
                <a:cs typeface="Courier New" panose="02070309020205020404" pitchFamily="49" charset="0"/>
              </a:rPr>
              <a:t>The Intervention of Interpreters</a:t>
            </a:r>
            <a:endParaRPr lang="en-US" sz="3600" dirty="0">
              <a:latin typeface="Castellar" panose="020A0402060406010301" pitchFamily="18" charset="0"/>
            </a:endParaRPr>
          </a:p>
        </p:txBody>
      </p:sp>
      <p:sp>
        <p:nvSpPr>
          <p:cNvPr id="3" name="Rectangle 2"/>
          <p:cNvSpPr/>
          <p:nvPr/>
        </p:nvSpPr>
        <p:spPr>
          <a:xfrm>
            <a:off x="434341" y="1337310"/>
            <a:ext cx="10709909" cy="1191095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Intervention is ‘a manipulation of the source text</a:t>
            </a:r>
            <a:r>
              <a:rPr lang="en-US" sz="2400" dirty="0">
                <a:solidFill>
                  <a:prstClr val="white"/>
                </a:solidFill>
                <a:latin typeface="Times New Roman" panose="02020603050405020304" pitchFamily="18" charset="0"/>
                <a:cs typeface="Times New Roman" panose="02020603050405020304" pitchFamily="18" charset="0"/>
              </a:rPr>
              <a:t> beyond what is linguistically necessary” House (2008: p.16) .</a:t>
            </a:r>
            <a:r>
              <a:rPr lang="en-US" sz="2400" dirty="0">
                <a:solidFill>
                  <a:prstClr val="white"/>
                </a:solidFill>
                <a:latin typeface="Times New Roman" panose="02020603050405020304" pitchFamily="18" charset="0"/>
              </a:rPr>
              <a:t>It is, of course, through the processes of translation and interpreting that speakers’ ideas, beliefs, and points of view are reflected to their foreign audience. In order to fulfil this function, such speakers</a:t>
            </a:r>
            <a:r>
              <a:rPr lang="en-US" sz="2400" dirty="0">
                <a:solidFill>
                  <a:srgbClr val="000000"/>
                </a:solidFill>
                <a:latin typeface="Times New Roman" panose="02020603050405020304" pitchFamily="18" charset="0"/>
              </a:rPr>
              <a:t> </a:t>
            </a:r>
            <a:r>
              <a:rPr lang="en-US" sz="2400" dirty="0">
                <a:solidFill>
                  <a:prstClr val="white"/>
                </a:solidFill>
                <a:latin typeface="Times New Roman" panose="02020603050405020304" pitchFamily="18" charset="0"/>
              </a:rPr>
              <a:t>prefer to assume that the filtering process of interpreting is as transparent as possible, a clear window onto speakers’ intentions. In fact, interpreter renditions involve both conscious and unconscious intervention, which, whatever the </a:t>
            </a:r>
            <a:r>
              <a:rPr lang="en-US" sz="2400" dirty="0">
                <a:solidFill>
                  <a:srgbClr val="FF0000"/>
                </a:solidFill>
                <a:latin typeface="Times New Roman" panose="02020603050405020304" pitchFamily="18" charset="0"/>
              </a:rPr>
              <a:t>motivation</a:t>
            </a:r>
            <a:r>
              <a:rPr lang="en-US" sz="2400" dirty="0">
                <a:solidFill>
                  <a:prstClr val="white"/>
                </a:solidFill>
                <a:latin typeface="Times New Roman" panose="02020603050405020304" pitchFamily="18" charset="0"/>
              </a:rPr>
              <a:t> may be, affects the </a:t>
            </a:r>
            <a:r>
              <a:rPr lang="en-US" sz="2400" dirty="0">
                <a:solidFill>
                  <a:srgbClr val="FF0000"/>
                </a:solidFill>
                <a:latin typeface="Times New Roman" panose="02020603050405020304" pitchFamily="18" charset="0"/>
              </a:rPr>
              <a:t>communication</a:t>
            </a:r>
            <a:r>
              <a:rPr lang="en-US" sz="2400" dirty="0">
                <a:solidFill>
                  <a:prstClr val="white"/>
                </a:solidFill>
                <a:latin typeface="Times New Roman" panose="02020603050405020304" pitchFamily="18" charset="0"/>
              </a:rPr>
              <a:t> both of intentions and the </a:t>
            </a:r>
            <a:r>
              <a:rPr lang="en-US" sz="2400" dirty="0">
                <a:solidFill>
                  <a:srgbClr val="FF0000"/>
                </a:solidFill>
                <a:latin typeface="Times New Roman" panose="02020603050405020304" pitchFamily="18" charset="0"/>
              </a:rPr>
              <a:t>devices</a:t>
            </a:r>
            <a:r>
              <a:rPr lang="en-US" sz="2400" dirty="0">
                <a:solidFill>
                  <a:prstClr val="white"/>
                </a:solidFill>
                <a:latin typeface="Times New Roman" panose="02020603050405020304" pitchFamily="18" charset="0"/>
              </a:rPr>
              <a:t> that frame and communicate those </a:t>
            </a:r>
            <a:r>
              <a:rPr lang="en-US" sz="2400" dirty="0">
                <a:solidFill>
                  <a:srgbClr val="FF0000"/>
                </a:solidFill>
                <a:latin typeface="Times New Roman" panose="02020603050405020304" pitchFamily="18" charset="0"/>
              </a:rPr>
              <a:t>intentions</a:t>
            </a:r>
            <a:r>
              <a:rPr lang="en-US" sz="2400" dirty="0">
                <a:solidFill>
                  <a:prstClr val="white"/>
                </a:solidFill>
                <a:latin typeface="Times New Roman" panose="02020603050405020304" pitchFamily="18" charset="0"/>
              </a:rPr>
              <a:t>.</a:t>
            </a:r>
            <a:r>
              <a:rPr lang="en-US" sz="2400" dirty="0">
                <a:solidFill>
                  <a:srgbClr val="000000"/>
                </a:solidFill>
                <a:latin typeface="Times New Roman" panose="02020603050405020304" pitchFamily="18" charset="0"/>
              </a:rPr>
              <a:t> </a:t>
            </a:r>
            <a:r>
              <a:rPr lang="en-US" sz="2400" dirty="0">
                <a:solidFill>
                  <a:prstClr val="white"/>
                </a:solidFill>
                <a:latin typeface="Times New Roman" panose="02020603050405020304" pitchFamily="18" charset="0"/>
              </a:rPr>
              <a:t>Thus, aspects of the speaker’s intentions ,particularly at the level of </a:t>
            </a:r>
            <a:r>
              <a:rPr lang="en-US" sz="2400" dirty="0">
                <a:solidFill>
                  <a:srgbClr val="FF0000"/>
                </a:solidFill>
                <a:latin typeface="Times New Roman" panose="02020603050405020304" pitchFamily="18" charset="0"/>
              </a:rPr>
              <a:t>ideology</a:t>
            </a:r>
            <a:r>
              <a:rPr lang="en-US" sz="2400" dirty="0">
                <a:solidFill>
                  <a:prstClr val="white"/>
                </a:solidFill>
                <a:latin typeface="Times New Roman" panose="02020603050405020304" pitchFamily="18" charset="0"/>
              </a:rPr>
              <a:t>, are </a:t>
            </a:r>
            <a:r>
              <a:rPr lang="en-US" sz="2400" dirty="0">
                <a:solidFill>
                  <a:srgbClr val="FF0000"/>
                </a:solidFill>
                <a:latin typeface="Times New Roman" panose="02020603050405020304" pitchFamily="18" charset="0"/>
              </a:rPr>
              <a:t>modified</a:t>
            </a:r>
            <a:r>
              <a:rPr lang="en-US" sz="2400" dirty="0">
                <a:solidFill>
                  <a:prstClr val="white"/>
                </a:solidFill>
                <a:latin typeface="Times New Roman" panose="02020603050405020304" pitchFamily="18" charset="0"/>
              </a:rPr>
              <a:t> and, indeed, at times </a:t>
            </a:r>
            <a:r>
              <a:rPr lang="en-US" sz="2400" dirty="0">
                <a:solidFill>
                  <a:srgbClr val="FF0000"/>
                </a:solidFill>
                <a:latin typeface="Times New Roman" panose="02020603050405020304" pitchFamily="18" charset="0"/>
              </a:rPr>
              <a:t>excised</a:t>
            </a:r>
            <a:r>
              <a:rPr lang="en-US" sz="2400" dirty="0">
                <a:solidFill>
                  <a:prstClr val="white"/>
                </a:solidFill>
                <a:latin typeface="Times New Roman" panose="02020603050405020304" pitchFamily="18" charset="0"/>
              </a:rPr>
              <a:t> by the interpreters.</a:t>
            </a:r>
            <a:r>
              <a:rPr lang="en-US" sz="2400" dirty="0">
                <a:solidFill>
                  <a:prstClr val="white"/>
                </a:solidFill>
              </a:rPr>
              <a:t> </a:t>
            </a:r>
            <a:r>
              <a:rPr lang="en-US" sz="2400" dirty="0">
                <a:solidFill>
                  <a:prstClr val="white"/>
                </a:solidFill>
                <a:latin typeface="Times New Roman" panose="02020603050405020304" pitchFamily="18" charset="0"/>
              </a:rPr>
              <a:t>By applying discourse analysis to both interpreter intervention and the source speeches, we can examine how live simultaneous interpreters negotiate, adapt and, at times, violate the ideological positions that are framed within those speeches.</a:t>
            </a:r>
            <a:r>
              <a:rPr lang="en-US" sz="2400" dirty="0">
                <a:solidFill>
                  <a:prstClr val="white"/>
                </a:solidFill>
              </a:rPr>
              <a:t> </a:t>
            </a: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rPr>
            </a:br>
            <a:br>
              <a:rPr lang="en-US" sz="2400" dirty="0">
                <a:solidFill>
                  <a:prstClr val="white"/>
                </a:solidFill>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br>
            <a:br>
              <a:rPr lang="en-US" sz="2400" dirty="0">
                <a:latin typeface="Times New Roman" panose="02020603050405020304" pitchFamily="18" charset="0"/>
              </a:rPr>
            </a:br>
            <a:br>
              <a:rPr lang="en-US" sz="2400" dirty="0"/>
            </a:br>
            <a:br>
              <a:rPr lang="en-US" sz="2400" dirty="0">
                <a:latin typeface="Times New Roman" panose="02020603050405020304" pitchFamily="18" charset="0"/>
              </a:rPr>
            </a:br>
            <a:br>
              <a:rPr lang="en-US" sz="2400" dirty="0"/>
            </a:br>
            <a:r>
              <a:rPr lang="en-US" sz="2400" dirty="0">
                <a:latin typeface="Times New Roman" panose="02020603050405020304" pitchFamily="18" charset="0"/>
              </a:rPr>
              <a:t> </a:t>
            </a:r>
            <a:br>
              <a:rPr lang="en-US" sz="2400" dirty="0">
                <a:solidFill>
                  <a:srgbClr val="000000"/>
                </a:solidFill>
                <a:latin typeface="Times New Roman" panose="02020603050405020304" pitchFamily="18" charset="0"/>
              </a:rPr>
            </a:br>
            <a:br>
              <a:rPr lang="en-US" sz="2400" dirty="0">
                <a:solidFill>
                  <a:srgbClr val="000000"/>
                </a:solidFill>
                <a:latin typeface="Times New Roman" panose="02020603050405020304" pitchFamily="18" charset="0"/>
              </a:rPr>
            </a:br>
            <a:br>
              <a:rPr lang="en-US" sz="2400" dirty="0">
                <a:solidFill>
                  <a:srgbClr val="000000"/>
                </a:solidFill>
                <a:latin typeface="Times New Roman" panose="02020603050405020304" pitchFamily="18" charset="0"/>
              </a:rPr>
            </a:br>
            <a:br>
              <a:rPr lang="en-US" sz="2400" dirty="0"/>
            </a:br>
            <a:br>
              <a:rPr lang="en-US" sz="2400" dirty="0">
                <a:latin typeface="Times New Roman" panose="02020603050405020304" pitchFamily="18" charset="0"/>
              </a:rPr>
            </a:br>
            <a:br>
              <a:rPr lang="en-US" sz="2400" dirty="0"/>
            </a:br>
            <a:r>
              <a:rPr lang="en-US" sz="2400" dirty="0"/>
              <a:t> </a:t>
            </a:r>
            <a:br>
              <a:rPr lang="en-US" sz="2400" dirty="0">
                <a:latin typeface="Times New Roman" panose="02020603050405020304" pitchFamily="18" charset="0"/>
              </a:rPr>
            </a:br>
            <a:br>
              <a:rPr lang="en-US" sz="2400" dirty="0"/>
            </a:br>
            <a:endParaRPr lang="en-US" sz="2400" dirty="0"/>
          </a:p>
        </p:txBody>
      </p:sp>
    </p:spTree>
    <p:extLst>
      <p:ext uri="{BB962C8B-B14F-4D97-AF65-F5344CB8AC3E}">
        <p14:creationId xmlns:p14="http://schemas.microsoft.com/office/powerpoint/2010/main" val="218948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ts val="1000"/>
              </a:spcBef>
              <a:buClr>
                <a:srgbClr val="1E5155">
                  <a:lumMod val="40000"/>
                  <a:lumOff val="60000"/>
                </a:srgbClr>
              </a:buClr>
              <a:buSzPct val="80000"/>
              <a:buFont typeface="Wingdings 3" charset="2"/>
              <a:buChar char=""/>
            </a:pPr>
            <a:r>
              <a:rPr lang="en-US" sz="3600" dirty="0">
                <a:solidFill>
                  <a:prstClr val="white"/>
                </a:solidFill>
              </a:rPr>
              <a:t>Revisiting the Role of the Interpreter</a:t>
            </a:r>
          </a:p>
        </p:txBody>
      </p:sp>
      <p:sp>
        <p:nvSpPr>
          <p:cNvPr id="3" name="Rectangle 2"/>
          <p:cNvSpPr/>
          <p:nvPr/>
        </p:nvSpPr>
        <p:spPr>
          <a:xfrm>
            <a:off x="331470" y="1280160"/>
            <a:ext cx="11441430" cy="461665"/>
          </a:xfrm>
          <a:prstGeom prst="rect">
            <a:avLst/>
          </a:prstGeom>
        </p:spPr>
        <p:txBody>
          <a:bodyPr wrap="square">
            <a:spAutoFit/>
          </a:bodyPr>
          <a:lstStyle/>
          <a:p>
            <a:endParaRPr lang="en-US" sz="2400" dirty="0"/>
          </a:p>
        </p:txBody>
      </p:sp>
      <p:sp>
        <p:nvSpPr>
          <p:cNvPr id="5" name="Rectangle 4"/>
          <p:cNvSpPr/>
          <p:nvPr/>
        </p:nvSpPr>
        <p:spPr>
          <a:xfrm>
            <a:off x="548640" y="1634490"/>
            <a:ext cx="10424160" cy="4770537"/>
          </a:xfrm>
          <a:prstGeom prst="rect">
            <a:avLst/>
          </a:prstGeom>
        </p:spPr>
        <p:txBody>
          <a:bodyPr wrap="square">
            <a:spAutoFit/>
          </a:bodyPr>
          <a:lstStyle/>
          <a:p>
            <a:endParaRPr lang="en-US" sz="2400" dirty="0">
              <a:latin typeface="Times New Roman" panose="02020603050405020304" pitchFamily="18" charset="0"/>
            </a:endParaRPr>
          </a:p>
          <a:p>
            <a:r>
              <a:rPr lang="en-US" sz="2800" dirty="0">
                <a:latin typeface="Times New Roman" panose="02020603050405020304" pitchFamily="18" charset="0"/>
              </a:rPr>
              <a:t>As a consequence of interpreting having established itself as a </a:t>
            </a:r>
            <a:r>
              <a:rPr lang="en-US" sz="2800" dirty="0" err="1">
                <a:latin typeface="Times New Roman" panose="02020603050405020304" pitchFamily="18" charset="0"/>
              </a:rPr>
              <a:t>subdiscipline</a:t>
            </a:r>
            <a:r>
              <a:rPr lang="en-US" sz="2800" dirty="0">
                <a:latin typeface="Times New Roman" panose="02020603050405020304" pitchFamily="18" charset="0"/>
              </a:rPr>
              <a:t> within translation studies, the role of the interpreter is increasingly considered to have </a:t>
            </a:r>
            <a:r>
              <a:rPr lang="en-US" sz="2800" dirty="0">
                <a:solidFill>
                  <a:srgbClr val="FF0000"/>
                </a:solidFill>
                <a:latin typeface="Times New Roman" panose="02020603050405020304" pitchFamily="18" charset="0"/>
              </a:rPr>
              <a:t>shifted</a:t>
            </a:r>
            <a:r>
              <a:rPr lang="en-US" sz="2800" dirty="0">
                <a:latin typeface="Times New Roman" panose="02020603050405020304" pitchFamily="18" charset="0"/>
              </a:rPr>
              <a:t> from the mere </a:t>
            </a:r>
            <a:r>
              <a:rPr lang="en-US" sz="2800" dirty="0">
                <a:solidFill>
                  <a:srgbClr val="FF0000"/>
                </a:solidFill>
                <a:latin typeface="Times New Roman" panose="02020603050405020304" pitchFamily="18" charset="0"/>
              </a:rPr>
              <a:t>instrumental</a:t>
            </a:r>
            <a:r>
              <a:rPr lang="en-US" sz="2800" dirty="0">
                <a:latin typeface="Times New Roman" panose="02020603050405020304" pitchFamily="18" charset="0"/>
              </a:rPr>
              <a:t> </a:t>
            </a:r>
            <a:r>
              <a:rPr lang="en-US" sz="2800" dirty="0">
                <a:solidFill>
                  <a:srgbClr val="FF0000"/>
                </a:solidFill>
                <a:latin typeface="Times New Roman" panose="02020603050405020304" pitchFamily="18" charset="0"/>
              </a:rPr>
              <a:t>task</a:t>
            </a:r>
            <a:r>
              <a:rPr lang="en-US" sz="2800" dirty="0">
                <a:latin typeface="Times New Roman" panose="02020603050405020304" pitchFamily="18" charset="0"/>
              </a:rPr>
              <a:t> of rendering linguistic messages (i.e. a bilingual </a:t>
            </a:r>
            <a:r>
              <a:rPr lang="en-US" sz="2800" dirty="0">
                <a:solidFill>
                  <a:srgbClr val="FF0000"/>
                </a:solidFill>
                <a:latin typeface="Times New Roman" panose="02020603050405020304" pitchFamily="18" charset="0"/>
              </a:rPr>
              <a:t>re-speaker</a:t>
            </a:r>
            <a:r>
              <a:rPr lang="en-US" sz="2800" dirty="0">
                <a:latin typeface="Times New Roman" panose="02020603050405020304" pitchFamily="18" charset="0"/>
              </a:rPr>
              <a:t>) into being an active participant in the act of cultural exchange that operates within the gap between cultures (Katan1999). In this respect, Pöchhacker and Schlesinger (2002:3) point out that interpreting is an ‘</a:t>
            </a:r>
            <a:r>
              <a:rPr lang="en-US" sz="2800" dirty="0" err="1">
                <a:latin typeface="Times New Roman" panose="02020603050405020304" pitchFamily="18" charset="0"/>
              </a:rPr>
              <a:t>interlingual</a:t>
            </a:r>
            <a:r>
              <a:rPr lang="en-US" sz="2800" dirty="0">
                <a:latin typeface="Times New Roman" panose="02020603050405020304" pitchFamily="18" charset="0"/>
              </a:rPr>
              <a:t>, intercultural oral or signed </a:t>
            </a:r>
            <a:r>
              <a:rPr lang="en-US" sz="2800" dirty="0">
                <a:solidFill>
                  <a:srgbClr val="FF0000"/>
                </a:solidFill>
                <a:latin typeface="Times New Roman" panose="02020603050405020304" pitchFamily="18" charset="0"/>
              </a:rPr>
              <a:t>mediation</a:t>
            </a:r>
            <a:r>
              <a:rPr lang="en-US" sz="2800" dirty="0">
                <a:latin typeface="Times New Roman" panose="02020603050405020304" pitchFamily="18" charset="0"/>
              </a:rPr>
              <a:t>’; in other words, the interpreter is the </a:t>
            </a:r>
            <a:r>
              <a:rPr lang="en-US" sz="2800" dirty="0" err="1">
                <a:latin typeface="Times New Roman" panose="02020603050405020304" pitchFamily="18" charset="0"/>
              </a:rPr>
              <a:t>interlingual</a:t>
            </a:r>
            <a:r>
              <a:rPr lang="en-US" sz="2800" dirty="0">
                <a:latin typeface="Times New Roman" panose="02020603050405020304" pitchFamily="18" charset="0"/>
              </a:rPr>
              <a:t> and intercultural </a:t>
            </a:r>
            <a:r>
              <a:rPr lang="en-US" sz="2800" dirty="0">
                <a:solidFill>
                  <a:srgbClr val="FF0000"/>
                </a:solidFill>
                <a:latin typeface="Times New Roman" panose="02020603050405020304" pitchFamily="18" charset="0"/>
              </a:rPr>
              <a:t>mediator</a:t>
            </a:r>
            <a:r>
              <a:rPr lang="en-US" sz="2800" dirty="0">
                <a:latin typeface="Times New Roman" panose="02020603050405020304" pitchFamily="18" charset="0"/>
              </a:rPr>
              <a:t> who controls the conditions of communication between participants( SL&amp;TL) audience.</a:t>
            </a:r>
            <a:r>
              <a:rPr lang="en-US" sz="2800" dirty="0"/>
              <a:t> </a:t>
            </a:r>
          </a:p>
        </p:txBody>
      </p:sp>
    </p:spTree>
    <p:extLst>
      <p:ext uri="{BB962C8B-B14F-4D97-AF65-F5344CB8AC3E}">
        <p14:creationId xmlns:p14="http://schemas.microsoft.com/office/powerpoint/2010/main" val="238291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ts val="1000"/>
              </a:spcBef>
              <a:buClr>
                <a:srgbClr val="1E5155">
                  <a:lumMod val="40000"/>
                  <a:lumOff val="60000"/>
                </a:srgbClr>
              </a:buClr>
              <a:buSzPct val="80000"/>
              <a:buFont typeface="Wingdings 3" charset="2"/>
              <a:buChar char=""/>
            </a:pPr>
            <a:r>
              <a:rPr lang="en-US" sz="3600" dirty="0">
                <a:solidFill>
                  <a:prstClr val="white"/>
                </a:solidFill>
                <a:latin typeface="Courier New" panose="02070309020205020404" pitchFamily="49" charset="0"/>
                <a:cs typeface="Courier New" panose="02070309020205020404" pitchFamily="49" charset="0"/>
              </a:rPr>
              <a:t>•Pöchhacker’s Triangulated Model of Mediation </a:t>
            </a:r>
            <a:r>
              <a:rPr lang="en-US" sz="3600" dirty="0">
                <a:solidFill>
                  <a:prstClr val="white"/>
                </a:solidFill>
              </a:rPr>
              <a:t> </a:t>
            </a:r>
            <a:r>
              <a:rPr lang="en-US" sz="3600" dirty="0">
                <a:solidFill>
                  <a:prstClr val="white"/>
                </a:solidFill>
                <a:latin typeface="Courier New" panose="02070309020205020404" pitchFamily="49" charset="0"/>
                <a:cs typeface="Courier New" panose="02070309020205020404" pitchFamily="49" charset="0"/>
              </a:rPr>
              <a:t> </a:t>
            </a:r>
          </a:p>
        </p:txBody>
      </p:sp>
      <p:sp>
        <p:nvSpPr>
          <p:cNvPr id="3" name="Rectangle 2"/>
          <p:cNvSpPr/>
          <p:nvPr/>
        </p:nvSpPr>
        <p:spPr>
          <a:xfrm>
            <a:off x="228600" y="1853249"/>
            <a:ext cx="11807190" cy="6678751"/>
          </a:xfrm>
          <a:prstGeom prst="rect">
            <a:avLst/>
          </a:prstGeom>
        </p:spPr>
        <p:txBody>
          <a:bodyPr wrap="square">
            <a:spAutoFit/>
          </a:bodyPr>
          <a:lstStyle/>
          <a:p>
            <a:pPr lvl="0"/>
            <a:r>
              <a:rPr lang="en-US" sz="4000" dirty="0">
                <a:latin typeface="Angsana New" panose="02020603050405020304" pitchFamily="18" charset="-34"/>
                <a:cs typeface="Angsana New" panose="02020603050405020304" pitchFamily="18" charset="-34"/>
              </a:rPr>
              <a:t>Besides the previously mentioned two types of mediation by the interpreter , Pöchhacker (2008) suggested a third type of </a:t>
            </a:r>
            <a:r>
              <a:rPr lang="en-US" sz="4000" dirty="0">
                <a:solidFill>
                  <a:srgbClr val="FF0000"/>
                </a:solidFill>
                <a:latin typeface="Angsana New" panose="02020603050405020304" pitchFamily="18" charset="-34"/>
                <a:cs typeface="Angsana New" panose="02020603050405020304" pitchFamily="18" charset="-34"/>
              </a:rPr>
              <a:t>mediation</a:t>
            </a:r>
            <a:r>
              <a:rPr lang="en-US" sz="4000" dirty="0">
                <a:latin typeface="Angsana New" panose="02020603050405020304" pitchFamily="18" charset="-34"/>
                <a:cs typeface="Angsana New" panose="02020603050405020304" pitchFamily="18" charset="-34"/>
              </a:rPr>
              <a:t>, which he terms</a:t>
            </a:r>
            <a:r>
              <a:rPr lang="en-US" sz="4000" dirty="0">
                <a:solidFill>
                  <a:prstClr val="white"/>
                </a:solidFill>
                <a:latin typeface="Angsana New" panose="02020603050405020304" pitchFamily="18" charset="-34"/>
                <a:cs typeface="Angsana New" panose="02020603050405020304" pitchFamily="18" charset="-34"/>
              </a:rPr>
              <a:t> ‘</a:t>
            </a:r>
            <a:r>
              <a:rPr lang="en-US" sz="4000" dirty="0">
                <a:solidFill>
                  <a:srgbClr val="FF0000"/>
                </a:solidFill>
                <a:latin typeface="Angsana New" panose="02020603050405020304" pitchFamily="18" charset="-34"/>
                <a:cs typeface="Angsana New" panose="02020603050405020304" pitchFamily="18" charset="-34"/>
              </a:rPr>
              <a:t>contractual mediation</a:t>
            </a:r>
            <a:r>
              <a:rPr lang="en-US" sz="4000" dirty="0">
                <a:solidFill>
                  <a:prstClr val="white"/>
                </a:solidFill>
                <a:latin typeface="Angsana New" panose="02020603050405020304" pitchFamily="18" charset="-34"/>
                <a:cs typeface="Angsana New" panose="02020603050405020304" pitchFamily="18" charset="-34"/>
              </a:rPr>
              <a:t>’, one that underlines the broader relationship in which the communicative event between participants takes place. He further emphasizes the cognitive dimension of mediation, leading him to propose a triangulated model of mediation, consisting of cognitive, contractual and intercultural dimensions as its three corners </a:t>
            </a:r>
            <a:br>
              <a:rPr lang="en-US" sz="2800" dirty="0"/>
            </a:br>
            <a:br>
              <a:rPr lang="en-US" sz="2800" dirty="0">
                <a:latin typeface="Times New Roman" panose="02020603050405020304" pitchFamily="18" charset="0"/>
              </a:rPr>
            </a:br>
            <a:br>
              <a:rPr lang="en-US" sz="2800" dirty="0">
                <a:latin typeface="Times New Roman" panose="02020603050405020304" pitchFamily="18" charset="0"/>
              </a:rPr>
            </a:br>
            <a:br>
              <a:rPr lang="en-US" sz="2800" dirty="0">
                <a:latin typeface="Times New Roman" panose="02020603050405020304" pitchFamily="18" charset="0"/>
              </a:rPr>
            </a:br>
            <a:br>
              <a:rPr lang="en-US" sz="2800" dirty="0">
                <a:latin typeface="Times New Roman" panose="02020603050405020304" pitchFamily="18" charset="0"/>
              </a:rPr>
            </a:br>
            <a:endParaRPr lang="en-US" sz="2800" dirty="0"/>
          </a:p>
          <a:p>
            <a:br>
              <a:rPr lang="en-US" sz="2400" dirty="0">
                <a:solidFill>
                  <a:srgbClr val="000000"/>
                </a:solidFill>
                <a:latin typeface="Times New Roman" panose="02020603050405020304" pitchFamily="18" charset="0"/>
              </a:rPr>
            </a:br>
            <a:endParaRPr lang="en-US" sz="2400" dirty="0"/>
          </a:p>
        </p:txBody>
      </p:sp>
    </p:spTree>
    <p:extLst>
      <p:ext uri="{BB962C8B-B14F-4D97-AF65-F5344CB8AC3E}">
        <p14:creationId xmlns:p14="http://schemas.microsoft.com/office/powerpoint/2010/main" val="1205617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1626</TotalTime>
  <Words>4801</Words>
  <Application>Microsoft Office PowerPoint</Application>
  <PresentationFormat>Widescreen</PresentationFormat>
  <Paragraphs>146</Paragraphs>
  <Slides>45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45</vt:i4>
      </vt:variant>
    </vt:vector>
  </HeadingPairs>
  <TitlesOfParts>
    <vt:vector size="61" baseType="lpstr">
      <vt:lpstr>MS PGothic</vt:lpstr>
      <vt:lpstr>Agency FB</vt:lpstr>
      <vt:lpstr>Algerian</vt:lpstr>
      <vt:lpstr>Andalus</vt:lpstr>
      <vt:lpstr>Angsana New</vt:lpstr>
      <vt:lpstr>Arial</vt:lpstr>
      <vt:lpstr>Arial Unicode MS</vt:lpstr>
      <vt:lpstr>Castellar</vt:lpstr>
      <vt:lpstr>Century Gothic</vt:lpstr>
      <vt:lpstr>Courier New</vt:lpstr>
      <vt:lpstr>SfqshlBygsqpFqynbwAdvTTeeee58d9.B</vt:lpstr>
      <vt:lpstr>Times New Roman</vt:lpstr>
      <vt:lpstr>TrebuchetMS</vt:lpstr>
      <vt:lpstr>WcynpqBgcdxxQfmpxhAdvTT5ada87cc</vt:lpstr>
      <vt:lpstr>Wingdings 3</vt:lpstr>
      <vt:lpstr>Ion</vt:lpstr>
      <vt:lpstr>PowerPoint Presentation</vt:lpstr>
      <vt:lpstr>CDA   Translation and Ideology</vt:lpstr>
      <vt:lpstr>Outline</vt:lpstr>
      <vt:lpstr>PowerPoint Presentation</vt:lpstr>
      <vt:lpstr>PowerPoint Presentation</vt:lpstr>
      <vt:lpstr>Political Discourse an Introduction</vt:lpstr>
      <vt:lpstr>The Intervention of Interpreters</vt:lpstr>
      <vt:lpstr>Revisiting the Role of the Interpreter</vt:lpstr>
      <vt:lpstr>•Pöchhacker’s Triangulated Model of Mediation   </vt:lpstr>
      <vt:lpstr>PowerPoint Presentation</vt:lpstr>
      <vt:lpstr>PowerPoint Presentation</vt:lpstr>
      <vt:lpstr>Van Dijk’s Model of Manipulation</vt:lpstr>
      <vt:lpstr>PowerPoint Presentation</vt:lpstr>
      <vt:lpstr>Ideology in Translation </vt:lpstr>
      <vt:lpstr>Hatim and Mason’s Model</vt:lpstr>
      <vt:lpstr>PowerPoint Presentation</vt:lpstr>
      <vt:lpstr>PowerPoint Presentation</vt:lpstr>
      <vt:lpstr>The Translation of Ideology</vt:lpstr>
      <vt:lpstr>Ideology in Translating  </vt:lpstr>
      <vt:lpstr>Halliday’s Linguistic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Aspects of Appraisal</vt:lpstr>
      <vt:lpstr>Reading Positions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References  </vt:lpstr>
      <vt:lpstr>Thank You</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Contrastive Analysis</dc:title>
  <dc:creator>user</dc:creator>
  <cp:lastModifiedBy>ahmed qadoury</cp:lastModifiedBy>
  <cp:revision>153</cp:revision>
  <dcterms:created xsi:type="dcterms:W3CDTF">2020-11-18T20:54:16Z</dcterms:created>
  <dcterms:modified xsi:type="dcterms:W3CDTF">2021-01-25T23:18:11Z</dcterms:modified>
</cp:coreProperties>
</file>