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44DBD-D8E0-4F35-904E-7E1760CD93F0}" type="datetimeFigureOut">
              <a:rPr lang="fr-FR" smtClean="0"/>
              <a:t>11/01/2021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E541-B36E-48D3-A0F0-8C464E92C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CFD0-5257-456F-A6E4-047C0CA30755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85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7720-F90C-4AA7-AEF8-CF7F2108B9FE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5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06B2-B20A-4F14-BE08-95B18AD0CE3A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3573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8FA9-BB5E-49E3-9488-BDD5CF9E5882}" type="datetime1">
              <a:rPr lang="fr-FR" smtClean="0"/>
              <a:t>11/01/2021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66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33D-B1F9-4996-A6B7-9F539A3F713B}" type="datetime1">
              <a:rPr lang="fr-FR" smtClean="0"/>
              <a:t>11/01/2021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5495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F66-24A2-4B2A-8165-516EDA7A7E62}" type="datetime1">
              <a:rPr lang="fr-FR" smtClean="0"/>
              <a:t>11/01/2021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907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9CE7-AB56-43C4-A1A6-6C00EA9059D8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15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6BE-29DA-475D-9B14-C356CD82EA87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85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C4EA-5BDD-42CF-A003-D13D1A9138FD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59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AEA3-2B70-424A-BEC7-9ED4AF087C24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03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D55F-E6DB-4697-81C8-69DD211CAFC5}" type="datetime1">
              <a:rPr lang="fr-FR" smtClean="0"/>
              <a:t>11/01/2021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5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0494-5633-4382-A2CD-55A12E755C3E}" type="datetime1">
              <a:rPr lang="fr-FR" smtClean="0"/>
              <a:t>11/01/2021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5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D69-B1FC-41B0-80C2-7BFF6AB07AD8}" type="datetime1">
              <a:rPr lang="fr-FR" smtClean="0"/>
              <a:t>11/01/2021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37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A774-CB10-46F8-8347-3A0C97B050C1}" type="datetime1">
              <a:rPr lang="fr-FR" smtClean="0"/>
              <a:t>11/01/2021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26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1B3D-4D59-4A75-94F3-3A25B20A8804}" type="datetime1">
              <a:rPr lang="fr-FR" smtClean="0"/>
              <a:t>11/01/2021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34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026D-9832-4E08-B573-EE6319E3F052}" type="datetime1">
              <a:rPr lang="fr-FR" smtClean="0"/>
              <a:t>11/01/2021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01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2DD16-A1A3-41B3-A927-96F0F622D2E9}" type="datetime1">
              <a:rPr lang="fr-FR" smtClean="0"/>
              <a:t>11/01/2021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06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itteratureportesouvertes.wordpress.com/2020/08/05/le-jour-nest-pas-plus-pur-que-le-fond-de-mon-coeu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DB87-CFE8-40AC-87C6-00575B614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73383"/>
            <a:ext cx="8915399" cy="165561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>
                <a:latin typeface="Bahnschrift Condensed" panose="020B0502040204020203" pitchFamily="34" charset="0"/>
              </a:rPr>
              <a:t>LA POÉSIE FRANÇAISE</a:t>
            </a:r>
            <a:br>
              <a:rPr lang="fr-FR" sz="4000" dirty="0">
                <a:latin typeface="Bahnschrift Condensed" panose="020B0502040204020203" pitchFamily="34" charset="0"/>
              </a:rPr>
            </a:br>
            <a:r>
              <a:rPr lang="fr-FR" sz="4000" b="1" dirty="0">
                <a:solidFill>
                  <a:srgbClr val="C00000"/>
                </a:solidFill>
                <a:latin typeface="Algerian" panose="04020705040A02060702" pitchFamily="82" charset="0"/>
              </a:rPr>
              <a:t>3</a:t>
            </a:r>
            <a:r>
              <a:rPr lang="fr-FR" sz="4000" b="1" baseline="30000" dirty="0">
                <a:solidFill>
                  <a:srgbClr val="C00000"/>
                </a:solidFill>
                <a:latin typeface="Algerian" panose="04020705040A02060702" pitchFamily="82" charset="0"/>
              </a:rPr>
              <a:t>E</a:t>
            </a:r>
            <a:r>
              <a:rPr lang="fr-FR" sz="4000" b="1" dirty="0">
                <a:solidFill>
                  <a:srgbClr val="C00000"/>
                </a:solidFill>
                <a:latin typeface="Algerian" panose="04020705040A02060702" pitchFamily="82" charset="0"/>
              </a:rPr>
              <a:t> ANNÉE</a:t>
            </a:r>
            <a:br>
              <a:rPr lang="fr-FR" sz="4000" dirty="0">
                <a:latin typeface="Bahnschrift Condensed" panose="020B0502040204020203" pitchFamily="34" charset="0"/>
              </a:rPr>
            </a:br>
            <a:r>
              <a:rPr lang="fr-FR" sz="4000" dirty="0">
                <a:latin typeface="Bahnschrift Condensed" panose="020B0502040204020203" pitchFamily="34" charset="0"/>
              </a:rPr>
              <a:t>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AA2AF1-5279-45B6-9FE8-D5FC3606F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>
                <a:latin typeface="Algerian" panose="04020705040A02060702" pitchFamily="82" charset="0"/>
              </a:rPr>
              <a:t>Dr. Raid Jabbar HABIB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14749-A06E-4FEF-B073-085A595D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 err="1"/>
              <a:t>RJH</a:t>
            </a:r>
            <a:endParaRPr lang="fr-FR" b="1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89E804-C1CA-4342-8731-739683E9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21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23"/>
    </mc:Choice>
    <mc:Fallback xmlns="">
      <p:transition spd="slow" advTm="1842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0B527-D911-4D57-8145-42469F1F2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22D6E-DE7A-4DE0-A36C-65FE04231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691" y="2147454"/>
            <a:ext cx="9855921" cy="4086435"/>
          </a:xfrm>
        </p:spPr>
        <p:txBody>
          <a:bodyPr>
            <a:normAutofit/>
          </a:bodyPr>
          <a:lstStyle/>
          <a:p>
            <a:pPr marL="514350" marR="0" indent="-51435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Vers : Assemblage de mots rythmés constituant, en lui seul, un tout indépendant.</a:t>
            </a:r>
          </a:p>
          <a:p>
            <a:pPr marL="514350" marR="0" indent="-51435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Vers métrique : vers rythmé d’après la quantité des syllabes, et le retour régulier des syllabes accentuées.</a:t>
            </a:r>
          </a:p>
          <a:p>
            <a:pPr marL="514350" marR="0" indent="-51435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vers français est rythmé d’après le nombre des syllabes (vers syllabique), la rime et la position des césures. </a:t>
            </a:r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054C2-4D74-43A0-B36E-C7B21EC9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D3BEAF-8A83-4DCB-9DA9-48A5DCCD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85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212"/>
    </mc:Choice>
    <mc:Fallback xmlns="">
      <p:transition spd="slow" advTm="25121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15C6B-36F0-42DD-AED5-CFDC67FA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727"/>
            <a:ext cx="10515600" cy="997961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Exemples: Les vers suivants de Racine et Corneille contiennent douze syllabes 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D78C6D88-3477-48AA-963E-7D3C2078A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217955"/>
              </p:ext>
            </p:extLst>
          </p:nvPr>
        </p:nvGraphicFramePr>
        <p:xfrm>
          <a:off x="838200" y="4211781"/>
          <a:ext cx="10203870" cy="1593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643">
                  <a:extLst>
                    <a:ext uri="{9D8B030D-6E8A-4147-A177-3AD203B41FA5}">
                      <a16:colId xmlns:a16="http://schemas.microsoft.com/office/drawing/2014/main" val="989285606"/>
                    </a:ext>
                  </a:extLst>
                </a:gridCol>
                <a:gridCol w="895596">
                  <a:extLst>
                    <a:ext uri="{9D8B030D-6E8A-4147-A177-3AD203B41FA5}">
                      <a16:colId xmlns:a16="http://schemas.microsoft.com/office/drawing/2014/main" val="1747118149"/>
                    </a:ext>
                  </a:extLst>
                </a:gridCol>
                <a:gridCol w="982061">
                  <a:extLst>
                    <a:ext uri="{9D8B030D-6E8A-4147-A177-3AD203B41FA5}">
                      <a16:colId xmlns:a16="http://schemas.microsoft.com/office/drawing/2014/main" val="135565130"/>
                    </a:ext>
                  </a:extLst>
                </a:gridCol>
                <a:gridCol w="761386">
                  <a:extLst>
                    <a:ext uri="{9D8B030D-6E8A-4147-A177-3AD203B41FA5}">
                      <a16:colId xmlns:a16="http://schemas.microsoft.com/office/drawing/2014/main" val="1267143542"/>
                    </a:ext>
                  </a:extLst>
                </a:gridCol>
                <a:gridCol w="900760">
                  <a:extLst>
                    <a:ext uri="{9D8B030D-6E8A-4147-A177-3AD203B41FA5}">
                      <a16:colId xmlns:a16="http://schemas.microsoft.com/office/drawing/2014/main" val="411175864"/>
                    </a:ext>
                  </a:extLst>
                </a:gridCol>
                <a:gridCol w="908936">
                  <a:extLst>
                    <a:ext uri="{9D8B030D-6E8A-4147-A177-3AD203B41FA5}">
                      <a16:colId xmlns:a16="http://schemas.microsoft.com/office/drawing/2014/main" val="4245163761"/>
                    </a:ext>
                  </a:extLst>
                </a:gridCol>
                <a:gridCol w="804828">
                  <a:extLst>
                    <a:ext uri="{9D8B030D-6E8A-4147-A177-3AD203B41FA5}">
                      <a16:colId xmlns:a16="http://schemas.microsoft.com/office/drawing/2014/main" val="3424240183"/>
                    </a:ext>
                  </a:extLst>
                </a:gridCol>
                <a:gridCol w="751063">
                  <a:extLst>
                    <a:ext uri="{9D8B030D-6E8A-4147-A177-3AD203B41FA5}">
                      <a16:colId xmlns:a16="http://schemas.microsoft.com/office/drawing/2014/main" val="3161804167"/>
                    </a:ext>
                  </a:extLst>
                </a:gridCol>
                <a:gridCol w="942053">
                  <a:extLst>
                    <a:ext uri="{9D8B030D-6E8A-4147-A177-3AD203B41FA5}">
                      <a16:colId xmlns:a16="http://schemas.microsoft.com/office/drawing/2014/main" val="978852777"/>
                    </a:ext>
                  </a:extLst>
                </a:gridCol>
                <a:gridCol w="788488">
                  <a:extLst>
                    <a:ext uri="{9D8B030D-6E8A-4147-A177-3AD203B41FA5}">
                      <a16:colId xmlns:a16="http://schemas.microsoft.com/office/drawing/2014/main" val="2285848581"/>
                    </a:ext>
                  </a:extLst>
                </a:gridCol>
                <a:gridCol w="921407">
                  <a:extLst>
                    <a:ext uri="{9D8B030D-6E8A-4147-A177-3AD203B41FA5}">
                      <a16:colId xmlns:a16="http://schemas.microsoft.com/office/drawing/2014/main" val="545544823"/>
                    </a:ext>
                  </a:extLst>
                </a:gridCol>
                <a:gridCol w="793649">
                  <a:extLst>
                    <a:ext uri="{9D8B030D-6E8A-4147-A177-3AD203B41FA5}">
                      <a16:colId xmlns:a16="http://schemas.microsoft.com/office/drawing/2014/main" val="1371206927"/>
                    </a:ext>
                  </a:extLst>
                </a:gridCol>
              </a:tblGrid>
              <a:tr h="531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3546789"/>
                  </a:ext>
                </a:extLst>
              </a:tr>
              <a:tr h="531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jour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n’est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plus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pur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que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fond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cœur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8352181"/>
                  </a:ext>
                </a:extLst>
              </a:tr>
              <a:tr h="531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A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vain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sans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pé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ril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tri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om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phe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sans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gloire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6500292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3BB01D42-1ABE-4D47-8F69-B6C124A8EC93}"/>
              </a:ext>
            </a:extLst>
          </p:cNvPr>
          <p:cNvSpPr txBox="1"/>
          <p:nvPr/>
        </p:nvSpPr>
        <p:spPr>
          <a:xfrm>
            <a:off x="1870363" y="3244334"/>
            <a:ext cx="83681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u="sng" dirty="0">
                <a:solidFill>
                  <a:srgbClr val="C00000"/>
                </a:solidFill>
                <a:effectLst/>
                <a:latin typeface="Noto Naskh Arabic UI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1- Racine</a:t>
            </a:r>
            <a:r>
              <a:rPr lang="fr-FR" sz="2400" b="1" i="0" u="sng" dirty="0">
                <a:effectLst/>
                <a:latin typeface="Noto Naskh Arabic UI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Le jour n'est pas plus pur que le fond de mon cœur </a:t>
            </a:r>
            <a:endParaRPr lang="fr-FR" sz="2400" b="1" u="sng" dirty="0">
              <a:latin typeface="Noto Naskh Arabic UI"/>
              <a:cs typeface="+mj-cs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fr-FR" sz="2400" b="1" i="0" dirty="0">
                <a:effectLst/>
                <a:latin typeface="Noto Naskh Arabic UI"/>
                <a:cs typeface="+mj-cs"/>
              </a:rPr>
              <a:t>2- Corneille</a:t>
            </a:r>
            <a:r>
              <a:rPr lang="fr-FR" sz="2400" b="1" i="0" dirty="0">
                <a:solidFill>
                  <a:srgbClr val="C00000"/>
                </a:solidFill>
                <a:effectLst/>
                <a:latin typeface="Noto Naskh Arabic UI"/>
                <a:cs typeface="+mj-cs"/>
              </a:rPr>
              <a:t>: À vaincre sans péril</a:t>
            </a:r>
            <a:r>
              <a:rPr lang="fr-FR" sz="2400" b="0" i="0" dirty="0">
                <a:solidFill>
                  <a:srgbClr val="C00000"/>
                </a:solidFill>
                <a:effectLst/>
                <a:latin typeface="Noto Naskh Arabic UI"/>
                <a:cs typeface="+mj-cs"/>
              </a:rPr>
              <a:t>, </a:t>
            </a:r>
            <a:r>
              <a:rPr lang="fr-FR" sz="2400" b="1" i="0" dirty="0">
                <a:solidFill>
                  <a:srgbClr val="C00000"/>
                </a:solidFill>
                <a:effectLst/>
                <a:latin typeface="Noto Naskh Arabic UI"/>
                <a:cs typeface="+mj-cs"/>
              </a:rPr>
              <a:t>on</a:t>
            </a:r>
            <a:r>
              <a:rPr lang="fr-FR" sz="2400" b="0" i="0" dirty="0">
                <a:solidFill>
                  <a:srgbClr val="C00000"/>
                </a:solidFill>
                <a:effectLst/>
                <a:latin typeface="Noto Naskh Arabic UI"/>
                <a:cs typeface="+mj-cs"/>
              </a:rPr>
              <a:t> </a:t>
            </a:r>
            <a:r>
              <a:rPr lang="fr-FR" sz="2400" b="1" i="0" dirty="0">
                <a:solidFill>
                  <a:srgbClr val="C00000"/>
                </a:solidFill>
                <a:effectLst/>
                <a:latin typeface="Noto Naskh Arabic UI"/>
                <a:cs typeface="+mj-cs"/>
              </a:rPr>
              <a:t>triomphe sans gloire</a:t>
            </a:r>
            <a:endParaRPr lang="ar-IQ" sz="2400" dirty="0">
              <a:solidFill>
                <a:srgbClr val="C00000"/>
              </a:solidFill>
              <a:latin typeface="Noto Naskh Arabic UI"/>
              <a:cs typeface="+mj-cs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r"/>
            <a:r>
              <a:rPr lang="fr-FR" b="0" i="0" u="sng" dirty="0">
                <a:solidFill>
                  <a:srgbClr val="0563C1"/>
                </a:solidFill>
                <a:effectLst/>
                <a:latin typeface="Noto Naskh Arabic U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..</a:t>
            </a:r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50E289DC-39F3-469D-8069-833EAF36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42B037BD-DF3E-4703-B8F1-A1D0C7C4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93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700"/>
    </mc:Choice>
    <mc:Fallback xmlns="">
      <p:transition spd="slow" advTm="2127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78682-5A3C-4C79-A94F-71EB9F8FB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2619"/>
          </a:xfrm>
        </p:spPr>
        <p:txBody>
          <a:bodyPr>
            <a:noAutofit/>
          </a:bodyPr>
          <a:lstStyle/>
          <a:p>
            <a:pPr algn="ctr"/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POÈME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B666AE-09BC-4336-8FE7-E26D6EFEA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5781"/>
            <a:ext cx="10515600" cy="4251181"/>
          </a:xfrm>
        </p:spPr>
        <p:txBody>
          <a:bodyPr>
            <a:normAutofit/>
          </a:bodyPr>
          <a:lstStyle/>
          <a:p>
            <a:pPr marL="514350" marR="0" indent="-51435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Composition en vers d’une certaine étendue, ou au moins d’une grande importance pour la pensée de l’auteur.</a:t>
            </a:r>
          </a:p>
          <a:p>
            <a:pPr marL="514350" marR="0" indent="-51435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Poèmes à forme fixe : ceux dont le nombre de vers, le croisement des rimes, la composition sont fixés par des règles : la ballade, le sonnet.</a:t>
            </a:r>
          </a:p>
          <a:p>
            <a:pPr marL="514350" marR="0" indent="-51435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Toute œuvre qui suggère une impression poétique. Ex les Petits poèmes  en prose de Baudelaire. </a:t>
            </a:r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087573-BE17-4650-AB12-7C747A4F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27A173-E912-445A-8CAD-6F2E8727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36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216"/>
    </mc:Choice>
    <mc:Fallback xmlns="">
      <p:transition spd="slow" advTm="32321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026F8-95E6-4C46-9B9B-FC24F365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57200"/>
            <a:ext cx="8911687" cy="695707"/>
          </a:xfrm>
        </p:spPr>
        <p:txBody>
          <a:bodyPr>
            <a:noAutofit/>
          </a:bodyPr>
          <a:lstStyle/>
          <a:p>
            <a:pPr algn="ctr"/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POÈTE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C6F3B0-94CA-4F1A-BF93-7888CD18A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579" y="1152907"/>
            <a:ext cx="10193033" cy="5123202"/>
          </a:xfrm>
        </p:spPr>
        <p:txBody>
          <a:bodyPr>
            <a:normAutofit fontScale="47500" lnSpcReduction="20000"/>
          </a:bodyPr>
          <a:lstStyle/>
          <a:p>
            <a:pPr marL="514350" marR="0" indent="-51435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59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poète est le créateur d’une œuvre d’art: celui qui écrit en vers ou bien celui qui a une connaissance poétique du monde qu’il exprime par la poésie.</a:t>
            </a:r>
          </a:p>
          <a:p>
            <a:pPr marL="514350" marR="0" indent="-51435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5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fr-FR" sz="59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ce sens , dès l’antiquité, le poète est considéré comme un devin.</a:t>
            </a:r>
          </a:p>
          <a:p>
            <a:pPr marL="514350" marR="0" indent="-51435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59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Pour la Pléiade, il est inspiré par les dieux et , comme un prêtre , doit diriger les hommes.</a:t>
            </a:r>
          </a:p>
          <a:p>
            <a:pPr marL="514350" marR="0" indent="-51435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59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pour Hugo, c’est un mage, pour Vigny , c’est le pilote qui dirige la société, il est supérieur à l’homme de lettres et au grand écrivain . </a:t>
            </a:r>
          </a:p>
          <a:p>
            <a:pPr marL="0" marR="0" indent="360045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C89FD5-1BDC-4AA0-A35D-DB2DE443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28AB2B-8B94-4AA9-A1B8-1EC8128D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5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4580"/>
    </mc:Choice>
    <mc:Fallback xmlns="">
      <p:transition spd="slow" advTm="2645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7C182F-AAF4-4241-8D1E-FDE47823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3017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VERSIFICATION- STROPHE</a:t>
            </a:r>
            <a:endParaRPr lang="fr-FR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D4B5A9-C31C-41B6-B02C-52DB1D64F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fr-F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Versification : Art de faire des vers : prosodie métrique et procédés accessoires, harmonie imitative, allitération etc.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Strophe se définit par le nombre des vers, la nature des mètres, la disposition des rimes.</a:t>
            </a:r>
          </a:p>
          <a:p>
            <a:pPr marR="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A892D8-B7F4-4996-84ED-E33FBAFA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12F2A2-B591-4445-9E36-2BE0ADB56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67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224"/>
    </mc:Choice>
    <mc:Fallback xmlns="">
      <p:transition spd="slow" advTm="203224"/>
    </mc:Fallback>
  </mc:AlternateContent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293</TotalTime>
  <Words>367</Words>
  <Application>Microsoft Office PowerPoint</Application>
  <PresentationFormat>Grand écran</PresentationFormat>
  <Paragraphs>73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Algerian</vt:lpstr>
      <vt:lpstr>Arial</vt:lpstr>
      <vt:lpstr>Bahnschrift Condensed</vt:lpstr>
      <vt:lpstr>Calibri</vt:lpstr>
      <vt:lpstr>Century Gothic</vt:lpstr>
      <vt:lpstr>Noto Naskh Arabic UI</vt:lpstr>
      <vt:lpstr>Times New Roman</vt:lpstr>
      <vt:lpstr>Wingdings 3</vt:lpstr>
      <vt:lpstr>Brin</vt:lpstr>
      <vt:lpstr>LA POÉSIE FRANÇAISE 3E ANNÉE 1</vt:lpstr>
      <vt:lpstr>Définitions </vt:lpstr>
      <vt:lpstr>Exemples: Les vers suivants de Racine et Corneille contiennent douze syllabes </vt:lpstr>
      <vt:lpstr>POÈME </vt:lpstr>
      <vt:lpstr>POÈTE</vt:lpstr>
      <vt:lpstr>VERSIFICATION- STROPHE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poésie française 3e année</dc:title>
  <dc:creator>Raid Jabbar HABIB</dc:creator>
  <cp:lastModifiedBy>Raid Jabbar HABIB</cp:lastModifiedBy>
  <cp:revision>11</cp:revision>
  <dcterms:created xsi:type="dcterms:W3CDTF">2021-01-03T17:51:25Z</dcterms:created>
  <dcterms:modified xsi:type="dcterms:W3CDTF">2021-01-10T21:03:14Z</dcterms:modified>
</cp:coreProperties>
</file>