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AA44CE-D90D-4058-9D87-3035B2792373}" type="datetimeFigureOut">
              <a:rPr lang="en-US" smtClean="0"/>
              <a:t>3/24/2013</a:t>
            </a:fld>
            <a:endParaRPr lang="en-US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8AD886A-080D-4458-87BF-F9DD821611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 </a:t>
            </a:r>
            <a:r>
              <a:rPr lang="en-US" sz="3600" dirty="0"/>
              <a:t>Les voyelles orales de plus d</a:t>
            </a:r>
            <a:r>
              <a:rPr lang="fr-CA" sz="3600" dirty="0"/>
              <a:t>’un timbre</a:t>
            </a:r>
            <a:endParaRPr lang="en-US" sz="360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1800" dirty="0" smtClean="0">
                <a:latin typeface="Arial" pitchFamily="34" charset="0"/>
                <a:cs typeface="Arial" pitchFamily="34" charset="0"/>
              </a:rPr>
              <a:t>1-         </a:t>
            </a:r>
            <a:r>
              <a:rPr lang="fr-CA" sz="2800" dirty="0" smtClean="0">
                <a:latin typeface="Times New Roman"/>
                <a:cs typeface="Times New Roman"/>
              </a:rPr>
              <a:t>ɛ    --</a:t>
            </a:r>
            <a:r>
              <a:rPr lang="fr-CA" sz="2000" dirty="0" smtClean="0">
                <a:latin typeface="Times New Roman"/>
                <a:cs typeface="Times New Roman"/>
              </a:rPr>
              <a:t> ouverte</a:t>
            </a:r>
          </a:p>
          <a:p>
            <a:r>
              <a:rPr lang="fr-CA" sz="2800" dirty="0" smtClean="0">
                <a:latin typeface="Times New Roman"/>
                <a:cs typeface="Times New Roman"/>
              </a:rPr>
              <a:t>         </a:t>
            </a:r>
            <a:r>
              <a:rPr lang="fr-CA" sz="1800" dirty="0" smtClean="0">
                <a:latin typeface="Times New Roman"/>
                <a:cs typeface="Times New Roman"/>
              </a:rPr>
              <a:t>e      ---  fermée</a:t>
            </a:r>
            <a:endParaRPr lang="fr-CA" sz="1800" dirty="0">
              <a:latin typeface="Times New Roman"/>
              <a:cs typeface="Times New Roman"/>
            </a:endParaRPr>
          </a:p>
          <a:p>
            <a:r>
              <a:rPr lang="fr-CA" sz="2800" dirty="0" smtClean="0">
                <a:latin typeface="Times New Roman"/>
                <a:cs typeface="Times New Roman"/>
              </a:rPr>
              <a:t>                  </a:t>
            </a:r>
            <a:r>
              <a:rPr lang="fr-CA" sz="1800" dirty="0" smtClean="0">
                <a:latin typeface="Times New Roman"/>
                <a:cs typeface="Times New Roman"/>
              </a:rPr>
              <a:t>é  è  ë  ê  er  es  et   </a:t>
            </a:r>
            <a:r>
              <a:rPr lang="fr-CA" sz="1800" dirty="0" err="1" smtClean="0">
                <a:latin typeface="Times New Roman"/>
                <a:cs typeface="Times New Roman"/>
              </a:rPr>
              <a:t>ez</a:t>
            </a:r>
            <a:r>
              <a:rPr lang="fr-CA" sz="1800" dirty="0" smtClean="0">
                <a:latin typeface="Times New Roman"/>
                <a:cs typeface="Times New Roman"/>
              </a:rPr>
              <a:t>   el  </a:t>
            </a:r>
            <a:r>
              <a:rPr lang="fr-CA" sz="1800" dirty="0" err="1" smtClean="0">
                <a:latin typeface="Times New Roman"/>
                <a:cs typeface="Times New Roman"/>
              </a:rPr>
              <a:t>ef</a:t>
            </a:r>
            <a:r>
              <a:rPr lang="fr-CA" sz="1800" dirty="0" smtClean="0">
                <a:latin typeface="Times New Roman"/>
                <a:cs typeface="Times New Roman"/>
              </a:rPr>
              <a:t>  </a:t>
            </a:r>
            <a:r>
              <a:rPr lang="fr-CA" sz="1800" dirty="0" err="1" smtClean="0">
                <a:latin typeface="Times New Roman"/>
                <a:cs typeface="Times New Roman"/>
              </a:rPr>
              <a:t>ei</a:t>
            </a:r>
            <a:r>
              <a:rPr lang="fr-CA" sz="1800" dirty="0" smtClean="0">
                <a:latin typeface="Times New Roman"/>
                <a:cs typeface="Times New Roman"/>
              </a:rPr>
              <a:t>   ai  </a:t>
            </a:r>
            <a:r>
              <a:rPr lang="fr-CA" sz="1800" dirty="0">
                <a:latin typeface="Times New Roman"/>
                <a:cs typeface="Times New Roman"/>
              </a:rPr>
              <a:t>ais  ait  </a:t>
            </a:r>
            <a:r>
              <a:rPr lang="fr-CA" sz="1800" dirty="0" err="1">
                <a:latin typeface="Times New Roman"/>
                <a:cs typeface="Times New Roman"/>
              </a:rPr>
              <a:t>aî</a:t>
            </a:r>
            <a:r>
              <a:rPr lang="fr-CA" sz="1800" dirty="0">
                <a:latin typeface="Times New Roman"/>
                <a:cs typeface="Times New Roman"/>
              </a:rPr>
              <a:t>   ay </a:t>
            </a:r>
            <a:r>
              <a:rPr lang="fr-CA" sz="1800" dirty="0" smtClean="0">
                <a:latin typeface="Times New Roman"/>
                <a:cs typeface="Times New Roman"/>
              </a:rPr>
              <a:t> </a:t>
            </a:r>
            <a:endParaRPr lang="fr-CA" sz="2800" dirty="0" smtClean="0">
              <a:latin typeface="Times New Roman"/>
              <a:cs typeface="Times New Roman"/>
            </a:endParaRPr>
          </a:p>
          <a:p>
            <a:r>
              <a:rPr lang="fr-CA" sz="1800" dirty="0">
                <a:latin typeface="Times New Roman"/>
                <a:cs typeface="Times New Roman"/>
              </a:rPr>
              <a:t> </a:t>
            </a:r>
            <a:r>
              <a:rPr lang="fr-CA" sz="1800" dirty="0" smtClean="0">
                <a:latin typeface="Times New Roman"/>
                <a:cs typeface="Times New Roman"/>
              </a:rPr>
              <a:t>                         été   mère   bête   ces  et  nez  elle  clef    beige  balai</a:t>
            </a:r>
          </a:p>
          <a:p>
            <a:r>
              <a:rPr lang="fr-CA" sz="1800" dirty="0" smtClean="0">
                <a:latin typeface="Times New Roman"/>
                <a:cs typeface="Times New Roman"/>
              </a:rPr>
              <a:t>                         [ été   </a:t>
            </a:r>
            <a:r>
              <a:rPr lang="fr-CA" sz="1800" dirty="0" err="1" smtClean="0">
                <a:latin typeface="Times New Roman"/>
                <a:cs typeface="Times New Roman"/>
              </a:rPr>
              <a:t>mɛR</a:t>
            </a:r>
            <a:r>
              <a:rPr lang="fr-CA" sz="1800" dirty="0" smtClean="0">
                <a:latin typeface="Times New Roman"/>
                <a:cs typeface="Times New Roman"/>
              </a:rPr>
              <a:t>   </a:t>
            </a:r>
            <a:r>
              <a:rPr lang="fr-CA" sz="1800" dirty="0" err="1" smtClean="0">
                <a:latin typeface="Times New Roman"/>
                <a:cs typeface="Times New Roman"/>
              </a:rPr>
              <a:t>bɛt</a:t>
            </a:r>
            <a:r>
              <a:rPr lang="fr-CA" sz="1800" dirty="0" smtClean="0">
                <a:latin typeface="Times New Roman"/>
                <a:cs typeface="Times New Roman"/>
              </a:rPr>
              <a:t>    se    e    ne     </a:t>
            </a:r>
            <a:r>
              <a:rPr lang="fr-CA" sz="1800" dirty="0" err="1" smtClean="0">
                <a:latin typeface="Times New Roman"/>
                <a:cs typeface="Times New Roman"/>
              </a:rPr>
              <a:t>ɛl</a:t>
            </a:r>
            <a:r>
              <a:rPr lang="fr-CA" sz="1800" dirty="0" smtClean="0">
                <a:latin typeface="Times New Roman"/>
                <a:cs typeface="Times New Roman"/>
              </a:rPr>
              <a:t>    </a:t>
            </a:r>
            <a:r>
              <a:rPr lang="fr-CA" sz="1800" dirty="0" err="1" smtClean="0">
                <a:latin typeface="Times New Roman"/>
                <a:cs typeface="Times New Roman"/>
              </a:rPr>
              <a:t>kle</a:t>
            </a:r>
            <a:r>
              <a:rPr lang="fr-CA" sz="1800" dirty="0" smtClean="0">
                <a:latin typeface="Times New Roman"/>
                <a:cs typeface="Times New Roman"/>
              </a:rPr>
              <a:t>      </a:t>
            </a:r>
            <a:r>
              <a:rPr lang="fr-CA" sz="1800" dirty="0" err="1" smtClean="0">
                <a:latin typeface="Times New Roman"/>
                <a:cs typeface="Times New Roman"/>
              </a:rPr>
              <a:t>bɛʒ</a:t>
            </a:r>
            <a:r>
              <a:rPr lang="fr-CA" sz="1800" dirty="0" smtClean="0">
                <a:latin typeface="Times New Roman"/>
                <a:cs typeface="Times New Roman"/>
              </a:rPr>
              <a:t>     bale]</a:t>
            </a:r>
          </a:p>
          <a:p>
            <a:r>
              <a:rPr lang="fr-CA" sz="1800" dirty="0">
                <a:latin typeface="Times New Roman"/>
                <a:cs typeface="Times New Roman"/>
              </a:rPr>
              <a:t> </a:t>
            </a:r>
            <a:r>
              <a:rPr lang="fr-CA" sz="1800" dirty="0" smtClean="0">
                <a:latin typeface="Times New Roman"/>
                <a:cs typeface="Times New Roman"/>
              </a:rPr>
              <a:t>                         ais  aise  lait   chaîne   crayon    </a:t>
            </a:r>
          </a:p>
          <a:p>
            <a:r>
              <a:rPr lang="fr-CA" sz="1800" dirty="0">
                <a:latin typeface="Times New Roman"/>
                <a:cs typeface="Times New Roman"/>
              </a:rPr>
              <a:t> </a:t>
            </a:r>
            <a:r>
              <a:rPr lang="fr-CA" sz="1800" dirty="0" smtClean="0">
                <a:latin typeface="Times New Roman"/>
                <a:cs typeface="Times New Roman"/>
              </a:rPr>
              <a:t>                         [ e     </a:t>
            </a:r>
            <a:r>
              <a:rPr lang="fr-CA" sz="1800" dirty="0" err="1" smtClean="0">
                <a:latin typeface="Times New Roman"/>
                <a:cs typeface="Times New Roman"/>
              </a:rPr>
              <a:t>ɛz</a:t>
            </a:r>
            <a:r>
              <a:rPr lang="fr-CA" sz="1800" dirty="0" smtClean="0">
                <a:latin typeface="Times New Roman"/>
                <a:cs typeface="Times New Roman"/>
              </a:rPr>
              <a:t>    le      </a:t>
            </a:r>
            <a:r>
              <a:rPr lang="fr-CA" sz="1800" dirty="0" err="1" smtClean="0">
                <a:latin typeface="Times New Roman"/>
                <a:cs typeface="Times New Roman"/>
              </a:rPr>
              <a:t>ʃɛn</a:t>
            </a:r>
            <a:r>
              <a:rPr lang="fr-CA" sz="1800" dirty="0" smtClean="0">
                <a:latin typeface="Times New Roman"/>
                <a:cs typeface="Times New Roman"/>
              </a:rPr>
              <a:t>        </a:t>
            </a:r>
            <a:r>
              <a:rPr lang="fr-CA" sz="1800" dirty="0" err="1" smtClean="0">
                <a:latin typeface="Times New Roman"/>
                <a:cs typeface="Times New Roman"/>
              </a:rPr>
              <a:t>kRɛjõ</a:t>
            </a:r>
            <a:r>
              <a:rPr lang="fr-CA" sz="1800" dirty="0" smtClean="0">
                <a:latin typeface="Times New Roman"/>
                <a:cs typeface="Times New Roman"/>
              </a:rPr>
              <a:t> ]</a:t>
            </a:r>
          </a:p>
          <a:p>
            <a:r>
              <a:rPr lang="fr-CA" sz="1800" dirty="0" smtClean="0">
                <a:latin typeface="Times New Roman"/>
                <a:cs typeface="Times New Roman"/>
              </a:rPr>
              <a:t>                      </a:t>
            </a:r>
            <a:endParaRPr lang="fr-CA" sz="1800" dirty="0">
              <a:latin typeface="Times New Roman"/>
              <a:cs typeface="Times New Roman"/>
            </a:endParaRPr>
          </a:p>
          <a:p>
            <a:r>
              <a:rPr lang="fr-CA" sz="1800" dirty="0" smtClean="0">
                <a:latin typeface="Times New Roman"/>
                <a:cs typeface="Times New Roman"/>
              </a:rPr>
              <a:t>                   </a:t>
            </a:r>
            <a:r>
              <a:rPr lang="fr-CA" sz="2400" dirty="0" smtClean="0">
                <a:latin typeface="Times New Roman"/>
                <a:cs typeface="Times New Roman"/>
              </a:rPr>
              <a:t> langue avancée</a:t>
            </a:r>
          </a:p>
          <a:p>
            <a:r>
              <a:rPr lang="fr-CA" sz="2400" dirty="0">
                <a:latin typeface="Times New Roman"/>
                <a:cs typeface="Times New Roman"/>
              </a:rPr>
              <a:t> </a:t>
            </a:r>
            <a:r>
              <a:rPr lang="fr-CA" sz="2400" dirty="0" smtClean="0">
                <a:latin typeface="Times New Roman"/>
                <a:cs typeface="Times New Roman"/>
              </a:rPr>
              <a:t>                    lèvres écartées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قوس متوسط أيمن 4"/>
          <p:cNvSpPr/>
          <p:nvPr/>
        </p:nvSpPr>
        <p:spPr>
          <a:xfrm flipH="1">
            <a:off x="2362200" y="1676400"/>
            <a:ext cx="1524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قوس متوسط أيمن 5"/>
          <p:cNvSpPr/>
          <p:nvPr/>
        </p:nvSpPr>
        <p:spPr>
          <a:xfrm>
            <a:off x="2933700" y="1676400"/>
            <a:ext cx="1143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2209800" y="4953000"/>
            <a:ext cx="723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2209800" y="5410200"/>
            <a:ext cx="7239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82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2286000"/>
          </a:xfrm>
        </p:spPr>
        <p:txBody>
          <a:bodyPr>
            <a:noAutofit/>
          </a:bodyPr>
          <a:lstStyle/>
          <a:p>
            <a: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  <a:t>2-     o     ---- fermée      o  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ô  </a:t>
            </a:r>
            <a: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  <a:t> au  eau   </a:t>
            </a:r>
            <a:r>
              <a:rPr lang="fr-CA" sz="2400" dirty="0" err="1" smtClean="0">
                <a:effectLst/>
                <a:latin typeface="Arial" pitchFamily="34" charset="0"/>
                <a:cs typeface="Arial" pitchFamily="34" charset="0"/>
              </a:rPr>
              <a:t>oo</a:t>
            </a:r>
            <a: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  <a:t>   </a:t>
            </a:r>
            <a:b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  <a:t>        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Ɔ</a:t>
            </a:r>
            <a: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  <a:t>     --- ouverte    nord   chaud   eau   zoo  c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ôte </a:t>
            </a:r>
            <a: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fr-CA" sz="2400" dirty="0" smtClean="0">
                <a:effectLst/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[ </a:t>
            </a:r>
            <a:r>
              <a:rPr lang="fr-CA" sz="2400" dirty="0" err="1" smtClean="0">
                <a:effectLst/>
                <a:latin typeface="Times New Roman"/>
                <a:cs typeface="Times New Roman"/>
              </a:rPr>
              <a:t>nƆR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     </a:t>
            </a:r>
            <a:r>
              <a:rPr lang="fr-CA" sz="2400" dirty="0" err="1" smtClean="0">
                <a:effectLst/>
                <a:latin typeface="Times New Roman"/>
                <a:cs typeface="Times New Roman"/>
              </a:rPr>
              <a:t>ʃo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          o       </a:t>
            </a:r>
            <a:r>
              <a:rPr lang="fr-CA" sz="2400" dirty="0" err="1" smtClean="0">
                <a:effectLst/>
                <a:latin typeface="Times New Roman"/>
                <a:cs typeface="Times New Roman"/>
              </a:rPr>
              <a:t>zo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      </a:t>
            </a:r>
            <a:r>
              <a:rPr lang="fr-CA" sz="2400" dirty="0" err="1" smtClean="0">
                <a:effectLst/>
                <a:latin typeface="Times New Roman"/>
                <a:cs typeface="Times New Roman"/>
              </a:rPr>
              <a:t>kƆt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]</a:t>
            </a:r>
            <a:br>
              <a:rPr lang="fr-CA" sz="2400" dirty="0" smtClean="0">
                <a:effectLst/>
                <a:latin typeface="Times New Roman"/>
                <a:cs typeface="Times New Roman"/>
              </a:rPr>
            </a:br>
            <a:r>
              <a:rPr lang="fr-CA" sz="2400" dirty="0">
                <a:effectLst/>
                <a:latin typeface="Times New Roman"/>
                <a:cs typeface="Times New Roman"/>
              </a:rPr>
              <a:t> 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                      langue reculée </a:t>
            </a:r>
            <a:br>
              <a:rPr lang="fr-CA" sz="2400" dirty="0" smtClean="0">
                <a:effectLst/>
                <a:latin typeface="Times New Roman"/>
                <a:cs typeface="Times New Roman"/>
              </a:rPr>
            </a:br>
            <a:r>
              <a:rPr lang="fr-CA" sz="2400" dirty="0">
                <a:effectLst/>
                <a:latin typeface="Times New Roman"/>
                <a:cs typeface="Times New Roman"/>
              </a:rPr>
              <a:t> </a:t>
            </a:r>
            <a:r>
              <a:rPr lang="fr-CA" sz="2400" dirty="0" smtClean="0">
                <a:effectLst/>
                <a:latin typeface="Times New Roman"/>
                <a:cs typeface="Times New Roman"/>
              </a:rPr>
              <a:t>                      lèvres  arrondies </a:t>
            </a:r>
            <a:endParaRPr lang="en-US" sz="2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3124200"/>
            <a:ext cx="7498080" cy="3581400"/>
          </a:xfrm>
        </p:spPr>
        <p:txBody>
          <a:bodyPr>
            <a:normAutofit/>
          </a:bodyPr>
          <a:lstStyle/>
          <a:p>
            <a:r>
              <a:rPr lang="fr-CA" sz="2400" dirty="0" smtClean="0">
                <a:latin typeface="Arial" pitchFamily="34" charset="0"/>
                <a:cs typeface="Arial" pitchFamily="34" charset="0"/>
              </a:rPr>
              <a:t>3-    </a:t>
            </a:r>
            <a:r>
              <a:rPr lang="fr-CA" sz="2400" dirty="0" smtClean="0">
                <a:latin typeface="Times New Roman"/>
                <a:cs typeface="Times New Roman"/>
              </a:rPr>
              <a:t>œ      ---- ouverte     eu </a:t>
            </a:r>
            <a:r>
              <a:rPr lang="fr-CA" sz="2400" dirty="0" err="1" smtClean="0">
                <a:latin typeface="Times New Roman"/>
                <a:cs typeface="Times New Roman"/>
              </a:rPr>
              <a:t>eû</a:t>
            </a:r>
            <a:r>
              <a:rPr lang="fr-CA" sz="2400" dirty="0" smtClean="0">
                <a:latin typeface="Times New Roman"/>
                <a:cs typeface="Times New Roman"/>
              </a:rPr>
              <a:t> œ  </a:t>
            </a:r>
            <a:r>
              <a:rPr lang="fr-CA" sz="2400" dirty="0" err="1" smtClean="0">
                <a:latin typeface="Times New Roman"/>
                <a:cs typeface="Times New Roman"/>
              </a:rPr>
              <a:t>œu</a:t>
            </a:r>
            <a:r>
              <a:rPr lang="fr-CA" sz="2400" dirty="0" smtClean="0">
                <a:latin typeface="Times New Roman"/>
                <a:cs typeface="Times New Roman"/>
              </a:rPr>
              <a:t>   e  </a:t>
            </a:r>
          </a:p>
          <a:p>
            <a:r>
              <a:rPr lang="fr-CA" sz="2400" dirty="0">
                <a:latin typeface="Times New Roman"/>
                <a:cs typeface="Times New Roman"/>
              </a:rPr>
              <a:t> </a:t>
            </a:r>
            <a:r>
              <a:rPr lang="fr-CA" sz="2400" dirty="0" smtClean="0">
                <a:latin typeface="Times New Roman"/>
                <a:cs typeface="Times New Roman"/>
              </a:rPr>
              <a:t>       </a:t>
            </a:r>
            <a:r>
              <a:rPr lang="en-US" dirty="0" smtClean="0"/>
              <a:t>ø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----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fermée      fleur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2400" dirty="0" err="1" smtClean="0">
                <a:latin typeface="Times New Roman"/>
                <a:cs typeface="Times New Roman"/>
              </a:rPr>
              <a:t>ûne</a:t>
            </a:r>
            <a:r>
              <a:rPr lang="en-US" sz="2400" dirty="0" smtClean="0">
                <a:latin typeface="Times New Roman"/>
                <a:cs typeface="Times New Roman"/>
              </a:rPr>
              <a:t>  </a:t>
            </a:r>
            <a:r>
              <a:rPr lang="en-US" sz="2400" dirty="0" err="1" smtClean="0">
                <a:latin typeface="Times New Roman"/>
                <a:cs typeface="Times New Roman"/>
              </a:rPr>
              <a:t>œil</a:t>
            </a:r>
            <a:r>
              <a:rPr lang="en-US" sz="2400" dirty="0" smtClean="0">
                <a:latin typeface="Times New Roman"/>
                <a:cs typeface="Times New Roman"/>
              </a:rPr>
              <a:t>   </a:t>
            </a:r>
            <a:r>
              <a:rPr lang="en-US" sz="2400" dirty="0" err="1">
                <a:latin typeface="Times New Roman"/>
                <a:cs typeface="Times New Roman"/>
              </a:rPr>
              <a:t>n</a:t>
            </a:r>
            <a:r>
              <a:rPr lang="en-US" sz="2400" dirty="0" err="1" smtClean="0">
                <a:latin typeface="Times New Roman"/>
                <a:cs typeface="Times New Roman"/>
              </a:rPr>
              <a:t>œud</a:t>
            </a:r>
            <a:r>
              <a:rPr lang="en-US" sz="2400" dirty="0" smtClean="0">
                <a:latin typeface="Times New Roman"/>
                <a:cs typeface="Times New Roman"/>
              </a:rPr>
              <a:t>   je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CA" dirty="0" smtClean="0">
                <a:latin typeface="Times New Roman"/>
                <a:cs typeface="Times New Roman"/>
              </a:rPr>
              <a:t>ə    </a:t>
            </a:r>
            <a:r>
              <a:rPr lang="fr-CA" sz="2400" dirty="0" smtClean="0">
                <a:latin typeface="Times New Roman"/>
                <a:cs typeface="Times New Roman"/>
              </a:rPr>
              <a:t>----  zéro         [ </a:t>
            </a:r>
            <a:r>
              <a:rPr lang="fr-CA" sz="2400" dirty="0" err="1" smtClean="0">
                <a:latin typeface="Times New Roman"/>
                <a:cs typeface="Times New Roman"/>
              </a:rPr>
              <a:t>flœR</a:t>
            </a:r>
            <a:r>
              <a:rPr lang="fr-CA" sz="2400" dirty="0" smtClean="0">
                <a:latin typeface="Times New Roman"/>
                <a:cs typeface="Times New Roman"/>
              </a:rPr>
              <a:t>   </a:t>
            </a:r>
            <a:r>
              <a:rPr lang="fr-CA" sz="2400" dirty="0" err="1" smtClean="0">
                <a:latin typeface="Times New Roman"/>
                <a:cs typeface="Times New Roman"/>
              </a:rPr>
              <a:t>ʒœn</a:t>
            </a:r>
            <a:r>
              <a:rPr lang="fr-CA" sz="2400" dirty="0" smtClean="0">
                <a:latin typeface="Times New Roman"/>
                <a:cs typeface="Times New Roman"/>
              </a:rPr>
              <a:t>   </a:t>
            </a:r>
            <a:r>
              <a:rPr lang="fr-CA" sz="2400" dirty="0" err="1" smtClean="0">
                <a:latin typeface="Times New Roman"/>
                <a:cs typeface="Times New Roman"/>
              </a:rPr>
              <a:t>œj</a:t>
            </a:r>
            <a:r>
              <a:rPr lang="fr-CA" sz="2400" dirty="0" smtClean="0">
                <a:latin typeface="Times New Roman"/>
                <a:cs typeface="Times New Roman"/>
              </a:rPr>
              <a:t>     </a:t>
            </a:r>
            <a:r>
              <a:rPr lang="fr-CA" sz="2400" dirty="0" err="1" smtClean="0">
                <a:latin typeface="Times New Roman"/>
                <a:cs typeface="Times New Roman"/>
              </a:rPr>
              <a:t>nØ</a:t>
            </a:r>
            <a:r>
              <a:rPr lang="fr-CA" sz="2400" dirty="0" smtClean="0">
                <a:latin typeface="Times New Roman"/>
                <a:cs typeface="Times New Roman"/>
              </a:rPr>
              <a:t>     </a:t>
            </a:r>
            <a:r>
              <a:rPr lang="fr-CA" sz="2400" dirty="0" err="1" smtClean="0">
                <a:latin typeface="Times New Roman"/>
                <a:cs typeface="Times New Roman"/>
              </a:rPr>
              <a:t>ʒə</a:t>
            </a:r>
            <a:r>
              <a:rPr lang="fr-CA" sz="2400" dirty="0" smtClean="0">
                <a:latin typeface="Times New Roman"/>
                <a:cs typeface="Times New Roman"/>
              </a:rPr>
              <a:t> ]</a:t>
            </a:r>
          </a:p>
          <a:p>
            <a:r>
              <a:rPr lang="fr-CA" sz="2400" dirty="0">
                <a:latin typeface="Times New Roman"/>
                <a:cs typeface="Times New Roman"/>
              </a:rPr>
              <a:t> </a:t>
            </a:r>
            <a:r>
              <a:rPr lang="fr-CA" sz="2400" dirty="0" smtClean="0">
                <a:latin typeface="Times New Roman"/>
                <a:cs typeface="Times New Roman"/>
              </a:rPr>
              <a:t>             langue avancée</a:t>
            </a:r>
          </a:p>
          <a:p>
            <a:r>
              <a:rPr lang="fr-CA" sz="2400" dirty="0">
                <a:latin typeface="Times New Roman"/>
                <a:cs typeface="Times New Roman"/>
              </a:rPr>
              <a:t> </a:t>
            </a:r>
            <a:r>
              <a:rPr lang="fr-CA" sz="2400" dirty="0" smtClean="0">
                <a:latin typeface="Times New Roman"/>
                <a:cs typeface="Times New Roman"/>
              </a:rPr>
              <a:t>             lèvres arrondies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قوس متوسط أيمن 3"/>
          <p:cNvSpPr/>
          <p:nvPr/>
        </p:nvSpPr>
        <p:spPr>
          <a:xfrm flipH="1">
            <a:off x="1981200" y="457200"/>
            <a:ext cx="152400" cy="7620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قوس متوسط أيمن 4"/>
          <p:cNvSpPr/>
          <p:nvPr/>
        </p:nvSpPr>
        <p:spPr>
          <a:xfrm>
            <a:off x="2514600" y="457200"/>
            <a:ext cx="228600" cy="7620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قوس متوسط أيمن 5"/>
          <p:cNvSpPr/>
          <p:nvPr/>
        </p:nvSpPr>
        <p:spPr>
          <a:xfrm>
            <a:off x="2819400" y="3352800"/>
            <a:ext cx="152400" cy="11430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قوس متوسط أيمن 6"/>
          <p:cNvSpPr/>
          <p:nvPr/>
        </p:nvSpPr>
        <p:spPr>
          <a:xfrm flipH="1">
            <a:off x="2286000" y="3352800"/>
            <a:ext cx="152400" cy="11430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رابط كسهم مستقيم 8"/>
          <p:cNvCxnSpPr/>
          <p:nvPr/>
        </p:nvCxnSpPr>
        <p:spPr>
          <a:xfrm flipH="1">
            <a:off x="2209800" y="1828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شكل بيضاوي 9"/>
          <p:cNvSpPr/>
          <p:nvPr/>
        </p:nvSpPr>
        <p:spPr>
          <a:xfrm>
            <a:off x="2362200" y="2057400"/>
            <a:ext cx="3810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رابط مستقيم 11"/>
          <p:cNvCxnSpPr>
            <a:stCxn id="10" idx="7"/>
            <a:endCxn id="10" idx="3"/>
          </p:cNvCxnSpPr>
          <p:nvPr/>
        </p:nvCxnSpPr>
        <p:spPr>
          <a:xfrm flipH="1">
            <a:off x="2417996" y="2102037"/>
            <a:ext cx="269408" cy="215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stCxn id="10" idx="1"/>
            <a:endCxn id="10" idx="5"/>
          </p:cNvCxnSpPr>
          <p:nvPr/>
        </p:nvCxnSpPr>
        <p:spPr>
          <a:xfrm>
            <a:off x="2417996" y="2102037"/>
            <a:ext cx="269408" cy="215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>
            <a:off x="1752600" y="49530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شكل بيضاوي 16"/>
          <p:cNvSpPr/>
          <p:nvPr/>
        </p:nvSpPr>
        <p:spPr>
          <a:xfrm>
            <a:off x="1752600" y="5181600"/>
            <a:ext cx="381000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رابط مستقيم 18"/>
          <p:cNvCxnSpPr>
            <a:stCxn id="17" idx="1"/>
            <a:endCxn id="17" idx="5"/>
          </p:cNvCxnSpPr>
          <p:nvPr/>
        </p:nvCxnSpPr>
        <p:spPr>
          <a:xfrm>
            <a:off x="1808396" y="5237396"/>
            <a:ext cx="269408" cy="269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>
            <a:stCxn id="17" idx="7"/>
            <a:endCxn id="17" idx="3"/>
          </p:cNvCxnSpPr>
          <p:nvPr/>
        </p:nvCxnSpPr>
        <p:spPr>
          <a:xfrm flipH="1">
            <a:off x="1808396" y="5237396"/>
            <a:ext cx="269408" cy="269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70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389482"/>
            <a:ext cx="8458200" cy="14700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</a:t>
            </a:r>
            <a:endParaRPr lang="en-US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81084" y="1752600"/>
            <a:ext cx="8686800" cy="2424662"/>
          </a:xfrm>
        </p:spPr>
        <p:txBody>
          <a:bodyPr>
            <a:normAutofit/>
          </a:bodyPr>
          <a:lstStyle/>
          <a:p>
            <a:pPr algn="justLow"/>
            <a:r>
              <a:rPr lang="en-US" sz="1800" dirty="0"/>
              <a:t>4</a:t>
            </a:r>
            <a:r>
              <a:rPr lang="en-US" sz="1800" dirty="0" smtClean="0"/>
              <a:t>-    </a:t>
            </a:r>
            <a:r>
              <a:rPr lang="en-US" sz="2000" dirty="0" smtClean="0"/>
              <a:t>    ƌ       voyelle antérieure              a ,  à ,  â         patte  .    </a:t>
            </a:r>
            <a:r>
              <a:rPr lang="en-US" sz="2000" dirty="0"/>
              <a:t>p</a:t>
            </a:r>
            <a:r>
              <a:rPr lang="en-US" sz="2000" dirty="0" smtClean="0"/>
              <a:t>âte    .   voil</a:t>
            </a:r>
            <a:r>
              <a:rPr lang="en-US" sz="2000" dirty="0" smtClean="0">
                <a:latin typeface="Times New Roman"/>
                <a:cs typeface="Times New Roman"/>
              </a:rPr>
              <a:t>à</a:t>
            </a:r>
            <a:endParaRPr lang="en-US" sz="2000" dirty="0" smtClean="0"/>
          </a:p>
          <a:p>
            <a:pPr algn="justLow"/>
            <a:r>
              <a:rPr lang="en-US" sz="2000" dirty="0" smtClean="0"/>
              <a:t>           </a:t>
            </a:r>
            <a:r>
              <a:rPr lang="en-US" sz="2000" dirty="0" smtClean="0">
                <a:latin typeface="Times New Roman"/>
                <a:cs typeface="Times New Roman"/>
              </a:rPr>
              <a:t>ɑ</a:t>
            </a:r>
            <a:r>
              <a:rPr lang="en-US" sz="2000" dirty="0" smtClean="0"/>
              <a:t>       voyelle postérieure                                 [ pƌt ]     [p</a:t>
            </a:r>
            <a:r>
              <a:rPr lang="en-US" sz="2000" dirty="0" smtClean="0">
                <a:latin typeface="Times New Roman"/>
                <a:cs typeface="Times New Roman"/>
              </a:rPr>
              <a:t>ɑ</a:t>
            </a:r>
            <a:r>
              <a:rPr lang="en-US" sz="2000" dirty="0" smtClean="0"/>
              <a:t>t]     </a:t>
            </a:r>
            <a:r>
              <a:rPr lang="en-US" sz="2000" dirty="0" smtClean="0">
                <a:latin typeface="Times New Roman"/>
                <a:cs typeface="Times New Roman"/>
              </a:rPr>
              <a:t>[vwɑlɑ]</a:t>
            </a:r>
            <a:endParaRPr lang="en-US" sz="2000" dirty="0" smtClean="0"/>
          </a:p>
          <a:p>
            <a:r>
              <a:rPr lang="fr-CA" sz="2000" dirty="0" smtClean="0"/>
              <a:t>                  </a:t>
            </a:r>
          </a:p>
          <a:p>
            <a:r>
              <a:rPr lang="fr-CA" sz="2000" dirty="0"/>
              <a:t> </a:t>
            </a:r>
            <a:r>
              <a:rPr lang="fr-CA" sz="2000" dirty="0" smtClean="0"/>
              <a:t>                       langue avancée</a:t>
            </a:r>
          </a:p>
          <a:p>
            <a:r>
              <a:rPr lang="fr-CA" sz="2000" dirty="0"/>
              <a:t> </a:t>
            </a:r>
            <a:r>
              <a:rPr lang="fr-CA" sz="2000" dirty="0" smtClean="0"/>
              <a:t>                       lèvres écartées </a:t>
            </a:r>
            <a:endParaRPr lang="en-US" sz="2000" dirty="0"/>
          </a:p>
        </p:txBody>
      </p:sp>
      <p:cxnSp>
        <p:nvCxnSpPr>
          <p:cNvPr id="5" name="رابط كسهم مستقيم 4"/>
          <p:cNvCxnSpPr/>
          <p:nvPr/>
        </p:nvCxnSpPr>
        <p:spPr>
          <a:xfrm>
            <a:off x="1295400" y="3048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flipV="1">
            <a:off x="1524000" y="320040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قوس متوسط أيمن 3"/>
          <p:cNvSpPr/>
          <p:nvPr/>
        </p:nvSpPr>
        <p:spPr>
          <a:xfrm>
            <a:off x="1600200" y="1752600"/>
            <a:ext cx="152400" cy="6858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قوس متوسط أيسر 5"/>
          <p:cNvSpPr/>
          <p:nvPr/>
        </p:nvSpPr>
        <p:spPr>
          <a:xfrm>
            <a:off x="1143000" y="1752600"/>
            <a:ext cx="152400" cy="6858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9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dirty="0" smtClean="0">
                <a:effectLst/>
              </a:rPr>
              <a:t>Les voyelles nasales:- </a:t>
            </a:r>
            <a:r>
              <a:rPr lang="fr-CA" sz="2000" dirty="0" smtClean="0">
                <a:effectLst/>
              </a:rPr>
              <a:t>l’air aspiré passe à la fois par le nez et la bouche</a:t>
            </a:r>
            <a:endParaRPr lang="en-US" sz="2000" dirty="0">
              <a:effectLst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1-                                      in , im , ain , aim , ein , eim , yn , ym </a:t>
            </a:r>
          </a:p>
          <a:p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vin  ,  important   ainsi    syndicat    </a:t>
            </a:r>
          </a:p>
          <a:p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[ v   ] [     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ᴐrtã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]  [  si  ]   [s   dikƌ ]  </a:t>
            </a:r>
          </a:p>
          <a:p>
            <a:pPr marL="82296" indent="0">
              <a:buNone/>
            </a:pP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pain   ,   daim     inviter   ,  symbole</a:t>
            </a:r>
          </a:p>
          <a:p>
            <a:pPr marL="82296" indent="0">
              <a:buNone/>
            </a:pP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[ p    ]      [d    ]    [   vite]     [s   bᴐl]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451" y="1524000"/>
            <a:ext cx="27432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قوس متوسط أيسر 11"/>
          <p:cNvSpPr/>
          <p:nvPr/>
        </p:nvSpPr>
        <p:spPr>
          <a:xfrm>
            <a:off x="2362200" y="1447800"/>
            <a:ext cx="152402" cy="4572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قوس متوسط أيمن 12"/>
          <p:cNvSpPr/>
          <p:nvPr/>
        </p:nvSpPr>
        <p:spPr>
          <a:xfrm>
            <a:off x="2971800" y="1447800"/>
            <a:ext cx="152400" cy="4572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2514602" y="2133600"/>
            <a:ext cx="5333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440" y="2362200"/>
            <a:ext cx="13716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9127"/>
            <a:ext cx="130926" cy="14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240" y="2362200"/>
            <a:ext cx="13716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482" y="2357580"/>
            <a:ext cx="141318" cy="157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31127"/>
            <a:ext cx="130926" cy="14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874" y="3131127"/>
            <a:ext cx="130926" cy="14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74" y="3131127"/>
            <a:ext cx="130926" cy="14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474" y="3131127"/>
            <a:ext cx="130926" cy="14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رابط كسهم مستقيم 5"/>
          <p:cNvCxnSpPr/>
          <p:nvPr/>
        </p:nvCxnSpPr>
        <p:spPr>
          <a:xfrm flipV="1">
            <a:off x="2438400" y="2354267"/>
            <a:ext cx="817022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43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828800"/>
          </a:xfrm>
        </p:spPr>
        <p:txBody>
          <a:bodyPr/>
          <a:lstStyle/>
          <a:p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2-      </a:t>
            </a: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õ          on   ,    om           ton       tombe      bon</a:t>
            </a:r>
            <a:b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[ tõ ]    [  tõb ]    [ bõ ]</a:t>
            </a:r>
            <a:b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langue réculée</a:t>
            </a:r>
            <a:b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lèvres arrondies</a:t>
            </a:r>
            <a:endParaRPr lang="en-US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2209801"/>
            <a:ext cx="7498080" cy="4038599"/>
          </a:xfrm>
        </p:spPr>
        <p:txBody>
          <a:bodyPr/>
          <a:lstStyle/>
          <a:p>
            <a:pPr marL="82296" indent="0">
              <a:buNone/>
            </a:pPr>
            <a:endParaRPr lang="fr-CA" sz="2000" dirty="0" smtClean="0"/>
          </a:p>
          <a:p>
            <a:pPr marL="82296" indent="0">
              <a:buNone/>
            </a:pP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3-      õe              un  ,  um               un        parfum       brun</a:t>
            </a:r>
          </a:p>
          <a:p>
            <a:pPr marL="82296" indent="0">
              <a:buNone/>
            </a:pP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[õe ]     [pƌrfõe]     [</a:t>
            </a:r>
            <a:r>
              <a:rPr lang="fr-CA" sz="2000" kern="800" dirty="0" smtClean="0">
                <a:latin typeface="Times New Roman" pitchFamily="18" charset="0"/>
                <a:cs typeface="Times New Roman" pitchFamily="18" charset="0"/>
              </a:rPr>
              <a:t>brõe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]   </a:t>
            </a:r>
          </a:p>
          <a:p>
            <a:pPr marL="82296" indent="0">
              <a:buNone/>
            </a:pP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langue avancée</a:t>
            </a:r>
          </a:p>
          <a:p>
            <a:pPr marL="82296" indent="0">
              <a:buNone/>
            </a:pP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lèvres arrondies  </a:t>
            </a:r>
            <a:endParaRPr lang="fr-CA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fr-C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4-        ã           en , em , an , am     enfant     envie   emporter</a:t>
            </a:r>
          </a:p>
          <a:p>
            <a:pPr marL="82296" indent="0">
              <a:buNone/>
            </a:pP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[ ãfã ]      [ ãvi]    [ ãpᴐrte]</a:t>
            </a:r>
            <a:r>
              <a:rPr lang="fr-CA" sz="2000" dirty="0" smtClean="0"/>
              <a:t>   </a:t>
            </a:r>
            <a:endParaRPr lang="en-US" sz="2000" dirty="0"/>
          </a:p>
        </p:txBody>
      </p:sp>
      <p:sp>
        <p:nvSpPr>
          <p:cNvPr id="4" name="قوس متوسط أيمن 3"/>
          <p:cNvSpPr/>
          <p:nvPr/>
        </p:nvSpPr>
        <p:spPr>
          <a:xfrm flipH="1">
            <a:off x="1905000" y="304800"/>
            <a:ext cx="2286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قوس متوسط أيمن 4"/>
          <p:cNvSpPr/>
          <p:nvPr/>
        </p:nvSpPr>
        <p:spPr>
          <a:xfrm>
            <a:off x="2514600" y="304800"/>
            <a:ext cx="3048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رابط كسهم مستقيم 6"/>
          <p:cNvCxnSpPr/>
          <p:nvPr/>
        </p:nvCxnSpPr>
        <p:spPr>
          <a:xfrm flipH="1">
            <a:off x="1905000" y="1447800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شكل بيضاوي 7"/>
          <p:cNvSpPr/>
          <p:nvPr/>
        </p:nvSpPr>
        <p:spPr>
          <a:xfrm>
            <a:off x="2064326" y="1620982"/>
            <a:ext cx="278823" cy="2840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رابط مستقيم 9"/>
          <p:cNvCxnSpPr>
            <a:stCxn id="8" idx="1"/>
            <a:endCxn id="8" idx="5"/>
          </p:cNvCxnSpPr>
          <p:nvPr/>
        </p:nvCxnSpPr>
        <p:spPr>
          <a:xfrm>
            <a:off x="2105159" y="1662575"/>
            <a:ext cx="197157" cy="200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>
            <a:stCxn id="8" idx="7"/>
            <a:endCxn id="8" idx="3"/>
          </p:cNvCxnSpPr>
          <p:nvPr/>
        </p:nvCxnSpPr>
        <p:spPr>
          <a:xfrm flipH="1">
            <a:off x="2105159" y="1662575"/>
            <a:ext cx="197157" cy="200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قوس متوسط أيمن 12"/>
          <p:cNvSpPr/>
          <p:nvPr/>
        </p:nvSpPr>
        <p:spPr>
          <a:xfrm flipH="1">
            <a:off x="1828800" y="2438400"/>
            <a:ext cx="2286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قوس متوسط أيمن 13"/>
          <p:cNvSpPr/>
          <p:nvPr/>
        </p:nvSpPr>
        <p:spPr>
          <a:xfrm>
            <a:off x="2514600" y="2438400"/>
            <a:ext cx="3048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رابط كسهم مستقيم 16"/>
          <p:cNvCxnSpPr/>
          <p:nvPr/>
        </p:nvCxnSpPr>
        <p:spPr>
          <a:xfrm>
            <a:off x="1943100" y="3505200"/>
            <a:ext cx="723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شكل بيضاوي 17"/>
          <p:cNvSpPr/>
          <p:nvPr/>
        </p:nvSpPr>
        <p:spPr>
          <a:xfrm>
            <a:off x="2133600" y="3657600"/>
            <a:ext cx="315676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رابط مستقيم 19"/>
          <p:cNvCxnSpPr>
            <a:stCxn id="18" idx="1"/>
            <a:endCxn id="18" idx="5"/>
          </p:cNvCxnSpPr>
          <p:nvPr/>
        </p:nvCxnSpPr>
        <p:spPr>
          <a:xfrm>
            <a:off x="2179830" y="3713396"/>
            <a:ext cx="223216" cy="269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>
            <a:stCxn id="18" idx="7"/>
            <a:endCxn id="18" idx="3"/>
          </p:cNvCxnSpPr>
          <p:nvPr/>
        </p:nvCxnSpPr>
        <p:spPr>
          <a:xfrm flipH="1">
            <a:off x="2179830" y="3713396"/>
            <a:ext cx="223216" cy="269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قوس متوسط أيمن 34"/>
          <p:cNvSpPr/>
          <p:nvPr/>
        </p:nvSpPr>
        <p:spPr>
          <a:xfrm flipH="1">
            <a:off x="1981200" y="4343400"/>
            <a:ext cx="2286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قوس متوسط أيمن 35"/>
          <p:cNvSpPr/>
          <p:nvPr/>
        </p:nvSpPr>
        <p:spPr>
          <a:xfrm>
            <a:off x="2514600" y="4343400"/>
            <a:ext cx="304800" cy="609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رابط كسهم مستقيم 8"/>
          <p:cNvCxnSpPr/>
          <p:nvPr/>
        </p:nvCxnSpPr>
        <p:spPr>
          <a:xfrm flipH="1">
            <a:off x="2064326" y="5257800"/>
            <a:ext cx="6026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>
            <a:off x="2343149" y="548640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63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412</TotalTime>
  <Words>287</Words>
  <Application>Microsoft Office PowerPoint</Application>
  <PresentationFormat>عرض على الشاشة (3:4)‏</PresentationFormat>
  <Paragraphs>38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 Les voyelles orales de plus d’un timbre</vt:lpstr>
      <vt:lpstr>2-     o     ---- fermée      o  ô   au  eau   oo            Ɔ     --- ouverte    nord   chaud   eau   zoo  côte                                     [ nƆR     ʃo          o       zo      kƆt]                        langue reculée                         lèvres  arrondies </vt:lpstr>
      <vt:lpstr>               </vt:lpstr>
      <vt:lpstr>Les voyelles nasales:- l’air aspiré passe à la fois par le nez et la bouche</vt:lpstr>
      <vt:lpstr>  2-      õ          on   ,    om           ton       tombe      bon                                                    [ tõ ]    [  tõb ]    [ bõ ]                             langue réculée                        lèvres arrondies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voyelles orales de plus d’un timbre</dc:title>
  <dc:creator>Prof-Ghassan</dc:creator>
  <cp:lastModifiedBy>Ghassan</cp:lastModifiedBy>
  <cp:revision>54</cp:revision>
  <dcterms:created xsi:type="dcterms:W3CDTF">2012-01-04T08:35:07Z</dcterms:created>
  <dcterms:modified xsi:type="dcterms:W3CDTF">2013-03-24T12:19:03Z</dcterms:modified>
</cp:coreProperties>
</file>