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0"/>
  </p:notesMasterIdLst>
  <p:sldIdLst>
    <p:sldId id="257" r:id="rId2"/>
    <p:sldId id="263" r:id="rId3"/>
    <p:sldId id="273" r:id="rId4"/>
    <p:sldId id="275" r:id="rId5"/>
    <p:sldId id="278" r:id="rId6"/>
    <p:sldId id="279" r:id="rId7"/>
    <p:sldId id="277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>
        <p:scale>
          <a:sx n="76" d="100"/>
          <a:sy n="76" d="100"/>
        </p:scale>
        <p:origin x="-114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Language origin and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2462748"/>
            <a:ext cx="7010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 startAt="2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Origin of Language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Role of Language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201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Origin of Language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When discussing human language from a historical perspective, two important questions often arise:</a:t>
            </a:r>
          </a:p>
          <a:p>
            <a:pPr algn="l" rtl="0"/>
            <a:endParaRPr lang="en-US" sz="2400" dirty="0" smtClean="0"/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When did human start to talk</a:t>
            </a:r>
            <a:r>
              <a:rPr lang="en-US" sz="2400" dirty="0" smtClean="0"/>
              <a:t>?</a:t>
            </a:r>
          </a:p>
          <a:p>
            <a:pPr marL="457200" indent="-457200" algn="l" rtl="0">
              <a:buFont typeface="+mj-lt"/>
              <a:buAutoNum type="arabicPeriod"/>
            </a:pPr>
            <a:endParaRPr lang="en-US" sz="2400" dirty="0"/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 smtClean="0"/>
              <a:t>How did human </a:t>
            </a:r>
            <a:r>
              <a:rPr lang="en-US" sz="2400" dirty="0"/>
              <a:t>language </a:t>
            </a:r>
            <a:r>
              <a:rPr lang="en-US" sz="2400" dirty="0" smtClean="0"/>
              <a:t>evolve?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457200" indent="-457200" algn="l" rtl="0">
              <a:buFont typeface="+mj-lt"/>
              <a:buAutoNum type="arabicPeriod"/>
            </a:pPr>
            <a:endParaRPr lang="en-US" sz="2400" dirty="0"/>
          </a:p>
          <a:p>
            <a:pPr marL="457200" indent="-457200" algn="l" rtl="0">
              <a:buFont typeface="+mj-lt"/>
              <a:buAutoNum type="arabicPeriod"/>
            </a:pPr>
            <a:endParaRPr lang="en-US" sz="2400" dirty="0" smtClean="0"/>
          </a:p>
          <a:p>
            <a:pPr algn="l" rtl="0"/>
            <a:r>
              <a:rPr lang="en-US" sz="2400" dirty="0" smtClean="0"/>
              <a:t> </a:t>
            </a:r>
            <a:endParaRPr lang="en-US" sz="2400" dirty="0"/>
          </a:p>
          <a:p>
            <a:pPr algn="l" rtl="0"/>
            <a:endParaRPr lang="en-US" sz="2400" dirty="0"/>
          </a:p>
          <a:p>
            <a:pPr algn="l" rt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491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Origin of Language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Until </a:t>
            </a:r>
            <a:r>
              <a:rPr lang="en-US" sz="2400" dirty="0"/>
              <a:t>recently, most linguists regarded the fascinating question </a:t>
            </a:r>
            <a:r>
              <a:rPr lang="en-US" sz="2400" dirty="0" smtClean="0"/>
              <a:t>about the origin of language as a topic that falls outside the purview of linguistics.</a:t>
            </a:r>
          </a:p>
          <a:p>
            <a:pPr algn="l" rtl="0"/>
            <a:r>
              <a:rPr lang="en-US" sz="2400" dirty="0"/>
              <a:t>S</a:t>
            </a:r>
            <a:r>
              <a:rPr lang="en-US" sz="2400" dirty="0" smtClean="0"/>
              <a:t>uddenly</a:t>
            </a:r>
            <a:r>
              <a:rPr lang="en-US" sz="2400" dirty="0"/>
              <a:t>, language origin has become a trendy topic.</a:t>
            </a:r>
            <a:endParaRPr lang="en-US" sz="2400" dirty="0" smtClean="0"/>
          </a:p>
          <a:p>
            <a:pPr algn="l" rtl="0"/>
            <a:r>
              <a:rPr lang="en-US" sz="2400" dirty="0" smtClean="0"/>
              <a:t>It is believed that </a:t>
            </a:r>
            <a:r>
              <a:rPr lang="en-US" sz="2400" dirty="0"/>
              <a:t>Language probably developed in east Africa, around 100,000 </a:t>
            </a:r>
            <a:r>
              <a:rPr lang="en-US" sz="2400" dirty="0" smtClean="0"/>
              <a:t>years ago.</a:t>
            </a:r>
          </a:p>
        </p:txBody>
      </p:sp>
    </p:spTree>
    <p:extLst>
      <p:ext uri="{BB962C8B-B14F-4D97-AF65-F5344CB8AC3E}">
        <p14:creationId xmlns:p14="http://schemas.microsoft.com/office/powerpoint/2010/main" val="411654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Origin of Language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To understand how human language evolve, one needs to know the three </a:t>
            </a:r>
            <a:r>
              <a:rPr lang="en-US" sz="2400" dirty="0"/>
              <a:t>preconditions for the </a:t>
            </a:r>
            <a:r>
              <a:rPr lang="en-US" sz="2400" dirty="0" smtClean="0"/>
              <a:t>human language evolution:</a:t>
            </a:r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 smtClean="0"/>
              <a:t>1. </a:t>
            </a:r>
            <a:r>
              <a:rPr lang="en-US" sz="2400" dirty="0"/>
              <a:t>H</a:t>
            </a:r>
            <a:r>
              <a:rPr lang="en-US" sz="2400" dirty="0" smtClean="0"/>
              <a:t>umans </a:t>
            </a:r>
            <a:r>
              <a:rPr lang="en-US" sz="2400" dirty="0"/>
              <a:t>had </a:t>
            </a:r>
            <a:r>
              <a:rPr lang="en-US" sz="2400" dirty="0" smtClean="0"/>
              <a:t>to view </a:t>
            </a:r>
            <a:r>
              <a:rPr lang="en-US" sz="2400" dirty="0"/>
              <a:t>the world in certain common </a:t>
            </a:r>
            <a:r>
              <a:rPr lang="en-US" sz="2400" dirty="0" smtClean="0"/>
              <a:t>ways.</a:t>
            </a:r>
          </a:p>
          <a:p>
            <a:pPr marL="0" indent="0" algn="l" rtl="0">
              <a:buNone/>
            </a:pPr>
            <a:r>
              <a:rPr lang="en-US" sz="2400" dirty="0" smtClean="0"/>
              <a:t>2. They </a:t>
            </a:r>
            <a:r>
              <a:rPr lang="en-US" sz="2400" dirty="0"/>
              <a:t>were able to produce a range </a:t>
            </a:r>
            <a:r>
              <a:rPr lang="en-US" sz="2400" dirty="0" smtClean="0"/>
              <a:t>of sounds.</a:t>
            </a:r>
          </a:p>
          <a:p>
            <a:pPr marL="0" indent="0" algn="l" rtl="0">
              <a:buNone/>
            </a:pPr>
            <a:r>
              <a:rPr lang="en-US" sz="2400" dirty="0" smtClean="0"/>
              <a:t>3. They </a:t>
            </a:r>
            <a:r>
              <a:rPr lang="en-US" sz="2400" dirty="0"/>
              <a:t>must have attained the ‘ naming insight </a:t>
            </a:r>
            <a:r>
              <a:rPr lang="en-US" sz="2400" dirty="0" smtClean="0"/>
              <a:t>’.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805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Origin of Language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48600" cy="45720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/>
              <a:t>These </a:t>
            </a:r>
            <a:r>
              <a:rPr lang="en-US" dirty="0"/>
              <a:t>preconditions enabled early humans to build up a </a:t>
            </a:r>
            <a:r>
              <a:rPr lang="en-US" dirty="0" smtClean="0"/>
              <a:t>store of words that refers to things and entities. </a:t>
            </a:r>
          </a:p>
          <a:p>
            <a:pPr algn="l" rtl="0"/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about linguistic ‘ rules ’ , conventional </a:t>
            </a:r>
            <a:r>
              <a:rPr lang="en-US" dirty="0" smtClean="0"/>
              <a:t>word arrangements?</a:t>
            </a:r>
          </a:p>
          <a:p>
            <a:pPr algn="l" rtl="0"/>
            <a:r>
              <a:rPr lang="en-US" dirty="0" smtClean="0"/>
              <a:t>It is believed that the evolution of syntactic rules had come about </a:t>
            </a:r>
            <a:r>
              <a:rPr lang="en-US" dirty="0"/>
              <a:t>in much the same way as new rules emerge in </a:t>
            </a:r>
            <a:r>
              <a:rPr lang="en-US" dirty="0" smtClean="0"/>
              <a:t>any language today, where preferences tend to become habits, and habits become ‘ rules ’.</a:t>
            </a:r>
          </a:p>
          <a:p>
            <a:pPr algn="l" rtl="0"/>
            <a:r>
              <a:rPr lang="en-US" dirty="0" smtClean="0"/>
              <a:t>Original language preferences possibly reflected ways in which humans view the world. Thus, most languages put words for actions near the objects which are acted upon.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7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Role of Language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924800" cy="45720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It is often believed the evolution of human language is mainly </a:t>
            </a:r>
            <a:r>
              <a:rPr lang="en-US" sz="2200" dirty="0"/>
              <a:t>motivated by its functions</a:t>
            </a:r>
            <a:r>
              <a:rPr lang="en-US" sz="2200" dirty="0" smtClean="0"/>
              <a:t>.</a:t>
            </a:r>
          </a:p>
          <a:p>
            <a:pPr algn="l" rtl="0"/>
            <a:r>
              <a:rPr lang="en-US" sz="2200" dirty="0" smtClean="0"/>
              <a:t>One of the key functions of language is that </a:t>
            </a:r>
            <a:r>
              <a:rPr lang="en-US" sz="2200" smtClean="0"/>
              <a:t>it enables </a:t>
            </a:r>
            <a:r>
              <a:rPr lang="en-US" sz="2200" dirty="0" smtClean="0"/>
              <a:t>socialization, e.g. as in social chit-chat.</a:t>
            </a:r>
            <a:endParaRPr lang="en-US" sz="2200" dirty="0"/>
          </a:p>
          <a:p>
            <a:pPr algn="l" rtl="0"/>
            <a:r>
              <a:rPr lang="en-US" sz="2200" dirty="0" smtClean="0"/>
              <a:t>Yet, language can be used for different communicative purposes.</a:t>
            </a:r>
          </a:p>
          <a:p>
            <a:pPr algn="l" rtl="0"/>
            <a:r>
              <a:rPr lang="en-US" sz="2200" dirty="0" smtClean="0">
                <a:effectLst/>
              </a:rPr>
              <a:t>One </a:t>
            </a:r>
            <a:r>
              <a:rPr lang="en-US" sz="2200" dirty="0">
                <a:effectLst/>
              </a:rPr>
              <a:t>of the main language functions is </a:t>
            </a:r>
            <a:r>
              <a:rPr lang="en-US" sz="2200" dirty="0" smtClean="0">
                <a:effectLst/>
              </a:rPr>
              <a:t>to exchange information.</a:t>
            </a:r>
          </a:p>
          <a:p>
            <a:pPr algn="l" rtl="0"/>
            <a:r>
              <a:rPr lang="en-US" sz="2200" dirty="0" smtClean="0">
                <a:effectLst/>
              </a:rPr>
              <a:t>Language can also be used to perform </a:t>
            </a:r>
            <a:r>
              <a:rPr lang="en-US" sz="2200" dirty="0">
                <a:effectLst/>
              </a:rPr>
              <a:t>many </a:t>
            </a:r>
            <a:r>
              <a:rPr lang="en-US" sz="2200" dirty="0" smtClean="0">
                <a:effectLst/>
              </a:rPr>
              <a:t>acts </a:t>
            </a:r>
            <a:r>
              <a:rPr lang="en-US" sz="2200" dirty="0">
                <a:effectLst/>
              </a:rPr>
              <a:t>like </a:t>
            </a:r>
            <a:r>
              <a:rPr lang="en-US" sz="2200" dirty="0" smtClean="0">
                <a:effectLst/>
              </a:rPr>
              <a:t>commanding</a:t>
            </a:r>
            <a:r>
              <a:rPr lang="en-US" sz="2200" dirty="0">
                <a:effectLst/>
              </a:rPr>
              <a:t>, persuading and </a:t>
            </a:r>
            <a:r>
              <a:rPr lang="en-US" sz="2200" dirty="0" smtClean="0">
                <a:effectLst/>
              </a:rPr>
              <a:t>influencing others, </a:t>
            </a:r>
            <a:r>
              <a:rPr lang="en-US" sz="2200" dirty="0">
                <a:effectLst/>
              </a:rPr>
              <a:t>etc</a:t>
            </a:r>
            <a:r>
              <a:rPr lang="en-US" sz="2200" dirty="0" smtClean="0">
                <a:effectLst/>
              </a:rPr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3085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/>
              <a:t>Role of Language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Language also has an expressive function, as humans use language to express their feelings and emotions. </a:t>
            </a:r>
          </a:p>
          <a:p>
            <a:pPr algn="l" rtl="0"/>
            <a:r>
              <a:rPr lang="en-US" sz="2400" dirty="0" smtClean="0"/>
              <a:t>Despite its importance, the expressive function </a:t>
            </a:r>
            <a:r>
              <a:rPr lang="en-US" sz="2400" dirty="0"/>
              <a:t>of language </a:t>
            </a:r>
            <a:r>
              <a:rPr lang="en-US" sz="2400" dirty="0" smtClean="0"/>
              <a:t>is </a:t>
            </a:r>
            <a:r>
              <a:rPr lang="en-US" sz="2400" dirty="0"/>
              <a:t>not well developed</a:t>
            </a:r>
            <a:r>
              <a:rPr lang="en-US" sz="2400" dirty="0" smtClean="0"/>
              <a:t>, because </a:t>
            </a:r>
            <a:r>
              <a:rPr lang="en-US" sz="2400" dirty="0"/>
              <a:t>h</a:t>
            </a:r>
            <a:r>
              <a:rPr lang="en-US" sz="2400" dirty="0" smtClean="0"/>
              <a:t>umans</a:t>
            </a:r>
            <a:r>
              <a:rPr lang="en-US" sz="2400" dirty="0"/>
              <a:t>, like other primates, can convey emotions via </a:t>
            </a:r>
            <a:r>
              <a:rPr lang="en-US" sz="2400" dirty="0" smtClean="0"/>
              <a:t>screams, grunts, </a:t>
            </a:r>
            <a:r>
              <a:rPr lang="en-US" sz="2400" dirty="0"/>
              <a:t>gestures and so </a:t>
            </a:r>
            <a:r>
              <a:rPr lang="en-US" sz="2400" dirty="0" smtClean="0"/>
              <a:t>on.</a:t>
            </a:r>
          </a:p>
          <a:p>
            <a:pPr algn="l" rtl="0"/>
            <a:r>
              <a:rPr lang="en-US" sz="2400" dirty="0"/>
              <a:t>Humans may use language for purely aesthetic </a:t>
            </a:r>
            <a:r>
              <a:rPr lang="en-US" sz="2400" dirty="0" smtClean="0"/>
              <a:t>reasons</a:t>
            </a:r>
            <a:r>
              <a:rPr lang="en-US" sz="2400" dirty="0"/>
              <a:t> </a:t>
            </a:r>
            <a:r>
              <a:rPr lang="en-US" sz="2400" dirty="0" smtClean="0"/>
              <a:t>to produce literary text. </a:t>
            </a:r>
          </a:p>
          <a:p>
            <a:pPr algn="l" rtl="0"/>
            <a:r>
              <a:rPr lang="en-US" sz="2400" dirty="0" smtClean="0"/>
              <a:t>Any other function you can think of???</a:t>
            </a:r>
          </a:p>
        </p:txBody>
      </p:sp>
    </p:spTree>
    <p:extLst>
      <p:ext uri="{BB962C8B-B14F-4D97-AF65-F5344CB8AC3E}">
        <p14:creationId xmlns:p14="http://schemas.microsoft.com/office/powerpoint/2010/main" val="27480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1001</TotalTime>
  <Words>414</Words>
  <Application>Microsoft Office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Damask</vt:lpstr>
      <vt:lpstr>Language origin and functions</vt:lpstr>
      <vt:lpstr>Overview</vt:lpstr>
      <vt:lpstr>Origin of Language </vt:lpstr>
      <vt:lpstr>Origin of Language </vt:lpstr>
      <vt:lpstr>Origin of Language </vt:lpstr>
      <vt:lpstr>Origin of Language </vt:lpstr>
      <vt:lpstr>Role of Language </vt:lpstr>
      <vt:lpstr>Role of Language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106</cp:revision>
  <dcterms:created xsi:type="dcterms:W3CDTF">2006-08-16T00:00:00Z</dcterms:created>
  <dcterms:modified xsi:type="dcterms:W3CDTF">2021-01-11T18:28:42Z</dcterms:modified>
</cp:coreProperties>
</file>