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7" r:id="rId2"/>
    <p:sldId id="263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2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is Language?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Patterning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Because animal </a:t>
            </a:r>
            <a:r>
              <a:rPr lang="en-US" sz="2400" dirty="0"/>
              <a:t>communication systems consist of a simple list </a:t>
            </a:r>
            <a:r>
              <a:rPr lang="en-US" sz="2400" dirty="0" smtClean="0"/>
              <a:t>of elements</a:t>
            </a:r>
            <a:r>
              <a:rPr lang="en-US" sz="2400" dirty="0"/>
              <a:t>. There is </a:t>
            </a:r>
            <a:r>
              <a:rPr lang="en-US" sz="2400" dirty="0" smtClean="0"/>
              <a:t>no </a:t>
            </a:r>
            <a:r>
              <a:rPr lang="en-US" sz="2400" dirty="0"/>
              <a:t>internal organization within the system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dirty="0"/>
              <a:t>Humans do not </a:t>
            </a:r>
            <a:r>
              <a:rPr lang="en-US" sz="2400" dirty="0" smtClean="0"/>
              <a:t>juxtapose sounds </a:t>
            </a:r>
            <a:r>
              <a:rPr lang="en-US" sz="2400" dirty="0"/>
              <a:t>and words in a random way. Instead, they </a:t>
            </a:r>
            <a:r>
              <a:rPr lang="en-US" sz="2400" dirty="0" smtClean="0"/>
              <a:t>combine sounds and words based on </a:t>
            </a:r>
            <a:r>
              <a:rPr lang="en-US" sz="2400" dirty="0"/>
              <a:t>a few </a:t>
            </a:r>
            <a:r>
              <a:rPr lang="en-US" sz="2400" dirty="0" smtClean="0"/>
              <a:t>well-defined </a:t>
            </a:r>
            <a:r>
              <a:rPr lang="en-US" sz="2400" dirty="0"/>
              <a:t>patterns.</a:t>
            </a:r>
            <a:endParaRPr lang="en-US" sz="2400" dirty="0" smtClean="0"/>
          </a:p>
          <a:p>
            <a:pPr algn="l" rtl="0"/>
            <a:r>
              <a:rPr lang="en-US" sz="2400" dirty="0" smtClean="0"/>
              <a:t>The creativity of human </a:t>
            </a:r>
            <a:r>
              <a:rPr lang="en-US" sz="2400" dirty="0"/>
              <a:t>language is </a:t>
            </a:r>
            <a:r>
              <a:rPr lang="en-US" sz="2400" dirty="0" smtClean="0"/>
              <a:t>based </a:t>
            </a:r>
            <a:r>
              <a:rPr lang="en-US" sz="2400" dirty="0"/>
              <a:t>on the changes made within a finite number of patterns and how these patterns are arranged together. </a:t>
            </a:r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675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Structure dependence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Language </a:t>
            </a:r>
            <a:r>
              <a:rPr lang="en-US" sz="2400" dirty="0"/>
              <a:t>operations are </a:t>
            </a:r>
            <a:r>
              <a:rPr lang="en-US" sz="2400" dirty="0" smtClean="0"/>
              <a:t>structure-dependent.</a:t>
            </a:r>
            <a:endParaRPr lang="en-US" sz="2400" dirty="0"/>
          </a:p>
          <a:p>
            <a:pPr algn="l" rtl="0"/>
            <a:r>
              <a:rPr lang="en-US" sz="2400" dirty="0" smtClean="0"/>
              <a:t>These operations depend </a:t>
            </a:r>
            <a:r>
              <a:rPr lang="en-US" sz="2400" dirty="0"/>
              <a:t>on an understanding of the internal structure of </a:t>
            </a:r>
            <a:r>
              <a:rPr lang="en-US" sz="2400" dirty="0" smtClean="0"/>
              <a:t>a sentence</a:t>
            </a:r>
            <a:r>
              <a:rPr lang="en-US" sz="2400" dirty="0"/>
              <a:t>, rather than on the number of elements involved.</a:t>
            </a:r>
          </a:p>
          <a:p>
            <a:pPr algn="l" rtl="0"/>
            <a:r>
              <a:rPr lang="en-US" sz="2400" dirty="0"/>
              <a:t>In human language, elements of structure can change places, or even be omitted.</a:t>
            </a:r>
          </a:p>
          <a:p>
            <a:pPr algn="l" rtl="0"/>
            <a:r>
              <a:rPr lang="en-US" sz="2400" dirty="0"/>
              <a:t>Because language is structure dependent, language users can understand invisible, </a:t>
            </a:r>
            <a:r>
              <a:rPr lang="en-US" sz="2400"/>
              <a:t>inaudible </a:t>
            </a:r>
            <a:r>
              <a:rPr lang="en-US" sz="2400" smtClean="0"/>
              <a:t>element </a:t>
            </a:r>
            <a:r>
              <a:rPr lang="en-US" sz="2400" dirty="0" smtClean="0"/>
              <a:t>in the pattern.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772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Defining Language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ctr" rtl="0">
              <a:buNone/>
            </a:pPr>
            <a:r>
              <a:rPr lang="en-US" sz="2400" dirty="0" smtClean="0"/>
              <a:t>Language </a:t>
            </a:r>
            <a:r>
              <a:rPr lang="en-US" sz="2400" dirty="0"/>
              <a:t>can then be defined </a:t>
            </a:r>
            <a:r>
              <a:rPr lang="en-US" sz="2400" dirty="0" smtClean="0"/>
              <a:t>as </a:t>
            </a:r>
            <a:r>
              <a:rPr lang="en-US" sz="2400" dirty="0"/>
              <a:t>“a patterned </a:t>
            </a:r>
            <a:r>
              <a:rPr lang="en-US" sz="2400" dirty="0" smtClean="0"/>
              <a:t>communication system </a:t>
            </a:r>
            <a:r>
              <a:rPr lang="en-US" sz="2400" dirty="0"/>
              <a:t>of arbitrary sound signals, characterized by structure dependence, creativity, displacement, duality and cultural </a:t>
            </a:r>
            <a:r>
              <a:rPr lang="en-US" sz="2400" dirty="0" smtClean="0"/>
              <a:t>transmission. </a:t>
            </a:r>
            <a:endParaRPr lang="en-US" sz="2400" dirty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83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462748"/>
            <a:ext cx="7010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/>
              <a:t>Distinctive Features of Human </a:t>
            </a:r>
            <a:r>
              <a:rPr lang="en-US" sz="2400" dirty="0" smtClean="0"/>
              <a:t>Language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2</a:t>
            </a:r>
            <a:r>
              <a:rPr lang="en-US" sz="2400" dirty="0"/>
              <a:t>. </a:t>
            </a:r>
            <a:r>
              <a:rPr lang="en-US" sz="2400" dirty="0" smtClean="0"/>
              <a:t>  Defining Language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Distinctive Features of Language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343400"/>
          </a:xfrm>
        </p:spPr>
        <p:txBody>
          <a:bodyPr>
            <a:noAutofit/>
          </a:bodyPr>
          <a:lstStyle/>
          <a:p>
            <a:pPr algn="l" rtl="0"/>
            <a:r>
              <a:rPr lang="en-US" sz="1800" dirty="0" smtClean="0"/>
              <a:t>There </a:t>
            </a:r>
            <a:r>
              <a:rPr lang="en-US" sz="1800" dirty="0"/>
              <a:t>are several </a:t>
            </a:r>
            <a:r>
              <a:rPr lang="en-US" sz="1800" dirty="0" smtClean="0"/>
              <a:t>intrinsic features </a:t>
            </a:r>
            <a:r>
              <a:rPr lang="en-US" sz="1800" dirty="0"/>
              <a:t>that distinguish human language from other </a:t>
            </a:r>
            <a:r>
              <a:rPr lang="en-US" sz="1800" dirty="0" smtClean="0"/>
              <a:t>communication systems.</a:t>
            </a:r>
            <a:endParaRPr lang="en-US" sz="1800" dirty="0"/>
          </a:p>
          <a:p>
            <a:pPr algn="l" rtl="0"/>
            <a:r>
              <a:rPr lang="en-US" sz="1800" dirty="0"/>
              <a:t>These intrinsic features </a:t>
            </a:r>
            <a:r>
              <a:rPr lang="en-US" sz="1800" dirty="0" smtClean="0"/>
              <a:t>include: </a:t>
            </a:r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 smtClean="0"/>
              <a:t>The </a:t>
            </a:r>
            <a:r>
              <a:rPr lang="en-US" sz="1600" dirty="0"/>
              <a:t>use of sound </a:t>
            </a:r>
            <a:r>
              <a:rPr lang="en-US" sz="1600" dirty="0" smtClean="0"/>
              <a:t>signals</a:t>
            </a:r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 smtClean="0"/>
              <a:t>Arbitrariness</a:t>
            </a:r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 smtClean="0"/>
              <a:t>Displacement</a:t>
            </a:r>
            <a:endParaRPr lang="en-US" sz="1600" dirty="0"/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 smtClean="0"/>
              <a:t>Duality</a:t>
            </a:r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need for </a:t>
            </a:r>
            <a:r>
              <a:rPr lang="en-US" sz="1600" dirty="0" smtClean="0"/>
              <a:t>learning</a:t>
            </a:r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 smtClean="0"/>
              <a:t>Creativity</a:t>
            </a:r>
            <a:endParaRPr lang="en-US" sz="1600" dirty="0"/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 smtClean="0"/>
              <a:t> </a:t>
            </a:r>
            <a:r>
              <a:rPr lang="en-US" sz="1600" dirty="0"/>
              <a:t>P</a:t>
            </a:r>
            <a:r>
              <a:rPr lang="en-US" sz="1600" dirty="0" smtClean="0"/>
              <a:t>atterning </a:t>
            </a:r>
            <a:r>
              <a:rPr lang="en-US" sz="1600" dirty="0"/>
              <a:t>of </a:t>
            </a:r>
            <a:r>
              <a:rPr lang="en-US" sz="1600" dirty="0" smtClean="0"/>
              <a:t>units</a:t>
            </a:r>
          </a:p>
          <a:p>
            <a:pPr marL="457200" indent="-457200" algn="l" rtl="0">
              <a:lnSpc>
                <a:spcPct val="100000"/>
              </a:lnSpc>
              <a:buAutoNum type="arabicPeriod"/>
            </a:pPr>
            <a:r>
              <a:rPr lang="en-US" sz="1600" dirty="0"/>
              <a:t>S</a:t>
            </a:r>
            <a:r>
              <a:rPr lang="en-US" sz="1600" dirty="0" smtClean="0"/>
              <a:t>tructure dependence</a:t>
            </a:r>
            <a:r>
              <a:rPr lang="en-US" sz="1800" dirty="0" smtClean="0"/>
              <a:t> </a:t>
            </a:r>
            <a:endParaRPr lang="en-US" sz="1800" dirty="0"/>
          </a:p>
          <a:p>
            <a:pPr marL="0" indent="0" algn="r" rtl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7448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The Use of Sound signals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3434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Human language is based on the use of sound signals.</a:t>
            </a:r>
          </a:p>
          <a:p>
            <a:pPr algn="l" rtl="0"/>
            <a:r>
              <a:rPr lang="en-US" sz="2200" dirty="0" smtClean="0"/>
              <a:t>The use of sound </a:t>
            </a:r>
            <a:r>
              <a:rPr lang="en-US" sz="2200" dirty="0"/>
              <a:t>signals have several </a:t>
            </a:r>
            <a:r>
              <a:rPr lang="en-US" sz="2200" dirty="0" smtClean="0"/>
              <a:t>advantages, such as:</a:t>
            </a:r>
            <a:endParaRPr lang="en-US" sz="2200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 smtClean="0"/>
              <a:t>Sound signals can </a:t>
            </a:r>
            <a:r>
              <a:rPr lang="en-US" sz="2200" dirty="0"/>
              <a:t>be used in the </a:t>
            </a:r>
            <a:r>
              <a:rPr lang="en-US" sz="2200" dirty="0" smtClean="0"/>
              <a:t>dark and </a:t>
            </a:r>
            <a:r>
              <a:rPr lang="en-US" sz="2200" dirty="0"/>
              <a:t>at some distance.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/>
              <a:t>They allow a wide variety of messages to be </a:t>
            </a:r>
            <a:r>
              <a:rPr lang="en-US" sz="2200" dirty="0" smtClean="0"/>
              <a:t>sent.</a:t>
            </a:r>
            <a:endParaRPr lang="en-US" sz="2200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/>
              <a:t>The use of sound </a:t>
            </a:r>
            <a:r>
              <a:rPr lang="en-US" sz="2200"/>
              <a:t>signals </a:t>
            </a:r>
            <a:r>
              <a:rPr lang="en-US" sz="2200" smtClean="0"/>
              <a:t>leaves </a:t>
            </a:r>
            <a:r>
              <a:rPr lang="en-US" sz="2200" dirty="0"/>
              <a:t>the body free for other activities.</a:t>
            </a:r>
          </a:p>
        </p:txBody>
      </p:sp>
    </p:spTree>
    <p:extLst>
      <p:ext uri="{BB962C8B-B14F-4D97-AF65-F5344CB8AC3E}">
        <p14:creationId xmlns:p14="http://schemas.microsoft.com/office/powerpoint/2010/main" val="429215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Arbitrariness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Animals use motivated, rather than arbitrary, signal to convey the intended message.</a:t>
            </a:r>
          </a:p>
          <a:p>
            <a:pPr algn="l" rtl="0"/>
            <a:r>
              <a:rPr lang="en-US" sz="2200" dirty="0"/>
              <a:t>For instance, to warn off an opponent, a cat stimulates an attacking attitude by arching its back and appearing ready to pounce</a:t>
            </a:r>
          </a:p>
          <a:p>
            <a:pPr algn="l" rtl="0"/>
            <a:r>
              <a:rPr lang="en-US" sz="2200" dirty="0" smtClean="0"/>
              <a:t>Arbitrariness </a:t>
            </a:r>
            <a:r>
              <a:rPr lang="en-US" sz="2200" dirty="0"/>
              <a:t>means that there is not logical link between the signal (i.e. the sounds) and the message (i.e. meaning).</a:t>
            </a:r>
          </a:p>
          <a:p>
            <a:pPr algn="l" rtl="0"/>
            <a:r>
              <a:rPr lang="en-US" sz="2200" dirty="0"/>
              <a:t>In human language, the link between the signal and the message is arbitrary, but conventional. </a:t>
            </a:r>
          </a:p>
          <a:p>
            <a:pPr algn="l" rtl="0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5573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The need for Learning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100" dirty="0"/>
              <a:t>Animal are genetically endowed with the ability to use a limited number of signals. </a:t>
            </a:r>
          </a:p>
          <a:p>
            <a:pPr algn="l" rtl="0"/>
            <a:r>
              <a:rPr lang="en-US" sz="2100" dirty="0"/>
              <a:t>Humans, on the other hand,  need to learn language. </a:t>
            </a:r>
          </a:p>
          <a:p>
            <a:pPr algn="l" rtl="0"/>
            <a:r>
              <a:rPr lang="en-US" sz="2100" dirty="0" smtClean="0"/>
              <a:t>Human </a:t>
            </a:r>
            <a:r>
              <a:rPr lang="en-US" sz="2100" dirty="0"/>
              <a:t>language is by no means totally conditioned by the </a:t>
            </a:r>
            <a:r>
              <a:rPr lang="en-US" sz="2100" dirty="0" smtClean="0"/>
              <a:t>environment. </a:t>
            </a:r>
          </a:p>
          <a:p>
            <a:pPr algn="l" rtl="0"/>
            <a:r>
              <a:rPr lang="en-US" sz="2100" dirty="0"/>
              <a:t>T</a:t>
            </a:r>
            <a:r>
              <a:rPr lang="en-US" sz="2100" dirty="0" smtClean="0"/>
              <a:t>here </a:t>
            </a:r>
            <a:r>
              <a:rPr lang="en-US" sz="2100" dirty="0"/>
              <a:t>is some type of innate predisposition towards language in a new-born child.</a:t>
            </a:r>
          </a:p>
          <a:p>
            <a:pPr algn="l" rtl="0"/>
            <a:r>
              <a:rPr lang="en-US" sz="2100" dirty="0"/>
              <a:t>However, this predisposition can be activated only by long exposure to language, which requires careful learning.</a:t>
            </a:r>
          </a:p>
        </p:txBody>
      </p:sp>
    </p:spTree>
    <p:extLst>
      <p:ext uri="{BB962C8B-B14F-4D97-AF65-F5344CB8AC3E}">
        <p14:creationId xmlns:p14="http://schemas.microsoft.com/office/powerpoint/2010/main" val="354051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Duality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600" dirty="0" smtClean="0"/>
          </a:p>
          <a:p>
            <a:pPr algn="l" rtl="0"/>
            <a:r>
              <a:rPr lang="en-US" sz="2600" dirty="0" smtClean="0"/>
              <a:t>Duality means that language </a:t>
            </a:r>
            <a:r>
              <a:rPr lang="en-US" sz="2600" dirty="0"/>
              <a:t>is double-layered. </a:t>
            </a:r>
            <a:endParaRPr lang="en-US" sz="2600" dirty="0" smtClean="0"/>
          </a:p>
          <a:p>
            <a:pPr algn="l" rtl="0"/>
            <a:r>
              <a:rPr lang="en-US" sz="2600" dirty="0" smtClean="0"/>
              <a:t>It is composed of a set of </a:t>
            </a:r>
            <a:r>
              <a:rPr lang="en-US" sz="2600" dirty="0"/>
              <a:t>basic sounds </a:t>
            </a:r>
            <a:r>
              <a:rPr lang="en-US" sz="2600" dirty="0" smtClean="0"/>
              <a:t>(i.e. phonemes) which can be combined </a:t>
            </a:r>
            <a:r>
              <a:rPr lang="en-US" sz="2600" dirty="0"/>
              <a:t>into larger </a:t>
            </a:r>
            <a:r>
              <a:rPr lang="en-US" sz="2600" dirty="0" smtClean="0"/>
              <a:t>units (i.e. words). </a:t>
            </a:r>
          </a:p>
          <a:p>
            <a:pPr algn="l" rtl="0"/>
            <a:r>
              <a:rPr lang="en-US" sz="2600" dirty="0"/>
              <a:t>This double-layering (i.e. duality) makes language flexible and powerful. </a:t>
            </a:r>
          </a:p>
          <a:p>
            <a:pPr algn="l" rtl="0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9133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Displacement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Most </a:t>
            </a:r>
            <a:r>
              <a:rPr lang="en-US" sz="2400" dirty="0"/>
              <a:t>animals can communicate </a:t>
            </a:r>
            <a:r>
              <a:rPr lang="en-US" sz="2400" dirty="0" smtClean="0"/>
              <a:t>about </a:t>
            </a:r>
            <a:r>
              <a:rPr lang="en-US" sz="2400" dirty="0"/>
              <a:t>things in the </a:t>
            </a:r>
            <a:r>
              <a:rPr lang="en-US" sz="2400" dirty="0" smtClean="0"/>
              <a:t>immediate environment only.</a:t>
            </a:r>
          </a:p>
          <a:p>
            <a:pPr algn="l" rtl="0"/>
            <a:r>
              <a:rPr lang="en-US" sz="2400" dirty="0" smtClean="0"/>
              <a:t>Unlike </a:t>
            </a:r>
            <a:r>
              <a:rPr lang="en-US" sz="2400" dirty="0"/>
              <a:t>most other animals, humans can discuss objects and events that are removed in time and place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dirty="0" smtClean="0"/>
              <a:t>Displacement means that human language can communicate about things/persons that are absent and distant as easy as about things/persons that are present and close.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718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Creativity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Most </a:t>
            </a:r>
            <a:r>
              <a:rPr lang="en-US" sz="2400" dirty="0"/>
              <a:t>animals have a very limited number of messages they </a:t>
            </a:r>
            <a:r>
              <a:rPr lang="en-US" sz="2400" dirty="0" smtClean="0"/>
              <a:t>can send </a:t>
            </a:r>
            <a:r>
              <a:rPr lang="en-US" sz="2400" dirty="0"/>
              <a:t>or receive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dirty="0" smtClean="0"/>
              <a:t>Human, on the other hand, can produce novel sentences every time they use language. </a:t>
            </a:r>
          </a:p>
          <a:p>
            <a:pPr algn="l" rtl="0"/>
            <a:r>
              <a:rPr lang="en-US" sz="2400" dirty="0" smtClean="0"/>
              <a:t>Creativity means that human beings can use language to create sentences that </a:t>
            </a:r>
            <a:r>
              <a:rPr lang="en-US" sz="2400" smtClean="0"/>
              <a:t>have not been </a:t>
            </a:r>
            <a:r>
              <a:rPr lang="en-US" sz="2400" dirty="0" smtClean="0"/>
              <a:t>heard of before. </a:t>
            </a:r>
            <a:endParaRPr lang="en-US" sz="2400" dirty="0"/>
          </a:p>
          <a:p>
            <a:pPr algn="l" rtl="0"/>
            <a:r>
              <a:rPr lang="en-US" sz="2400" dirty="0" smtClean="0"/>
              <a:t>Indeed, creativity reflects the limitless of human language.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67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854</TotalTime>
  <Words>615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Damask</vt:lpstr>
      <vt:lpstr>What is Language?</vt:lpstr>
      <vt:lpstr>Overview</vt:lpstr>
      <vt:lpstr>Distinctive Features of Language</vt:lpstr>
      <vt:lpstr>The Use of Sound signals</vt:lpstr>
      <vt:lpstr>Arbitrariness </vt:lpstr>
      <vt:lpstr>The need for Learning</vt:lpstr>
      <vt:lpstr>Duality</vt:lpstr>
      <vt:lpstr>Displacement </vt:lpstr>
      <vt:lpstr>Creativity</vt:lpstr>
      <vt:lpstr>Patterning</vt:lpstr>
      <vt:lpstr>Structure dependence </vt:lpstr>
      <vt:lpstr>Defining Language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87</cp:revision>
  <dcterms:created xsi:type="dcterms:W3CDTF">2006-08-16T00:00:00Z</dcterms:created>
  <dcterms:modified xsi:type="dcterms:W3CDTF">2021-01-05T12:11:56Z</dcterms:modified>
</cp:coreProperties>
</file>