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0" r:id="rId2"/>
    <p:sldId id="258" r:id="rId3"/>
    <p:sldId id="261" r:id="rId4"/>
    <p:sldId id="262" r:id="rId5"/>
    <p:sldId id="264"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1" d="100"/>
          <a:sy n="71" d="100"/>
        </p:scale>
        <p:origin x="-113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61F22B7E-B1D1-4B98-B3F8-F620A4794D78}" type="datetimeFigureOut">
              <a:rPr lang="ar-IQ" smtClean="0"/>
              <a:t>15/04/1440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99AA81E-BD3F-499A-8B9A-8AE743FDEAA2}" type="slidenum">
              <a:rPr lang="ar-IQ" smtClean="0"/>
              <a:t>‹#›</a:t>
            </a:fld>
            <a:endParaRPr lang="ar-IQ"/>
          </a:p>
        </p:txBody>
      </p:sp>
    </p:spTree>
    <p:extLst>
      <p:ext uri="{BB962C8B-B14F-4D97-AF65-F5344CB8AC3E}">
        <p14:creationId xmlns:p14="http://schemas.microsoft.com/office/powerpoint/2010/main" val="3757098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61F22B7E-B1D1-4B98-B3F8-F620A4794D78}" type="datetimeFigureOut">
              <a:rPr lang="ar-IQ" smtClean="0"/>
              <a:t>15/04/1440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99AA81E-BD3F-499A-8B9A-8AE743FDEAA2}" type="slidenum">
              <a:rPr lang="ar-IQ" smtClean="0"/>
              <a:t>‹#›</a:t>
            </a:fld>
            <a:endParaRPr lang="ar-IQ"/>
          </a:p>
        </p:txBody>
      </p:sp>
    </p:spTree>
    <p:extLst>
      <p:ext uri="{BB962C8B-B14F-4D97-AF65-F5344CB8AC3E}">
        <p14:creationId xmlns:p14="http://schemas.microsoft.com/office/powerpoint/2010/main" val="1164665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61F22B7E-B1D1-4B98-B3F8-F620A4794D78}" type="datetimeFigureOut">
              <a:rPr lang="ar-IQ" smtClean="0"/>
              <a:t>15/04/1440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99AA81E-BD3F-499A-8B9A-8AE743FDEAA2}" type="slidenum">
              <a:rPr lang="ar-IQ" smtClean="0"/>
              <a:t>‹#›</a:t>
            </a:fld>
            <a:endParaRPr lang="ar-IQ"/>
          </a:p>
        </p:txBody>
      </p:sp>
    </p:spTree>
    <p:extLst>
      <p:ext uri="{BB962C8B-B14F-4D97-AF65-F5344CB8AC3E}">
        <p14:creationId xmlns:p14="http://schemas.microsoft.com/office/powerpoint/2010/main" val="93499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61F22B7E-B1D1-4B98-B3F8-F620A4794D78}" type="datetimeFigureOut">
              <a:rPr lang="ar-IQ" smtClean="0"/>
              <a:t>15/04/1440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99AA81E-BD3F-499A-8B9A-8AE743FDEAA2}" type="slidenum">
              <a:rPr lang="ar-IQ" smtClean="0"/>
              <a:t>‹#›</a:t>
            </a:fld>
            <a:endParaRPr lang="ar-IQ"/>
          </a:p>
        </p:txBody>
      </p:sp>
    </p:spTree>
    <p:extLst>
      <p:ext uri="{BB962C8B-B14F-4D97-AF65-F5344CB8AC3E}">
        <p14:creationId xmlns:p14="http://schemas.microsoft.com/office/powerpoint/2010/main" val="2175007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F22B7E-B1D1-4B98-B3F8-F620A4794D78}" type="datetimeFigureOut">
              <a:rPr lang="ar-IQ" smtClean="0"/>
              <a:t>15/04/1440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99AA81E-BD3F-499A-8B9A-8AE743FDEAA2}" type="slidenum">
              <a:rPr lang="ar-IQ" smtClean="0"/>
              <a:t>‹#›</a:t>
            </a:fld>
            <a:endParaRPr lang="ar-IQ"/>
          </a:p>
        </p:txBody>
      </p:sp>
    </p:spTree>
    <p:extLst>
      <p:ext uri="{BB962C8B-B14F-4D97-AF65-F5344CB8AC3E}">
        <p14:creationId xmlns:p14="http://schemas.microsoft.com/office/powerpoint/2010/main" val="2937981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61F22B7E-B1D1-4B98-B3F8-F620A4794D78}" type="datetimeFigureOut">
              <a:rPr lang="ar-IQ" smtClean="0"/>
              <a:t>15/04/1440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99AA81E-BD3F-499A-8B9A-8AE743FDEAA2}" type="slidenum">
              <a:rPr lang="ar-IQ" smtClean="0"/>
              <a:t>‹#›</a:t>
            </a:fld>
            <a:endParaRPr lang="ar-IQ"/>
          </a:p>
        </p:txBody>
      </p:sp>
    </p:spTree>
    <p:extLst>
      <p:ext uri="{BB962C8B-B14F-4D97-AF65-F5344CB8AC3E}">
        <p14:creationId xmlns:p14="http://schemas.microsoft.com/office/powerpoint/2010/main" val="3024489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61F22B7E-B1D1-4B98-B3F8-F620A4794D78}" type="datetimeFigureOut">
              <a:rPr lang="ar-IQ" smtClean="0"/>
              <a:t>15/04/1440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699AA81E-BD3F-499A-8B9A-8AE743FDEAA2}" type="slidenum">
              <a:rPr lang="ar-IQ" smtClean="0"/>
              <a:t>‹#›</a:t>
            </a:fld>
            <a:endParaRPr lang="ar-IQ"/>
          </a:p>
        </p:txBody>
      </p:sp>
    </p:spTree>
    <p:extLst>
      <p:ext uri="{BB962C8B-B14F-4D97-AF65-F5344CB8AC3E}">
        <p14:creationId xmlns:p14="http://schemas.microsoft.com/office/powerpoint/2010/main" val="2396917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61F22B7E-B1D1-4B98-B3F8-F620A4794D78}" type="datetimeFigureOut">
              <a:rPr lang="ar-IQ" smtClean="0"/>
              <a:t>15/04/1440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699AA81E-BD3F-499A-8B9A-8AE743FDEAA2}" type="slidenum">
              <a:rPr lang="ar-IQ" smtClean="0"/>
              <a:t>‹#›</a:t>
            </a:fld>
            <a:endParaRPr lang="ar-IQ"/>
          </a:p>
        </p:txBody>
      </p:sp>
    </p:spTree>
    <p:extLst>
      <p:ext uri="{BB962C8B-B14F-4D97-AF65-F5344CB8AC3E}">
        <p14:creationId xmlns:p14="http://schemas.microsoft.com/office/powerpoint/2010/main" val="905062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F22B7E-B1D1-4B98-B3F8-F620A4794D78}" type="datetimeFigureOut">
              <a:rPr lang="ar-IQ" smtClean="0"/>
              <a:t>15/04/1440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699AA81E-BD3F-499A-8B9A-8AE743FDEAA2}" type="slidenum">
              <a:rPr lang="ar-IQ" smtClean="0"/>
              <a:t>‹#›</a:t>
            </a:fld>
            <a:endParaRPr lang="ar-IQ"/>
          </a:p>
        </p:txBody>
      </p:sp>
    </p:spTree>
    <p:extLst>
      <p:ext uri="{BB962C8B-B14F-4D97-AF65-F5344CB8AC3E}">
        <p14:creationId xmlns:p14="http://schemas.microsoft.com/office/powerpoint/2010/main" val="120049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F22B7E-B1D1-4B98-B3F8-F620A4794D78}" type="datetimeFigureOut">
              <a:rPr lang="ar-IQ" smtClean="0"/>
              <a:t>15/04/1440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99AA81E-BD3F-499A-8B9A-8AE743FDEAA2}" type="slidenum">
              <a:rPr lang="ar-IQ" smtClean="0"/>
              <a:t>‹#›</a:t>
            </a:fld>
            <a:endParaRPr lang="ar-IQ"/>
          </a:p>
        </p:txBody>
      </p:sp>
    </p:spTree>
    <p:extLst>
      <p:ext uri="{BB962C8B-B14F-4D97-AF65-F5344CB8AC3E}">
        <p14:creationId xmlns:p14="http://schemas.microsoft.com/office/powerpoint/2010/main" val="2452867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F22B7E-B1D1-4B98-B3F8-F620A4794D78}" type="datetimeFigureOut">
              <a:rPr lang="ar-IQ" smtClean="0"/>
              <a:t>15/04/1440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99AA81E-BD3F-499A-8B9A-8AE743FDEAA2}" type="slidenum">
              <a:rPr lang="ar-IQ" smtClean="0"/>
              <a:t>‹#›</a:t>
            </a:fld>
            <a:endParaRPr lang="ar-IQ"/>
          </a:p>
        </p:txBody>
      </p:sp>
    </p:spTree>
    <p:extLst>
      <p:ext uri="{BB962C8B-B14F-4D97-AF65-F5344CB8AC3E}">
        <p14:creationId xmlns:p14="http://schemas.microsoft.com/office/powerpoint/2010/main" val="4266948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1F22B7E-B1D1-4B98-B3F8-F620A4794D78}" type="datetimeFigureOut">
              <a:rPr lang="ar-IQ" smtClean="0"/>
              <a:t>15/04/1440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99AA81E-BD3F-499A-8B9A-8AE743FDEAA2}" type="slidenum">
              <a:rPr lang="ar-IQ" smtClean="0"/>
              <a:t>‹#›</a:t>
            </a:fld>
            <a:endParaRPr lang="ar-IQ"/>
          </a:p>
        </p:txBody>
      </p:sp>
    </p:spTree>
    <p:extLst>
      <p:ext uri="{BB962C8B-B14F-4D97-AF65-F5344CB8AC3E}">
        <p14:creationId xmlns:p14="http://schemas.microsoft.com/office/powerpoint/2010/main" val="39522521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علم العروض</a:t>
            </a:r>
            <a:endParaRPr lang="ar-IQ" dirty="0"/>
          </a:p>
        </p:txBody>
      </p:sp>
      <p:sp>
        <p:nvSpPr>
          <p:cNvPr id="3" name="Content Placeholder 2"/>
          <p:cNvSpPr>
            <a:spLocks noGrp="1"/>
          </p:cNvSpPr>
          <p:nvPr>
            <p:ph idx="1"/>
          </p:nvPr>
        </p:nvSpPr>
        <p:spPr/>
        <p:txBody>
          <a:bodyPr>
            <a:normAutofit fontScale="55000" lnSpcReduction="20000"/>
          </a:bodyPr>
          <a:lstStyle/>
          <a:p>
            <a:r>
              <a:rPr lang="ar-SA" b="1" dirty="0"/>
              <a:t>العروض :</a:t>
            </a:r>
            <a:r>
              <a:rPr lang="ar-SA" dirty="0"/>
              <a:t> مجموعة من القوانين والأنظمة التي ينضبط بها إيقاع الشعر العربي ويتضح صحيحة من فاسدهِ  وما قد يعتريه من التغيير .</a:t>
            </a:r>
            <a:endParaRPr lang="en-US" dirty="0"/>
          </a:p>
          <a:p>
            <a:r>
              <a:rPr lang="ar-SA" dirty="0"/>
              <a:t>وضعه</a:t>
            </a:r>
            <a:r>
              <a:rPr lang="en-US" dirty="0"/>
              <a:t>’</a:t>
            </a:r>
            <a:r>
              <a:rPr lang="ar-SA" dirty="0"/>
              <a:t> الخليل بن أحمد الفراهيدي  ( ت 174هـ  ) ، بعد أن لاحظ الانحراف المتزايد شيئاً فشياً عن  الفصاحة و الذوق السليم ، بسبب اختلاط العرب بالأمم الأخرى، ليصون ذلك النظام الإيقاعي الذي أعتاد الشعراء الأوائل نظم أشعارهم عليه بالاعتماد على فطرتهم ، يدفعهُ إلى ذلك معرفة دقيقة بعلم الإيقاع و النغم ، فحصر الخليل الشعر العربي في خمسة عشر بحراً معتمداً على استقراء الشعر الذي سبقهُ ، إذ لاحظ أن الكثير من القصائد تشترك في نظامٍ إيقاعيّ موحّد فأعطى بذلك لكل وزن أسمه الخاص الذي يمثّل طائفة كبيرة من القصائد ، ثم زاد بعد ذلك الأخفَش الأوسط تلميذ سيبويه بحراً جديداً  سّماه { المتدارك } ، وبهذا أصبح مجموع البحور الشعريّة ستة عشر بحراً شكّلت مجموع النظم الإيقاعية التي مثلت شعرنا العربي.</a:t>
            </a:r>
            <a:endParaRPr lang="en-US" dirty="0"/>
          </a:p>
          <a:p>
            <a:r>
              <a:rPr lang="ar-SA" dirty="0"/>
              <a:t>ويُروى في سبب وضع الخليل لهذا العلم روايات عدّة ، إذ قيل أنّه مرّ يوماً بسوق الصفّارين فسمع دقات المطارق المتناغمة على الأواني فلفت انتباههُ رتابة الإيقاعات واختلاف الأنغام التي اعتادها الصفّارون فاتَّخذ منها سبيلاً لتقطيع أبيات الشعر واكتشف العروض ، أمّا جمهور العلماء فيعتمدون روايةً أخرى وهي أنّ الخليل حين رأى جرأة الشعراء المحدثين وخروجهم عمّا اعتادهُ الشعراء السابقين من أوزان وقوالب وتنكّر بعضهم للأوزان القديمة والاحتفال بالأوزان الوافدة من حضارات أخرى </a:t>
            </a:r>
            <a:r>
              <a:rPr lang="en-US" dirty="0"/>
              <a:t>–</a:t>
            </a:r>
            <a:r>
              <a:rPr lang="ar-SA" dirty="0"/>
              <a:t> وكان حينها في مكة  ـ طاف حول البيت ودعا ربَّه أنْ يلهمهُ علماً نافعاً ، فاعتزل الناس في حجرة له وبدأ باستقراء شعر العرب وإيقاع هذه الأشعار على أنغامها وهو ينفق الساعات الطوال في حصر أوزان الشعر وضبط أحوال قافيته فتهيأ له بذلك اكتشاف هذا العلم .</a:t>
            </a:r>
            <a:endParaRPr lang="en-US" dirty="0"/>
          </a:p>
          <a:p>
            <a:r>
              <a:rPr lang="ar-SA" dirty="0"/>
              <a:t>وسّماه العروض نسبةً إلى المحل الذي وضعهُ فيه الواقع بين مكة والطائف </a:t>
            </a:r>
            <a:r>
              <a:rPr lang="ar-SA" baseline="30000" dirty="0"/>
              <a:t>(1)  </a:t>
            </a:r>
            <a:r>
              <a:rPr lang="ar-SA" dirty="0"/>
              <a:t>وقيل أن العروض هو أسمُ من أسماء مكة المكرمة وقد أسماهُ بها تبركاً بهذا المكان المبارك</a:t>
            </a:r>
            <a:r>
              <a:rPr lang="ar-SA" baseline="30000" dirty="0"/>
              <a:t>(2).</a:t>
            </a:r>
            <a:endParaRPr lang="ar-IQ" dirty="0"/>
          </a:p>
        </p:txBody>
      </p:sp>
    </p:spTree>
    <p:extLst>
      <p:ext uri="{BB962C8B-B14F-4D97-AF65-F5344CB8AC3E}">
        <p14:creationId xmlns:p14="http://schemas.microsoft.com/office/powerpoint/2010/main" val="15561669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فائدته</a:t>
            </a:r>
            <a:endParaRPr lang="ar-IQ" dirty="0"/>
          </a:p>
        </p:txBody>
      </p:sp>
      <p:sp>
        <p:nvSpPr>
          <p:cNvPr id="3" name="Content Placeholder 2"/>
          <p:cNvSpPr>
            <a:spLocks noGrp="1"/>
          </p:cNvSpPr>
          <p:nvPr>
            <p:ph idx="1"/>
          </p:nvPr>
        </p:nvSpPr>
        <p:spPr/>
        <p:txBody>
          <a:bodyPr>
            <a:normAutofit fontScale="92500" lnSpcReduction="20000"/>
          </a:bodyPr>
          <a:lstStyle/>
          <a:p>
            <a:pPr marL="0" indent="0">
              <a:buNone/>
            </a:pPr>
            <a:endParaRPr lang="en-US" dirty="0"/>
          </a:p>
          <a:p>
            <a:r>
              <a:rPr lang="ar-SA" dirty="0"/>
              <a:t>( 1 ) إنَّ هذا العلم ينّمي لدى الدارِس القدرة على التذوق الشعري .</a:t>
            </a:r>
            <a:endParaRPr lang="en-US" dirty="0"/>
          </a:p>
          <a:p>
            <a:r>
              <a:rPr lang="ar-SA" dirty="0"/>
              <a:t>( 2 ) تمكين الدارسين من أصحاب المواهب على نظم الشعر .</a:t>
            </a:r>
            <a:endParaRPr lang="en-US" dirty="0"/>
          </a:p>
          <a:p>
            <a:r>
              <a:rPr lang="ar-SA" dirty="0"/>
              <a:t>( 3 ) معرفة العروض تجعل الرؤية واضحة في تمييز الشعر من غيره .</a:t>
            </a:r>
            <a:endParaRPr lang="en-US" dirty="0"/>
          </a:p>
          <a:p>
            <a:r>
              <a:rPr lang="ar-SA" dirty="0"/>
              <a:t>( 4 ) تزويد الدارس بمعرفة تمكنه من اكتشاف الشعر الصحيح من المختل         ويمنحه قدرة الحكم على الشعر العربي مهما تباعدت مواطنه وأمصاره .</a:t>
            </a:r>
            <a:endParaRPr lang="en-US" dirty="0"/>
          </a:p>
          <a:p>
            <a:r>
              <a:rPr lang="ar-SA" b="1" dirty="0"/>
              <a:t> </a:t>
            </a:r>
            <a:endParaRPr lang="en-US" dirty="0"/>
          </a:p>
          <a:p>
            <a:endParaRPr lang="ar-IQ" dirty="0"/>
          </a:p>
        </p:txBody>
      </p:sp>
    </p:spTree>
    <p:extLst>
      <p:ext uri="{BB962C8B-B14F-4D97-AF65-F5344CB8AC3E}">
        <p14:creationId xmlns:p14="http://schemas.microsoft.com/office/powerpoint/2010/main" val="30469830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التفاعيل الشعرية</a:t>
            </a:r>
            <a:endParaRPr lang="ar-IQ" dirty="0"/>
          </a:p>
        </p:txBody>
      </p:sp>
      <p:sp>
        <p:nvSpPr>
          <p:cNvPr id="3" name="Content Placeholder 2"/>
          <p:cNvSpPr>
            <a:spLocks noGrp="1"/>
          </p:cNvSpPr>
          <p:nvPr>
            <p:ph idx="1"/>
          </p:nvPr>
        </p:nvSpPr>
        <p:spPr/>
        <p:txBody>
          <a:bodyPr>
            <a:normAutofit fontScale="85000" lnSpcReduction="10000"/>
          </a:bodyPr>
          <a:lstStyle/>
          <a:p>
            <a:pPr marL="0" indent="0">
              <a:buNone/>
            </a:pPr>
            <a:endParaRPr lang="en-US" dirty="0"/>
          </a:p>
          <a:p>
            <a:r>
              <a:rPr lang="ar-SA" b="1" dirty="0"/>
              <a:t>ويقصد بها تلك الأجزاء التي تتكون منها البحور الخليليّة الستة عشر وهي :</a:t>
            </a:r>
            <a:endParaRPr lang="en-US" b="1" dirty="0"/>
          </a:p>
          <a:p>
            <a:r>
              <a:rPr lang="ar-SA" dirty="0"/>
              <a:t>[ فعولُنْ ، مفاعيْلنْ ، مفاعلَتنْ ، فاعلُنْ،  فاعِلاتُنْ ، فاع لاتُنْ ، مُتفاعِلُنْ ، مستفعِلُنْ، مُستفعِ لنْ ، مفْعولاتُ ]</a:t>
            </a:r>
            <a:endParaRPr lang="en-US" dirty="0"/>
          </a:p>
          <a:p>
            <a:r>
              <a:rPr lang="ar-SA" dirty="0"/>
              <a:t>وتتركب هذه التفاعيل العشر من حروف التقطيع التي تجمعها جملـــة </a:t>
            </a:r>
            <a:endParaRPr lang="en-US" dirty="0"/>
          </a:p>
          <a:p>
            <a:r>
              <a:rPr lang="ar-SA" dirty="0"/>
              <a:t>( لَمعتْ سيوفُنا ) ، كما تتكون هذه التفاعيل من ثلاثة أشياء وهي : </a:t>
            </a:r>
            <a:endParaRPr lang="en-US" dirty="0"/>
          </a:p>
          <a:p>
            <a:r>
              <a:rPr lang="ar-SA" dirty="0"/>
              <a:t> </a:t>
            </a:r>
            <a:endParaRPr lang="en-US" dirty="0"/>
          </a:p>
          <a:p>
            <a:r>
              <a:rPr lang="ar-SA" dirty="0"/>
              <a:t> </a:t>
            </a:r>
            <a:endParaRPr lang="en-US" dirty="0"/>
          </a:p>
          <a:p>
            <a:endParaRPr lang="ar-IQ" dirty="0"/>
          </a:p>
        </p:txBody>
      </p:sp>
    </p:spTree>
    <p:extLst>
      <p:ext uri="{BB962C8B-B14F-4D97-AF65-F5344CB8AC3E}">
        <p14:creationId xmlns:p14="http://schemas.microsoft.com/office/powerpoint/2010/main" val="27860492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smtClean="0"/>
              <a:t>السبب والوتد والفاصلة</a:t>
            </a:r>
            <a:endParaRPr lang="ar-IQ"/>
          </a:p>
        </p:txBody>
      </p:sp>
      <p:sp>
        <p:nvSpPr>
          <p:cNvPr id="3" name="Content Placeholder 2"/>
          <p:cNvSpPr>
            <a:spLocks noGrp="1"/>
          </p:cNvSpPr>
          <p:nvPr>
            <p:ph idx="1"/>
          </p:nvPr>
        </p:nvSpPr>
        <p:spPr/>
        <p:txBody>
          <a:bodyPr>
            <a:normAutofit fontScale="47500" lnSpcReduction="20000"/>
          </a:bodyPr>
          <a:lstStyle/>
          <a:p>
            <a:r>
              <a:rPr lang="ar-SA" dirty="0"/>
              <a:t> </a:t>
            </a:r>
            <a:r>
              <a:rPr lang="ar-SA" b="1" dirty="0"/>
              <a:t>السبب </a:t>
            </a:r>
            <a:r>
              <a:rPr lang="en-US" b="1" dirty="0"/>
              <a:t>–</a:t>
            </a:r>
            <a:r>
              <a:rPr lang="ar-SA" b="1" dirty="0"/>
              <a:t> الوتد </a:t>
            </a:r>
            <a:r>
              <a:rPr lang="en-US" b="1" dirty="0"/>
              <a:t>–</a:t>
            </a:r>
            <a:r>
              <a:rPr lang="ar-SA" b="1" dirty="0"/>
              <a:t> الفاصلة</a:t>
            </a:r>
            <a:endParaRPr lang="en-US" dirty="0"/>
          </a:p>
          <a:p>
            <a:r>
              <a:rPr lang="ar-SA" b="1" dirty="0"/>
              <a:t>والسبب :</a:t>
            </a:r>
            <a:r>
              <a:rPr lang="ar-SA" dirty="0"/>
              <a:t> هو عبارة عن حرفين فإذا كانا متحركين سمي ( السبب الثقيل ) مثل:</a:t>
            </a:r>
            <a:endParaRPr lang="en-US" dirty="0"/>
          </a:p>
          <a:p>
            <a:r>
              <a:rPr lang="ar-SA" dirty="0"/>
              <a:t> ( بِكَ ، هُوَ ، هِيَ )  .  وإذا كان الحرف الأول متحركاً والثاني ساكناً سمي </a:t>
            </a:r>
            <a:endParaRPr lang="en-US" dirty="0"/>
          </a:p>
          <a:p>
            <a:r>
              <a:rPr lang="ar-SA" dirty="0"/>
              <a:t>( السبب الخفيف ) مثل  ( لَنْ ، لَمْ ، قِفْ </a:t>
            </a:r>
            <a:r>
              <a:rPr lang="ar-SA" dirty="0" smtClean="0"/>
              <a:t>).</a:t>
            </a:r>
            <a:endParaRPr lang="en-US" dirty="0"/>
          </a:p>
          <a:p>
            <a:r>
              <a:rPr lang="ar-SA" b="1" dirty="0"/>
              <a:t>الوتد : </a:t>
            </a:r>
            <a:r>
              <a:rPr lang="ar-SA" dirty="0"/>
              <a:t>هو عبارة عن ثلاثة أحرف ، فإذا كان الحرفان الأولان متحركين والثالث ساكناً سمي ( الوتد المجموع ) مثل: أَجَلْ ، عَلَمْ ، عَلَى .</a:t>
            </a:r>
            <a:endParaRPr lang="en-US" dirty="0"/>
          </a:p>
          <a:p>
            <a:r>
              <a:rPr lang="ar-SA" dirty="0"/>
              <a:t>أما إذا جاء متحركان يتوسطهمـا حرف ثالث ساكـن فيسمـى ( الوتد المفروق ) مثل: قَاْلَ ، بِئْرُ ، نِعْمَ</a:t>
            </a:r>
            <a:r>
              <a:rPr lang="ar-SA" dirty="0" smtClean="0"/>
              <a:t>.</a:t>
            </a:r>
            <a:endParaRPr lang="en-US" dirty="0"/>
          </a:p>
          <a:p>
            <a:r>
              <a:rPr lang="ar-SA" b="1" dirty="0"/>
              <a:t>الفاصلة : </a:t>
            </a:r>
            <a:r>
              <a:rPr lang="ar-SA" dirty="0"/>
              <a:t>وهي عبارة عن ثلاثة أحرف يليها حرف ساكن وتسمى بالفاصلة الصغرى ، مثل : (كَتَبُوْا ، ذَهَبَاْ ، ذَهَبَاً ) وإذا جاء الحرف الساكن بعد أربع متحركات تسمى بالفاصلة الكبرى ، مثل  :        (سَأَلَنَاْ ، شجرةٌ ، قَتَلَهُمْ) </a:t>
            </a:r>
            <a:endParaRPr lang="en-US" dirty="0"/>
          </a:p>
          <a:p>
            <a:r>
              <a:rPr lang="ar-SA" dirty="0"/>
              <a:t>وقد جمع العروضيون الأسـباب والأوتـاد والفواصـل في جملةٍ مشهورة </a:t>
            </a:r>
            <a:endParaRPr lang="en-US" dirty="0"/>
          </a:p>
          <a:p>
            <a:r>
              <a:rPr lang="ar-SA" dirty="0"/>
              <a:t>( لَمْ أرَ عَلَى ظَهْرِ جَبَلٍ سمكةً ) وهي كالآتي :</a:t>
            </a:r>
            <a:endParaRPr lang="en-US" dirty="0"/>
          </a:p>
          <a:p>
            <a:r>
              <a:rPr lang="ar-SA" dirty="0"/>
              <a:t>أ -     لَمْ : سبب خفيف .                 د -   ظَهْـرِ: وتد مفروق.</a:t>
            </a:r>
            <a:endParaRPr lang="en-US" dirty="0"/>
          </a:p>
          <a:p>
            <a:r>
              <a:rPr lang="ar-SA" dirty="0"/>
              <a:t>ب -   أَرَ : سبب ثقيل  .                  هـ </a:t>
            </a:r>
            <a:r>
              <a:rPr lang="en-US" dirty="0"/>
              <a:t>–</a:t>
            </a:r>
            <a:r>
              <a:rPr lang="ar-SA" dirty="0"/>
              <a:t> جَبَلنْ : فاصلة صغرى.</a:t>
            </a:r>
            <a:endParaRPr lang="en-US" dirty="0"/>
          </a:p>
          <a:p>
            <a:r>
              <a:rPr lang="ar-SA" dirty="0"/>
              <a:t>ج -  على : وتد مجموع.                 و </a:t>
            </a:r>
            <a:r>
              <a:rPr lang="en-US" dirty="0"/>
              <a:t>–</a:t>
            </a:r>
            <a:r>
              <a:rPr lang="ar-SA" dirty="0"/>
              <a:t> سَمكَتَنْ : فاصلة كبرى.</a:t>
            </a:r>
            <a:endParaRPr lang="en-US" dirty="0"/>
          </a:p>
          <a:p>
            <a:r>
              <a:rPr lang="ar-SA" dirty="0"/>
              <a:t>أمّا ما يأتي مكوناً من خمسة متحركات يليها ساكن فلم يجعل العروضيون له اسماً معيناً لأنهـم قرّروا إن هذه الكلمـات ما هي إلاّ نتيجة لاتحاد الأسبـاب والأوتاد والفواصل ، فكلمة ( سَمَكَتَنَاْ ، قَتَلَهُمَاْ ) هي :</a:t>
            </a:r>
            <a:endParaRPr lang="en-US" dirty="0"/>
          </a:p>
          <a:p>
            <a:r>
              <a:rPr lang="ar-SA" dirty="0"/>
              <a:t>سَمَكَتَنَاْ : وتتكون من ( سبب ثقيل + سبب ثقيل + سبب خفيف ) </a:t>
            </a:r>
            <a:r>
              <a:rPr lang="ar-SA" baseline="30000" dirty="0"/>
              <a:t>(1)  </a:t>
            </a:r>
            <a:endParaRPr lang="ar-IQ" baseline="30000" dirty="0" smtClean="0"/>
          </a:p>
          <a:p>
            <a:r>
              <a:rPr lang="ar-IQ" dirty="0" smtClean="0"/>
              <a:t>قَتَلَهُمَاْ :  وتتكون من ( سبب ثقيل + سبب ثقيل + سبب خفيف ) </a:t>
            </a:r>
          </a:p>
          <a:p>
            <a:endParaRPr lang="en-US" dirty="0" smtClean="0"/>
          </a:p>
        </p:txBody>
      </p:sp>
    </p:spTree>
    <p:extLst>
      <p:ext uri="{BB962C8B-B14F-4D97-AF65-F5344CB8AC3E}">
        <p14:creationId xmlns:p14="http://schemas.microsoft.com/office/powerpoint/2010/main" val="21463086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u="sng" dirty="0"/>
              <a:t>جدول لتوضيح التفاعيل العشرة</a:t>
            </a:r>
            <a:r>
              <a:rPr lang="en-US" b="1" dirty="0"/>
              <a:t/>
            </a:r>
            <a:br>
              <a:rPr lang="en-US" b="1" dirty="0"/>
            </a:br>
            <a:endParaRPr lang="ar-IQ"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10579290"/>
              </p:ext>
            </p:extLst>
          </p:nvPr>
        </p:nvGraphicFramePr>
        <p:xfrm>
          <a:off x="307280" y="828674"/>
          <a:ext cx="8657208" cy="4792188"/>
        </p:xfrm>
        <a:graphic>
          <a:graphicData uri="http://schemas.openxmlformats.org/drawingml/2006/table">
            <a:tbl>
              <a:tblPr rtl="1" firstRow="1" firstCol="1" bandRow="1" bandCol="1">
                <a:tableStyleId>{5C22544A-7EE6-4342-B048-85BDC9FD1C3A}</a:tableStyleId>
              </a:tblPr>
              <a:tblGrid>
                <a:gridCol w="1110582"/>
                <a:gridCol w="999367"/>
                <a:gridCol w="1024429"/>
                <a:gridCol w="1084736"/>
                <a:gridCol w="1084736"/>
                <a:gridCol w="3353358"/>
              </a:tblGrid>
              <a:tr h="204153">
                <a:tc rowSpan="2">
                  <a:txBody>
                    <a:bodyPr/>
                    <a:lstStyle/>
                    <a:p>
                      <a:pPr algn="r" rtl="1">
                        <a:lnSpc>
                          <a:spcPct val="115000"/>
                        </a:lnSpc>
                        <a:spcAft>
                          <a:spcPts val="0"/>
                        </a:spcAft>
                      </a:pPr>
                      <a:endParaRPr lang="en-US" sz="1200">
                        <a:effectLst/>
                        <a:latin typeface="Times New Roman"/>
                        <a:ea typeface="Times New Roman"/>
                        <a:cs typeface="Simplified Arabic"/>
                      </a:endParaRPr>
                    </a:p>
                  </a:txBody>
                  <a:tcPr marL="68580" marR="68580" marT="0" marB="0"/>
                </a:tc>
                <a:tc gridSpan="4">
                  <a:txBody>
                    <a:bodyPr/>
                    <a:lstStyle/>
                    <a:p>
                      <a:pPr algn="ctr" rtl="1">
                        <a:lnSpc>
                          <a:spcPct val="115000"/>
                        </a:lnSpc>
                        <a:spcAft>
                          <a:spcPts val="0"/>
                        </a:spcAft>
                      </a:pPr>
                      <a:r>
                        <a:rPr lang="ar-SA" sz="1400">
                          <a:effectLst/>
                        </a:rPr>
                        <a:t>مكـوناتهــا</a:t>
                      </a:r>
                      <a:endParaRPr lang="en-US" sz="1100" b="1">
                        <a:effectLst/>
                        <a:latin typeface="Calibri"/>
                        <a:ea typeface="Times New Roman"/>
                        <a:cs typeface="Arial"/>
                      </a:endParaRPr>
                    </a:p>
                  </a:txBody>
                  <a:tcPr marL="68580" marR="68580" marT="0" marB="0"/>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c rowSpan="2">
                  <a:txBody>
                    <a:bodyPr/>
                    <a:lstStyle/>
                    <a:p>
                      <a:pPr algn="r" rtl="1">
                        <a:lnSpc>
                          <a:spcPct val="115000"/>
                        </a:lnSpc>
                        <a:spcAft>
                          <a:spcPts val="0"/>
                        </a:spcAft>
                      </a:pPr>
                      <a:endParaRPr lang="en-US" sz="1200">
                        <a:effectLst/>
                        <a:latin typeface="Times New Roman"/>
                        <a:ea typeface="Times New Roman"/>
                        <a:cs typeface="Simplified Arabic"/>
                      </a:endParaRPr>
                    </a:p>
                  </a:txBody>
                  <a:tcPr marL="68580" marR="68580" marT="0" marB="0"/>
                </a:tc>
              </a:tr>
              <a:tr h="122714">
                <a:tc vMerge="1">
                  <a:txBody>
                    <a:bodyPr/>
                    <a:lstStyle/>
                    <a:p>
                      <a:pPr rtl="1"/>
                      <a:endParaRPr lang="ar-IQ"/>
                    </a:p>
                  </a:txBody>
                  <a:tcPr/>
                </a:tc>
                <a:tc>
                  <a:txBody>
                    <a:bodyPr/>
                    <a:lstStyle/>
                    <a:p>
                      <a:pPr algn="ctr" rtl="1">
                        <a:lnSpc>
                          <a:spcPct val="115000"/>
                        </a:lnSpc>
                        <a:spcAft>
                          <a:spcPts val="0"/>
                        </a:spcAft>
                      </a:pPr>
                      <a:r>
                        <a:rPr lang="ar-SA" sz="1400" dirty="0">
                          <a:effectLst/>
                        </a:rPr>
                        <a:t>سبب خفيف</a:t>
                      </a:r>
                      <a:endParaRPr lang="en-US" sz="1200" dirty="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400">
                          <a:effectLst/>
                        </a:rPr>
                        <a:t>سبب ثقيل</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400">
                          <a:effectLst/>
                        </a:rPr>
                        <a:t>وتد مجموع</a:t>
                      </a:r>
                      <a:endParaRPr lang="en-US" sz="1100" b="1">
                        <a:effectLst/>
                        <a:latin typeface="Calibri"/>
                        <a:ea typeface="Times New Roman"/>
                        <a:cs typeface="Arial"/>
                      </a:endParaRPr>
                    </a:p>
                  </a:txBody>
                  <a:tcPr marL="68580" marR="68580" marT="0" marB="0"/>
                </a:tc>
                <a:tc>
                  <a:txBody>
                    <a:bodyPr/>
                    <a:lstStyle/>
                    <a:p>
                      <a:pPr algn="ctr" rtl="1">
                        <a:lnSpc>
                          <a:spcPct val="115000"/>
                        </a:lnSpc>
                        <a:spcAft>
                          <a:spcPts val="0"/>
                        </a:spcAft>
                      </a:pPr>
                      <a:r>
                        <a:rPr lang="ar-SA" sz="1400">
                          <a:effectLst/>
                        </a:rPr>
                        <a:t>وتد مفروق</a:t>
                      </a:r>
                      <a:endParaRPr lang="en-US" sz="1200">
                        <a:effectLst/>
                        <a:latin typeface="Times New Roman"/>
                        <a:ea typeface="Times New Roman"/>
                        <a:cs typeface="Simplified Arabic"/>
                      </a:endParaRPr>
                    </a:p>
                  </a:txBody>
                  <a:tcPr marL="68580" marR="68580" marT="0" marB="0"/>
                </a:tc>
                <a:tc vMerge="1">
                  <a:txBody>
                    <a:bodyPr/>
                    <a:lstStyle/>
                    <a:p>
                      <a:pPr rtl="1"/>
                      <a:endParaRPr lang="ar-IQ"/>
                    </a:p>
                  </a:txBody>
                  <a:tcPr/>
                </a:tc>
              </a:tr>
              <a:tr h="321310">
                <a:tc>
                  <a:txBody>
                    <a:bodyPr/>
                    <a:lstStyle/>
                    <a:p>
                      <a:pPr algn="ctr" rtl="1">
                        <a:lnSpc>
                          <a:spcPct val="115000"/>
                        </a:lnSpc>
                        <a:spcAft>
                          <a:spcPts val="0"/>
                        </a:spcAft>
                      </a:pPr>
                      <a:r>
                        <a:rPr lang="ar-SA" sz="1500">
                          <a:effectLst/>
                        </a:rPr>
                        <a:t>فعولن</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a:effectLst/>
                        </a:rPr>
                        <a:t>لن</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a:effectLst/>
                        </a:rPr>
                        <a:t> </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a:effectLst/>
                        </a:rPr>
                        <a:t>فعو</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a:effectLst/>
                        </a:rPr>
                        <a:t> </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a:effectLst/>
                        </a:rPr>
                        <a:t>خماسية</a:t>
                      </a:r>
                      <a:endParaRPr lang="en-US" sz="1200">
                        <a:effectLst/>
                        <a:latin typeface="Times New Roman"/>
                        <a:ea typeface="Times New Roman"/>
                        <a:cs typeface="Simplified Arabic"/>
                      </a:endParaRPr>
                    </a:p>
                  </a:txBody>
                  <a:tcPr marL="68580" marR="68580" marT="0" marB="0"/>
                </a:tc>
              </a:tr>
              <a:tr h="375285">
                <a:tc>
                  <a:txBody>
                    <a:bodyPr/>
                    <a:lstStyle/>
                    <a:p>
                      <a:pPr algn="ctr" rtl="1">
                        <a:lnSpc>
                          <a:spcPct val="115000"/>
                        </a:lnSpc>
                        <a:spcAft>
                          <a:spcPts val="0"/>
                        </a:spcAft>
                      </a:pPr>
                      <a:r>
                        <a:rPr lang="ar-SA" sz="1500">
                          <a:effectLst/>
                        </a:rPr>
                        <a:t>مفاعيلن</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a:effectLst/>
                        </a:rPr>
                        <a:t>عيـ / لن</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a:effectLst/>
                        </a:rPr>
                        <a:t> </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a:effectLst/>
                        </a:rPr>
                        <a:t>مفا</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a:effectLst/>
                        </a:rPr>
                        <a:t> </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a:effectLst/>
                        </a:rPr>
                        <a:t>سباعية</a:t>
                      </a:r>
                      <a:endParaRPr lang="en-US" sz="1200">
                        <a:effectLst/>
                        <a:latin typeface="Times New Roman"/>
                        <a:ea typeface="Times New Roman"/>
                        <a:cs typeface="Simplified Arabic"/>
                      </a:endParaRPr>
                    </a:p>
                  </a:txBody>
                  <a:tcPr marL="68580" marR="68580" marT="0" marB="0"/>
                </a:tc>
              </a:tr>
              <a:tr h="304800">
                <a:tc>
                  <a:txBody>
                    <a:bodyPr/>
                    <a:lstStyle/>
                    <a:p>
                      <a:pPr algn="ctr" rtl="1">
                        <a:lnSpc>
                          <a:spcPct val="115000"/>
                        </a:lnSpc>
                        <a:spcAft>
                          <a:spcPts val="0"/>
                        </a:spcAft>
                      </a:pPr>
                      <a:r>
                        <a:rPr lang="ar-SA" sz="1500">
                          <a:effectLst/>
                        </a:rPr>
                        <a:t>مفاعلتن</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a:effectLst/>
                        </a:rPr>
                        <a:t>تنـ</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kern="0">
                          <a:effectLst/>
                        </a:rPr>
                        <a:t>عَلَ</a:t>
                      </a:r>
                      <a:endParaRPr lang="en-US" sz="1100" b="1" kern="0">
                        <a:effectLst/>
                        <a:latin typeface="Calibri"/>
                        <a:ea typeface="Times New Roman"/>
                        <a:cs typeface="Arial"/>
                      </a:endParaRPr>
                    </a:p>
                  </a:txBody>
                  <a:tcPr marL="68580" marR="68580" marT="0" marB="0"/>
                </a:tc>
                <a:tc>
                  <a:txBody>
                    <a:bodyPr/>
                    <a:lstStyle/>
                    <a:p>
                      <a:pPr algn="ctr" rtl="1">
                        <a:lnSpc>
                          <a:spcPct val="115000"/>
                        </a:lnSpc>
                        <a:spcAft>
                          <a:spcPts val="0"/>
                        </a:spcAft>
                      </a:pPr>
                      <a:r>
                        <a:rPr lang="ar-SA" sz="1500">
                          <a:effectLst/>
                        </a:rPr>
                        <a:t>مفا</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a:effectLst/>
                        </a:rPr>
                        <a:t> </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a:effectLst/>
                        </a:rPr>
                        <a:t>سباعية</a:t>
                      </a:r>
                      <a:endParaRPr lang="en-US" sz="1200">
                        <a:effectLst/>
                        <a:latin typeface="Times New Roman"/>
                        <a:ea typeface="Times New Roman"/>
                        <a:cs typeface="Simplified Arabic"/>
                      </a:endParaRPr>
                    </a:p>
                  </a:txBody>
                  <a:tcPr marL="68580" marR="68580" marT="0" marB="0"/>
                </a:tc>
              </a:tr>
              <a:tr h="304800">
                <a:tc>
                  <a:txBody>
                    <a:bodyPr/>
                    <a:lstStyle/>
                    <a:p>
                      <a:pPr algn="ctr" rtl="1">
                        <a:lnSpc>
                          <a:spcPct val="115000"/>
                        </a:lnSpc>
                        <a:spcAft>
                          <a:spcPts val="0"/>
                        </a:spcAft>
                      </a:pPr>
                      <a:r>
                        <a:rPr lang="ar-SA" sz="1500">
                          <a:effectLst/>
                        </a:rPr>
                        <a:t>فاعلن</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a:effectLst/>
                        </a:rPr>
                        <a:t>فا</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a:effectLst/>
                        </a:rPr>
                        <a:t> </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a:effectLst/>
                        </a:rPr>
                        <a:t>علن</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a:effectLst/>
                        </a:rPr>
                        <a:t> </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a:effectLst/>
                        </a:rPr>
                        <a:t>خماسية</a:t>
                      </a:r>
                      <a:endParaRPr lang="en-US" sz="1200">
                        <a:effectLst/>
                        <a:latin typeface="Times New Roman"/>
                        <a:ea typeface="Times New Roman"/>
                        <a:cs typeface="Simplified Arabic"/>
                      </a:endParaRPr>
                    </a:p>
                  </a:txBody>
                  <a:tcPr marL="68580" marR="68580" marT="0" marB="0"/>
                </a:tc>
              </a:tr>
              <a:tr h="304800">
                <a:tc>
                  <a:txBody>
                    <a:bodyPr/>
                    <a:lstStyle/>
                    <a:p>
                      <a:pPr algn="ctr" rtl="1">
                        <a:lnSpc>
                          <a:spcPct val="115000"/>
                        </a:lnSpc>
                        <a:spcAft>
                          <a:spcPts val="0"/>
                        </a:spcAft>
                      </a:pPr>
                      <a:r>
                        <a:rPr lang="ar-SA" sz="1500">
                          <a:effectLst/>
                        </a:rPr>
                        <a:t>فاعلاتن</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a:effectLst/>
                        </a:rPr>
                        <a:t>فا / تن</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a:effectLst/>
                        </a:rPr>
                        <a:t> </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a:effectLst/>
                        </a:rPr>
                        <a:t>علا</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a:effectLst/>
                        </a:rPr>
                        <a:t> </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a:effectLst/>
                        </a:rPr>
                        <a:t>سباعية</a:t>
                      </a:r>
                      <a:endParaRPr lang="en-US" sz="1200">
                        <a:effectLst/>
                        <a:latin typeface="Times New Roman"/>
                        <a:ea typeface="Times New Roman"/>
                        <a:cs typeface="Simplified Arabic"/>
                      </a:endParaRPr>
                    </a:p>
                  </a:txBody>
                  <a:tcPr marL="68580" marR="68580" marT="0" marB="0"/>
                </a:tc>
              </a:tr>
              <a:tr h="304800">
                <a:tc>
                  <a:txBody>
                    <a:bodyPr/>
                    <a:lstStyle/>
                    <a:p>
                      <a:pPr algn="ctr" rtl="1">
                        <a:lnSpc>
                          <a:spcPct val="115000"/>
                        </a:lnSpc>
                        <a:spcAft>
                          <a:spcPts val="0"/>
                        </a:spcAft>
                      </a:pPr>
                      <a:r>
                        <a:rPr lang="ar-SA" sz="1500">
                          <a:effectLst/>
                        </a:rPr>
                        <a:t>فاع لاتن</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a:effectLst/>
                        </a:rPr>
                        <a:t>لا / تن</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a:effectLst/>
                        </a:rPr>
                        <a:t> </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a:effectLst/>
                        </a:rPr>
                        <a:t> </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a:effectLst/>
                        </a:rPr>
                        <a:t>فاعِ</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a:effectLst/>
                        </a:rPr>
                        <a:t>سباعية</a:t>
                      </a:r>
                      <a:endParaRPr lang="en-US" sz="1200">
                        <a:effectLst/>
                        <a:latin typeface="Times New Roman"/>
                        <a:ea typeface="Times New Roman"/>
                        <a:cs typeface="Simplified Arabic"/>
                      </a:endParaRPr>
                    </a:p>
                  </a:txBody>
                  <a:tcPr marL="68580" marR="68580" marT="0" marB="0"/>
                </a:tc>
              </a:tr>
              <a:tr h="441449">
                <a:tc>
                  <a:txBody>
                    <a:bodyPr/>
                    <a:lstStyle/>
                    <a:p>
                      <a:pPr algn="ctr" rtl="1">
                        <a:lnSpc>
                          <a:spcPct val="115000"/>
                        </a:lnSpc>
                        <a:spcAft>
                          <a:spcPts val="0"/>
                        </a:spcAft>
                      </a:pPr>
                      <a:r>
                        <a:rPr lang="ar-SA" sz="1500">
                          <a:effectLst/>
                        </a:rPr>
                        <a:t>متفاعلن</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a:effectLst/>
                        </a:rPr>
                        <a:t>فا</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a:effectLst/>
                        </a:rPr>
                        <a:t>مَتَ</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a:effectLst/>
                        </a:rPr>
                        <a:t>عِلُنْ</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a:effectLst/>
                        </a:rPr>
                        <a:t> </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a:effectLst/>
                        </a:rPr>
                        <a:t>سباعية</a:t>
                      </a:r>
                      <a:endParaRPr lang="en-US" sz="1200">
                        <a:effectLst/>
                        <a:latin typeface="Times New Roman"/>
                        <a:ea typeface="Times New Roman"/>
                        <a:cs typeface="Simplified Arabic"/>
                      </a:endParaRPr>
                    </a:p>
                  </a:txBody>
                  <a:tcPr marL="68580" marR="68580" marT="0" marB="0"/>
                </a:tc>
              </a:tr>
              <a:tr h="640705">
                <a:tc>
                  <a:txBody>
                    <a:bodyPr/>
                    <a:lstStyle/>
                    <a:p>
                      <a:pPr algn="ctr" rtl="1">
                        <a:lnSpc>
                          <a:spcPct val="115000"/>
                        </a:lnSpc>
                        <a:spcAft>
                          <a:spcPts val="0"/>
                        </a:spcAft>
                      </a:pPr>
                      <a:r>
                        <a:rPr lang="ar-SA" sz="1500">
                          <a:effectLst/>
                        </a:rPr>
                        <a:t>مفعولاتُ</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a:effectLst/>
                        </a:rPr>
                        <a:t>مف / عو</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a:effectLst/>
                        </a:rPr>
                        <a:t> </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a:effectLst/>
                        </a:rPr>
                        <a:t> </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a:effectLst/>
                        </a:rPr>
                        <a:t>َلاتُ</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a:effectLst/>
                        </a:rPr>
                        <a:t>سباعية</a:t>
                      </a:r>
                      <a:endParaRPr lang="en-US" sz="1200">
                        <a:effectLst/>
                        <a:latin typeface="Times New Roman"/>
                        <a:ea typeface="Times New Roman"/>
                        <a:cs typeface="Simplified Arabic"/>
                      </a:endParaRPr>
                    </a:p>
                  </a:txBody>
                  <a:tcPr marL="68580" marR="68580" marT="0" marB="0"/>
                </a:tc>
              </a:tr>
              <a:tr h="767953">
                <a:tc>
                  <a:txBody>
                    <a:bodyPr/>
                    <a:lstStyle/>
                    <a:p>
                      <a:pPr algn="ctr" rtl="1">
                        <a:lnSpc>
                          <a:spcPct val="115000"/>
                        </a:lnSpc>
                        <a:spcAft>
                          <a:spcPts val="0"/>
                        </a:spcAft>
                      </a:pPr>
                      <a:r>
                        <a:rPr lang="ar-SA" sz="1500">
                          <a:effectLst/>
                        </a:rPr>
                        <a:t>مستفعِلن</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a:effectLst/>
                        </a:rPr>
                        <a:t>مس / تف</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a:effectLst/>
                        </a:rPr>
                        <a:t> </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a:effectLst/>
                        </a:rPr>
                        <a:t>عِلُنْ</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a:effectLst/>
                        </a:rPr>
                        <a:t> </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a:effectLst/>
                        </a:rPr>
                        <a:t>سباعية</a:t>
                      </a:r>
                      <a:endParaRPr lang="en-US" sz="1200">
                        <a:effectLst/>
                        <a:latin typeface="Times New Roman"/>
                        <a:ea typeface="Times New Roman"/>
                        <a:cs typeface="Simplified Arabic"/>
                      </a:endParaRPr>
                    </a:p>
                  </a:txBody>
                  <a:tcPr marL="68580" marR="68580" marT="0" marB="0"/>
                </a:tc>
              </a:tr>
              <a:tr h="535558">
                <a:tc>
                  <a:txBody>
                    <a:bodyPr/>
                    <a:lstStyle/>
                    <a:p>
                      <a:pPr algn="ctr" rtl="1">
                        <a:lnSpc>
                          <a:spcPct val="115000"/>
                        </a:lnSpc>
                        <a:spcAft>
                          <a:spcPts val="0"/>
                        </a:spcAft>
                      </a:pPr>
                      <a:r>
                        <a:rPr lang="ar-SA" sz="1500" kern="0">
                          <a:effectLst/>
                        </a:rPr>
                        <a:t>مستفعِ لن</a:t>
                      </a:r>
                      <a:endParaRPr lang="en-US" sz="1100" b="1" kern="0">
                        <a:effectLst/>
                        <a:latin typeface="Calibri"/>
                        <a:ea typeface="Times New Roman"/>
                        <a:cs typeface="Arial"/>
                      </a:endParaRPr>
                    </a:p>
                  </a:txBody>
                  <a:tcPr marL="68580" marR="68580" marT="0" marB="0"/>
                </a:tc>
                <a:tc>
                  <a:txBody>
                    <a:bodyPr/>
                    <a:lstStyle/>
                    <a:p>
                      <a:pPr algn="ctr" rtl="1">
                        <a:lnSpc>
                          <a:spcPct val="115000"/>
                        </a:lnSpc>
                        <a:spcAft>
                          <a:spcPts val="0"/>
                        </a:spcAft>
                      </a:pPr>
                      <a:r>
                        <a:rPr lang="ar-SA" sz="1500">
                          <a:effectLst/>
                        </a:rPr>
                        <a:t>مس / لن</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dirty="0">
                          <a:effectLst/>
                        </a:rPr>
                        <a:t> </a:t>
                      </a:r>
                      <a:endParaRPr lang="en-US" sz="1200" dirty="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dirty="0">
                          <a:effectLst/>
                        </a:rPr>
                        <a:t> </a:t>
                      </a:r>
                      <a:endParaRPr lang="en-US" sz="1200" dirty="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a:effectLst/>
                        </a:rPr>
                        <a:t>تَفْعِ</a:t>
                      </a:r>
                      <a:endParaRPr lang="en-US" sz="1200">
                        <a:effectLst/>
                        <a:latin typeface="Times New Roman"/>
                        <a:ea typeface="Times New Roman"/>
                        <a:cs typeface="Simplified Arabic"/>
                      </a:endParaRPr>
                    </a:p>
                  </a:txBody>
                  <a:tcPr marL="68580" marR="68580" marT="0" marB="0"/>
                </a:tc>
                <a:tc>
                  <a:txBody>
                    <a:bodyPr/>
                    <a:lstStyle/>
                    <a:p>
                      <a:pPr algn="ctr" rtl="1">
                        <a:lnSpc>
                          <a:spcPct val="115000"/>
                        </a:lnSpc>
                        <a:spcAft>
                          <a:spcPts val="0"/>
                        </a:spcAft>
                      </a:pPr>
                      <a:r>
                        <a:rPr lang="ar-SA" sz="1500" dirty="0">
                          <a:effectLst/>
                        </a:rPr>
                        <a:t>سباعية</a:t>
                      </a:r>
                      <a:endParaRPr lang="en-US" sz="1200" dirty="0">
                        <a:effectLst/>
                        <a:latin typeface="Times New Roman"/>
                        <a:ea typeface="Times New Roman"/>
                        <a:cs typeface="Simplified Arabic"/>
                      </a:endParaRPr>
                    </a:p>
                  </a:txBody>
                  <a:tcPr marL="68580" marR="68580" marT="0" marB="0"/>
                </a:tc>
              </a:tr>
            </a:tbl>
          </a:graphicData>
        </a:graphic>
      </p:graphicFrame>
      <p:sp>
        <p:nvSpPr>
          <p:cNvPr id="5" name="WordArt 1"/>
          <p:cNvSpPr>
            <a:spLocks noChangeArrowheads="1" noChangeShapeType="1" noTextEdit="1"/>
          </p:cNvSpPr>
          <p:nvPr/>
        </p:nvSpPr>
        <p:spPr bwMode="auto">
          <a:xfrm>
            <a:off x="2239963" y="2111375"/>
            <a:ext cx="361950" cy="514350"/>
          </a:xfrm>
          <a:prstGeom prst="rect">
            <a:avLst/>
          </a:prstGeom>
          <a:extLst>
            <a:ext uri="{AF507438-7753-43E0-B8FC-AC1667EBCBE1}">
              <a14:hiddenEffects xmlns:a14="http://schemas.microsoft.com/office/drawing/2010/main">
                <a:effectLst/>
              </a14:hiddenEffects>
            </a:ext>
          </a:extLst>
        </p:spPr>
        <p:txBody>
          <a:bodyPr wrap="none" fromWordArt="1">
            <a:prstTxWarp prst="textSlantUp">
              <a:avLst>
                <a:gd name="adj" fmla="val 55556"/>
              </a:avLst>
            </a:prstTxWarp>
          </a:bodyPr>
          <a:lstStyle/>
          <a:p>
            <a:pPr algn="ctr" rtl="1">
              <a:buNone/>
            </a:pPr>
            <a:r>
              <a:rPr lang="ar-IQ" sz="1600" kern="10" spc="0" smtClean="0">
                <a:ln w="9525">
                  <a:solidFill>
                    <a:srgbClr val="000000"/>
                  </a:solidFill>
                  <a:round/>
                  <a:headEnd/>
                  <a:tailEnd/>
                </a:ln>
                <a:solidFill>
                  <a:srgbClr val="000000"/>
                </a:solidFill>
                <a:effectLst/>
                <a:latin typeface="Arial"/>
                <a:cs typeface="Arial"/>
              </a:rPr>
              <a:t>نوعها</a:t>
            </a:r>
            <a:endParaRPr lang="ar-IQ" sz="1600" kern="10" spc="0">
              <a:ln w="9525">
                <a:solidFill>
                  <a:srgbClr val="000000"/>
                </a:solidFill>
                <a:round/>
                <a:headEnd/>
                <a:tailEnd/>
              </a:ln>
              <a:solidFill>
                <a:srgbClr val="000000"/>
              </a:solidFill>
              <a:effectLst/>
              <a:latin typeface="Arial"/>
              <a:cs typeface="Arial"/>
            </a:endParaRPr>
          </a:p>
        </p:txBody>
      </p:sp>
      <p:sp>
        <p:nvSpPr>
          <p:cNvPr id="6" name="WordArt 2"/>
          <p:cNvSpPr>
            <a:spLocks noChangeArrowheads="1" noChangeShapeType="1" noTextEdit="1"/>
          </p:cNvSpPr>
          <p:nvPr/>
        </p:nvSpPr>
        <p:spPr bwMode="auto">
          <a:xfrm>
            <a:off x="2287588" y="2098675"/>
            <a:ext cx="639762" cy="514350"/>
          </a:xfrm>
          <a:prstGeom prst="rect">
            <a:avLst/>
          </a:prstGeom>
          <a:extLst>
            <a:ext uri="{AF507438-7753-43E0-B8FC-AC1667EBCBE1}">
              <a14:hiddenEffects xmlns:a14="http://schemas.microsoft.com/office/drawing/2010/main">
                <a:effectLst/>
              </a14:hiddenEffects>
            </a:ext>
          </a:extLst>
        </p:spPr>
        <p:txBody>
          <a:bodyPr wrap="none" fromWordArt="1">
            <a:prstTxWarp prst="textSlantUp">
              <a:avLst>
                <a:gd name="adj" fmla="val 55556"/>
              </a:avLst>
            </a:prstTxWarp>
          </a:bodyPr>
          <a:lstStyle/>
          <a:p>
            <a:pPr algn="ctr" rtl="1">
              <a:buNone/>
            </a:pPr>
            <a:r>
              <a:rPr lang="ar-IQ" sz="1600" kern="10" spc="0" smtClean="0">
                <a:ln w="9525">
                  <a:solidFill>
                    <a:srgbClr val="000000"/>
                  </a:solidFill>
                  <a:round/>
                  <a:headEnd/>
                  <a:tailEnd/>
                </a:ln>
                <a:solidFill>
                  <a:srgbClr val="000000"/>
                </a:solidFill>
                <a:effectLst/>
                <a:latin typeface="Arial"/>
                <a:cs typeface="Arial"/>
              </a:rPr>
              <a:t>التفعيلة</a:t>
            </a:r>
            <a:endParaRPr lang="ar-IQ" sz="1600" kern="10" spc="0">
              <a:ln w="9525">
                <a:solidFill>
                  <a:srgbClr val="000000"/>
                </a:solidFill>
                <a:round/>
                <a:headEnd/>
                <a:tailEnd/>
              </a:ln>
              <a:solidFill>
                <a:srgbClr val="000000"/>
              </a:solidFill>
              <a:effectLst/>
              <a:latin typeface="Arial"/>
              <a:cs typeface="Arial"/>
            </a:endParaRPr>
          </a:p>
        </p:txBody>
      </p:sp>
      <p:sp>
        <p:nvSpPr>
          <p:cNvPr id="7" name="Rectangle 3"/>
          <p:cNvSpPr>
            <a:spLocks noChangeArrowheads="1"/>
          </p:cNvSpPr>
          <p:nvPr/>
        </p:nvSpPr>
        <p:spPr bwMode="auto">
          <a:xfrm>
            <a:off x="2070101" y="21272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IQ"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5533664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777</Words>
  <Application>Microsoft Office PowerPoint</Application>
  <PresentationFormat>On-screen Show (4:3)</PresentationFormat>
  <Paragraphs>104</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علم العروض</vt:lpstr>
      <vt:lpstr>فائدته</vt:lpstr>
      <vt:lpstr>التفاعيل الشعرية</vt:lpstr>
      <vt:lpstr>السبب والوتد والفاصلة</vt:lpstr>
      <vt:lpstr>جدول لتوضيح التفاعيل العشرة </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علم العروض</dc:title>
  <dc:creator>DR.Ahmed Saker 2o1O</dc:creator>
  <cp:lastModifiedBy>DR.Ahmed Saker 2o1O</cp:lastModifiedBy>
  <cp:revision>3</cp:revision>
  <dcterms:created xsi:type="dcterms:W3CDTF">2018-12-13T20:08:31Z</dcterms:created>
  <dcterms:modified xsi:type="dcterms:W3CDTF">2018-12-23T17:58:10Z</dcterms:modified>
</cp:coreProperties>
</file>