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9" r:id="rId3"/>
    <p:sldId id="271" r:id="rId4"/>
    <p:sldId id="258" r:id="rId5"/>
    <p:sldId id="260" r:id="rId6"/>
    <p:sldId id="261" r:id="rId7"/>
    <p:sldId id="262" r:id="rId8"/>
    <p:sldId id="263" r:id="rId9"/>
    <p:sldId id="264" r:id="rId10"/>
    <p:sldId id="272" r:id="rId11"/>
    <p:sldId id="265" r:id="rId12"/>
    <p:sldId id="266" r:id="rId13"/>
    <p:sldId id="267" r:id="rId14"/>
    <p:sldId id="268" r:id="rId15"/>
    <p:sldId id="269" r:id="rId16"/>
    <p:sldId id="270" r:id="rId1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932A"/>
    <a:srgbClr val="FFCC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4412" autoAdjust="0"/>
    <p:restoredTop sz="94671" autoAdjust="0"/>
  </p:normalViewPr>
  <p:slideViewPr>
    <p:cSldViewPr>
      <p:cViewPr varScale="1">
        <p:scale>
          <a:sx n="67" d="100"/>
          <a:sy n="67" d="100"/>
        </p:scale>
        <p:origin x="1600" y="7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ar-IQ"/>
          </a:p>
        </p:txBody>
      </p:sp>
      <p:sp>
        <p:nvSpPr>
          <p:cNvPr id="4" name="Date Placeholder 3"/>
          <p:cNvSpPr>
            <a:spLocks noGrp="1"/>
          </p:cNvSpPr>
          <p:nvPr>
            <p:ph type="dt" sz="half" idx="10"/>
          </p:nvPr>
        </p:nvSpPr>
        <p:spPr/>
        <p:txBody>
          <a:bodyPr/>
          <a:lstStyle/>
          <a:p>
            <a:fld id="{2F024CF2-E76F-46A8-ACD3-A75FBD98EF8F}" type="datetimeFigureOut">
              <a:rPr lang="ar-IQ" smtClean="0"/>
              <a:t>16/05/1442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1B1DCB7-770A-45A8-9BB7-27E2CA4D48C2}" type="slidenum">
              <a:rPr lang="ar-IQ" smtClean="0"/>
              <a:t>‹#›</a:t>
            </a:fld>
            <a:endParaRPr lang="ar-IQ"/>
          </a:p>
        </p:txBody>
      </p:sp>
    </p:spTree>
    <p:extLst>
      <p:ext uri="{BB962C8B-B14F-4D97-AF65-F5344CB8AC3E}">
        <p14:creationId xmlns:p14="http://schemas.microsoft.com/office/powerpoint/2010/main" val="1460650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2F024CF2-E76F-46A8-ACD3-A75FBD98EF8F}" type="datetimeFigureOut">
              <a:rPr lang="ar-IQ" smtClean="0"/>
              <a:t>16/05/1442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1B1DCB7-770A-45A8-9BB7-27E2CA4D48C2}" type="slidenum">
              <a:rPr lang="ar-IQ" smtClean="0"/>
              <a:t>‹#›</a:t>
            </a:fld>
            <a:endParaRPr lang="ar-IQ"/>
          </a:p>
        </p:txBody>
      </p:sp>
    </p:spTree>
    <p:extLst>
      <p:ext uri="{BB962C8B-B14F-4D97-AF65-F5344CB8AC3E}">
        <p14:creationId xmlns:p14="http://schemas.microsoft.com/office/powerpoint/2010/main" val="3009648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2F024CF2-E76F-46A8-ACD3-A75FBD98EF8F}" type="datetimeFigureOut">
              <a:rPr lang="ar-IQ" smtClean="0"/>
              <a:t>16/05/1442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1B1DCB7-770A-45A8-9BB7-27E2CA4D48C2}" type="slidenum">
              <a:rPr lang="ar-IQ" smtClean="0"/>
              <a:t>‹#›</a:t>
            </a:fld>
            <a:endParaRPr lang="ar-IQ"/>
          </a:p>
        </p:txBody>
      </p:sp>
    </p:spTree>
    <p:extLst>
      <p:ext uri="{BB962C8B-B14F-4D97-AF65-F5344CB8AC3E}">
        <p14:creationId xmlns:p14="http://schemas.microsoft.com/office/powerpoint/2010/main" val="971520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10"/>
          </p:nvPr>
        </p:nvSpPr>
        <p:spPr/>
        <p:txBody>
          <a:bodyPr/>
          <a:lstStyle/>
          <a:p>
            <a:fld id="{2F024CF2-E76F-46A8-ACD3-A75FBD98EF8F}" type="datetimeFigureOut">
              <a:rPr lang="ar-IQ" smtClean="0"/>
              <a:t>16/05/1442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1B1DCB7-770A-45A8-9BB7-27E2CA4D48C2}" type="slidenum">
              <a:rPr lang="ar-IQ" smtClean="0"/>
              <a:t>‹#›</a:t>
            </a:fld>
            <a:endParaRPr lang="ar-IQ"/>
          </a:p>
        </p:txBody>
      </p:sp>
    </p:spTree>
    <p:extLst>
      <p:ext uri="{BB962C8B-B14F-4D97-AF65-F5344CB8AC3E}">
        <p14:creationId xmlns:p14="http://schemas.microsoft.com/office/powerpoint/2010/main" val="499667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024CF2-E76F-46A8-ACD3-A75FBD98EF8F}" type="datetimeFigureOut">
              <a:rPr lang="ar-IQ" smtClean="0"/>
              <a:t>16/05/1442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1B1DCB7-770A-45A8-9BB7-27E2CA4D48C2}" type="slidenum">
              <a:rPr lang="ar-IQ" smtClean="0"/>
              <a:t>‹#›</a:t>
            </a:fld>
            <a:endParaRPr lang="ar-IQ"/>
          </a:p>
        </p:txBody>
      </p:sp>
    </p:spTree>
    <p:extLst>
      <p:ext uri="{BB962C8B-B14F-4D97-AF65-F5344CB8AC3E}">
        <p14:creationId xmlns:p14="http://schemas.microsoft.com/office/powerpoint/2010/main" val="3057956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Date Placeholder 4"/>
          <p:cNvSpPr>
            <a:spLocks noGrp="1"/>
          </p:cNvSpPr>
          <p:nvPr>
            <p:ph type="dt" sz="half" idx="10"/>
          </p:nvPr>
        </p:nvSpPr>
        <p:spPr/>
        <p:txBody>
          <a:bodyPr/>
          <a:lstStyle/>
          <a:p>
            <a:fld id="{2F024CF2-E76F-46A8-ACD3-A75FBD98EF8F}" type="datetimeFigureOut">
              <a:rPr lang="ar-IQ" smtClean="0"/>
              <a:t>16/05/1442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1B1DCB7-770A-45A8-9BB7-27E2CA4D48C2}" type="slidenum">
              <a:rPr lang="ar-IQ" smtClean="0"/>
              <a:t>‹#›</a:t>
            </a:fld>
            <a:endParaRPr lang="ar-IQ"/>
          </a:p>
        </p:txBody>
      </p:sp>
    </p:spTree>
    <p:extLst>
      <p:ext uri="{BB962C8B-B14F-4D97-AF65-F5344CB8AC3E}">
        <p14:creationId xmlns:p14="http://schemas.microsoft.com/office/powerpoint/2010/main" val="2426604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7" name="Date Placeholder 6"/>
          <p:cNvSpPr>
            <a:spLocks noGrp="1"/>
          </p:cNvSpPr>
          <p:nvPr>
            <p:ph type="dt" sz="half" idx="10"/>
          </p:nvPr>
        </p:nvSpPr>
        <p:spPr/>
        <p:txBody>
          <a:bodyPr/>
          <a:lstStyle/>
          <a:p>
            <a:fld id="{2F024CF2-E76F-46A8-ACD3-A75FBD98EF8F}" type="datetimeFigureOut">
              <a:rPr lang="ar-IQ" smtClean="0"/>
              <a:t>16/05/1442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1B1DCB7-770A-45A8-9BB7-27E2CA4D48C2}" type="slidenum">
              <a:rPr lang="ar-IQ" smtClean="0"/>
              <a:t>‹#›</a:t>
            </a:fld>
            <a:endParaRPr lang="ar-IQ"/>
          </a:p>
        </p:txBody>
      </p:sp>
    </p:spTree>
    <p:extLst>
      <p:ext uri="{BB962C8B-B14F-4D97-AF65-F5344CB8AC3E}">
        <p14:creationId xmlns:p14="http://schemas.microsoft.com/office/powerpoint/2010/main" val="1490596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IQ"/>
          </a:p>
        </p:txBody>
      </p:sp>
      <p:sp>
        <p:nvSpPr>
          <p:cNvPr id="3" name="Date Placeholder 2"/>
          <p:cNvSpPr>
            <a:spLocks noGrp="1"/>
          </p:cNvSpPr>
          <p:nvPr>
            <p:ph type="dt" sz="half" idx="10"/>
          </p:nvPr>
        </p:nvSpPr>
        <p:spPr/>
        <p:txBody>
          <a:bodyPr/>
          <a:lstStyle/>
          <a:p>
            <a:fld id="{2F024CF2-E76F-46A8-ACD3-A75FBD98EF8F}" type="datetimeFigureOut">
              <a:rPr lang="ar-IQ" smtClean="0"/>
              <a:t>16/05/1442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1B1DCB7-770A-45A8-9BB7-27E2CA4D48C2}" type="slidenum">
              <a:rPr lang="ar-IQ" smtClean="0"/>
              <a:t>‹#›</a:t>
            </a:fld>
            <a:endParaRPr lang="ar-IQ"/>
          </a:p>
        </p:txBody>
      </p:sp>
    </p:spTree>
    <p:extLst>
      <p:ext uri="{BB962C8B-B14F-4D97-AF65-F5344CB8AC3E}">
        <p14:creationId xmlns:p14="http://schemas.microsoft.com/office/powerpoint/2010/main" val="10144422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024CF2-E76F-46A8-ACD3-A75FBD98EF8F}" type="datetimeFigureOut">
              <a:rPr lang="ar-IQ" smtClean="0"/>
              <a:t>16/05/1442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1B1DCB7-770A-45A8-9BB7-27E2CA4D48C2}" type="slidenum">
              <a:rPr lang="ar-IQ" smtClean="0"/>
              <a:t>‹#›</a:t>
            </a:fld>
            <a:endParaRPr lang="ar-IQ"/>
          </a:p>
        </p:txBody>
      </p:sp>
    </p:spTree>
    <p:extLst>
      <p:ext uri="{BB962C8B-B14F-4D97-AF65-F5344CB8AC3E}">
        <p14:creationId xmlns:p14="http://schemas.microsoft.com/office/powerpoint/2010/main" val="1338433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24CF2-E76F-46A8-ACD3-A75FBD98EF8F}" type="datetimeFigureOut">
              <a:rPr lang="ar-IQ" smtClean="0"/>
              <a:t>16/05/1442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1B1DCB7-770A-45A8-9BB7-27E2CA4D48C2}" type="slidenum">
              <a:rPr lang="ar-IQ" smtClean="0"/>
              <a:t>‹#›</a:t>
            </a:fld>
            <a:endParaRPr lang="ar-IQ"/>
          </a:p>
        </p:txBody>
      </p:sp>
    </p:spTree>
    <p:extLst>
      <p:ext uri="{BB962C8B-B14F-4D97-AF65-F5344CB8AC3E}">
        <p14:creationId xmlns:p14="http://schemas.microsoft.com/office/powerpoint/2010/main" val="1604926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F024CF2-E76F-46A8-ACD3-A75FBD98EF8F}" type="datetimeFigureOut">
              <a:rPr lang="ar-IQ" smtClean="0"/>
              <a:t>16/05/1442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1B1DCB7-770A-45A8-9BB7-27E2CA4D48C2}" type="slidenum">
              <a:rPr lang="ar-IQ" smtClean="0"/>
              <a:t>‹#›</a:t>
            </a:fld>
            <a:endParaRPr lang="ar-IQ"/>
          </a:p>
        </p:txBody>
      </p:sp>
    </p:spTree>
    <p:extLst>
      <p:ext uri="{BB962C8B-B14F-4D97-AF65-F5344CB8AC3E}">
        <p14:creationId xmlns:p14="http://schemas.microsoft.com/office/powerpoint/2010/main" val="3968761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F024CF2-E76F-46A8-ACD3-A75FBD98EF8F}" type="datetimeFigureOut">
              <a:rPr lang="ar-IQ" smtClean="0"/>
              <a:t>16/05/1442</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1B1DCB7-770A-45A8-9BB7-27E2CA4D48C2}" type="slidenum">
              <a:rPr lang="ar-IQ" smtClean="0"/>
              <a:t>‹#›</a:t>
            </a:fld>
            <a:endParaRPr lang="ar-IQ"/>
          </a:p>
        </p:txBody>
      </p:sp>
    </p:spTree>
    <p:extLst>
      <p:ext uri="{BB962C8B-B14F-4D97-AF65-F5344CB8AC3E}">
        <p14:creationId xmlns:p14="http://schemas.microsoft.com/office/powerpoint/2010/main" val="2210463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88640"/>
            <a:ext cx="7776864" cy="2304256"/>
          </a:xfr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US" b="1" dirty="0"/>
              <a:t>Connotative Meaning And </a:t>
            </a:r>
            <a:r>
              <a:rPr lang="ar-IQ" b="1" dirty="0"/>
              <a:t> </a:t>
            </a:r>
            <a:br>
              <a:rPr lang="ar-IQ" b="1" dirty="0"/>
            </a:br>
            <a:r>
              <a:rPr lang="en-US" b="1" dirty="0"/>
              <a:t>Translation Issue</a:t>
            </a:r>
            <a:br>
              <a:rPr lang="en-US" dirty="0"/>
            </a:br>
            <a:r>
              <a:rPr lang="en-US" dirty="0"/>
              <a:t>Presented BY </a:t>
            </a:r>
            <a:r>
              <a:rPr lang="en-US" dirty="0" err="1"/>
              <a:t>Zahraa</a:t>
            </a:r>
            <a:r>
              <a:rPr lang="en-US" dirty="0"/>
              <a:t> </a:t>
            </a:r>
            <a:r>
              <a:rPr lang="en-US" dirty="0" err="1"/>
              <a:t>Uday</a:t>
            </a:r>
            <a:r>
              <a:rPr lang="en-US" dirty="0"/>
              <a:t> </a:t>
            </a:r>
            <a:r>
              <a:rPr lang="en-US" dirty="0" err="1"/>
              <a:t>Dharey</a:t>
            </a:r>
            <a:br>
              <a:rPr lang="en-US" dirty="0"/>
            </a:br>
            <a:endParaRPr lang="ar-IQ" dirty="0"/>
          </a:p>
        </p:txBody>
      </p:sp>
      <p:sp>
        <p:nvSpPr>
          <p:cNvPr id="3" name="Subtitle 2"/>
          <p:cNvSpPr>
            <a:spLocks noGrp="1"/>
          </p:cNvSpPr>
          <p:nvPr>
            <p:ph type="subTitle" idx="1"/>
          </p:nvPr>
        </p:nvSpPr>
        <p:spPr>
          <a:xfrm>
            <a:off x="971600" y="2780928"/>
            <a:ext cx="7848872" cy="3456384"/>
          </a:xfrm>
        </p:spPr>
        <p:style>
          <a:lnRef idx="1">
            <a:schemeClr val="accent3"/>
          </a:lnRef>
          <a:fillRef idx="2">
            <a:schemeClr val="accent3"/>
          </a:fillRef>
          <a:effectRef idx="1">
            <a:schemeClr val="accent3"/>
          </a:effectRef>
          <a:fontRef idx="minor">
            <a:schemeClr val="dk1"/>
          </a:fontRef>
        </p:style>
        <p:txBody>
          <a:bodyPr>
            <a:normAutofit/>
          </a:bodyPr>
          <a:lstStyle/>
          <a:p>
            <a:pPr algn="l"/>
            <a:r>
              <a:rPr lang="en-US" b="1" i="1" dirty="0">
                <a:solidFill>
                  <a:schemeClr val="tx1"/>
                </a:solidFill>
              </a:rPr>
              <a:t>Table of content:</a:t>
            </a:r>
          </a:p>
          <a:p>
            <a:pPr algn="l"/>
            <a:r>
              <a:rPr lang="en-US" b="1" i="1" dirty="0">
                <a:solidFill>
                  <a:schemeClr val="tx1"/>
                </a:solidFill>
              </a:rPr>
              <a:t>1-Allusive meaning.</a:t>
            </a:r>
          </a:p>
          <a:p>
            <a:pPr algn="l"/>
            <a:r>
              <a:rPr lang="en-US" b="1" i="1" dirty="0">
                <a:solidFill>
                  <a:schemeClr val="tx1"/>
                </a:solidFill>
              </a:rPr>
              <a:t>2-Collocation and </a:t>
            </a:r>
            <a:r>
              <a:rPr lang="en-US" b="1" i="1" dirty="0" err="1">
                <a:solidFill>
                  <a:schemeClr val="tx1"/>
                </a:solidFill>
              </a:rPr>
              <a:t>collocative</a:t>
            </a:r>
            <a:r>
              <a:rPr lang="en-US" b="1" i="1" dirty="0">
                <a:solidFill>
                  <a:schemeClr val="tx1"/>
                </a:solidFill>
              </a:rPr>
              <a:t> meaning.</a:t>
            </a:r>
          </a:p>
          <a:p>
            <a:pPr algn="l"/>
            <a:r>
              <a:rPr lang="en-US" b="1" i="1" dirty="0">
                <a:solidFill>
                  <a:schemeClr val="tx1"/>
                </a:solidFill>
              </a:rPr>
              <a:t>3-Reflected </a:t>
            </a:r>
            <a:r>
              <a:rPr lang="en-US" b="1" i="1">
                <a:solidFill>
                  <a:schemeClr val="tx1"/>
                </a:solidFill>
              </a:rPr>
              <a:t>meaning.</a:t>
            </a:r>
            <a:endParaRPr lang="en-US" b="1" i="1" dirty="0">
              <a:solidFill>
                <a:schemeClr val="tx1"/>
              </a:solidFill>
            </a:endParaRPr>
          </a:p>
        </p:txBody>
      </p:sp>
    </p:spTree>
    <p:extLst>
      <p:ext uri="{BB962C8B-B14F-4D97-AF65-F5344CB8AC3E}">
        <p14:creationId xmlns:p14="http://schemas.microsoft.com/office/powerpoint/2010/main" val="37774296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a:xfrm>
            <a:off x="457200" y="1335186"/>
            <a:ext cx="8229600" cy="4525963"/>
          </a:xfrm>
        </p:spPr>
        <p:style>
          <a:lnRef idx="1">
            <a:schemeClr val="accent3"/>
          </a:lnRef>
          <a:fillRef idx="2">
            <a:schemeClr val="accent3"/>
          </a:fillRef>
          <a:effectRef idx="1">
            <a:schemeClr val="accent3"/>
          </a:effectRef>
          <a:fontRef idx="minor">
            <a:schemeClr val="dk1"/>
          </a:fontRef>
        </p:style>
        <p:txBody>
          <a:bodyPr/>
          <a:lstStyle/>
          <a:p>
            <a:pPr marL="0" indent="0" algn="l">
              <a:buNone/>
            </a:pPr>
            <a:r>
              <a:rPr lang="en-US" dirty="0"/>
              <a:t> </a:t>
            </a:r>
          </a:p>
        </p:txBody>
      </p:sp>
      <p:sp>
        <p:nvSpPr>
          <p:cNvPr id="4" name="Rounded Rectangle 3"/>
          <p:cNvSpPr/>
          <p:nvPr/>
        </p:nvSpPr>
        <p:spPr>
          <a:xfrm>
            <a:off x="6228184" y="1988840"/>
            <a:ext cx="2138536" cy="9361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IQ" sz="3600" b="1" dirty="0">
                <a:solidFill>
                  <a:schemeClr val="tx1">
                    <a:lumMod val="95000"/>
                    <a:lumOff val="5000"/>
                  </a:schemeClr>
                </a:solidFill>
              </a:rPr>
              <a:t>قطف الثمار </a:t>
            </a:r>
            <a:endParaRPr lang="en-US" sz="3600" b="1" dirty="0">
              <a:solidFill>
                <a:schemeClr val="tx1">
                  <a:lumMod val="95000"/>
                  <a:lumOff val="5000"/>
                </a:schemeClr>
              </a:solidFill>
            </a:endParaRPr>
          </a:p>
        </p:txBody>
      </p:sp>
      <p:sp>
        <p:nvSpPr>
          <p:cNvPr id="5" name="Rounded Rectangle 4"/>
          <p:cNvSpPr/>
          <p:nvPr/>
        </p:nvSpPr>
        <p:spPr>
          <a:xfrm>
            <a:off x="3563888" y="1988841"/>
            <a:ext cx="2016224" cy="93610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IQ" sz="3200" b="1" dirty="0">
                <a:solidFill>
                  <a:schemeClr val="tx1">
                    <a:lumMod val="95000"/>
                    <a:lumOff val="5000"/>
                  </a:schemeClr>
                </a:solidFill>
              </a:rPr>
              <a:t>قطع الاشجار </a:t>
            </a:r>
            <a:endParaRPr lang="en-US" sz="3200" b="1" dirty="0">
              <a:solidFill>
                <a:schemeClr val="tx1">
                  <a:lumMod val="95000"/>
                  <a:lumOff val="5000"/>
                </a:schemeClr>
              </a:solidFill>
            </a:endParaRPr>
          </a:p>
        </p:txBody>
      </p:sp>
      <p:sp>
        <p:nvSpPr>
          <p:cNvPr id="6" name="Rounded Rectangle 5"/>
          <p:cNvSpPr/>
          <p:nvPr/>
        </p:nvSpPr>
        <p:spPr>
          <a:xfrm>
            <a:off x="1115616" y="1988840"/>
            <a:ext cx="2016224" cy="936105"/>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ar-IQ" sz="3600" b="1" dirty="0">
                <a:solidFill>
                  <a:schemeClr val="tx1">
                    <a:lumMod val="95000"/>
                    <a:lumOff val="5000"/>
                  </a:schemeClr>
                </a:solidFill>
              </a:rPr>
              <a:t>جز العشب </a:t>
            </a:r>
            <a:endParaRPr lang="en-US" sz="3600" b="1" dirty="0">
              <a:solidFill>
                <a:schemeClr val="tx1">
                  <a:lumMod val="95000"/>
                  <a:lumOff val="5000"/>
                </a:schemeClr>
              </a:solidFill>
            </a:endParaRPr>
          </a:p>
        </p:txBody>
      </p:sp>
      <p:sp>
        <p:nvSpPr>
          <p:cNvPr id="13" name="Rounded Rectangle 12"/>
          <p:cNvSpPr/>
          <p:nvPr/>
        </p:nvSpPr>
        <p:spPr>
          <a:xfrm>
            <a:off x="6228184" y="3573016"/>
            <a:ext cx="2138536" cy="720080"/>
          </a:xfrm>
          <a:prstGeom prst="round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en-US" sz="2400" b="1" dirty="0">
                <a:solidFill>
                  <a:schemeClr val="tx1">
                    <a:lumMod val="95000"/>
                    <a:lumOff val="5000"/>
                  </a:schemeClr>
                </a:solidFill>
              </a:rPr>
              <a:t>Fruit picking</a:t>
            </a:r>
          </a:p>
        </p:txBody>
      </p:sp>
      <p:sp>
        <p:nvSpPr>
          <p:cNvPr id="14" name="Rounded Rectangle 13"/>
          <p:cNvSpPr/>
          <p:nvPr/>
        </p:nvSpPr>
        <p:spPr>
          <a:xfrm>
            <a:off x="3563888" y="3573016"/>
            <a:ext cx="2016224" cy="72008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en-US" sz="2400" b="1" dirty="0">
                <a:solidFill>
                  <a:schemeClr val="tx1">
                    <a:lumMod val="95000"/>
                    <a:lumOff val="5000"/>
                  </a:schemeClr>
                </a:solidFill>
              </a:rPr>
              <a:t>Tree cutting</a:t>
            </a:r>
          </a:p>
        </p:txBody>
      </p:sp>
      <p:sp>
        <p:nvSpPr>
          <p:cNvPr id="15" name="Rounded Rectangle 14"/>
          <p:cNvSpPr/>
          <p:nvPr/>
        </p:nvSpPr>
        <p:spPr>
          <a:xfrm>
            <a:off x="1115616" y="3573016"/>
            <a:ext cx="2016224" cy="72008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en-US" sz="2400" b="1">
                <a:solidFill>
                  <a:schemeClr val="tx1">
                    <a:lumMod val="95000"/>
                    <a:lumOff val="5000"/>
                  </a:schemeClr>
                </a:solidFill>
              </a:rPr>
              <a:t>Lawn mowing </a:t>
            </a:r>
            <a:endParaRPr lang="en-US" sz="2400" b="1" dirty="0">
              <a:solidFill>
                <a:schemeClr val="tx1">
                  <a:lumMod val="95000"/>
                  <a:lumOff val="5000"/>
                </a:schemeClr>
              </a:solidFill>
            </a:endParaRPr>
          </a:p>
        </p:txBody>
      </p:sp>
    </p:spTree>
    <p:extLst>
      <p:ext uri="{BB962C8B-B14F-4D97-AF65-F5344CB8AC3E}">
        <p14:creationId xmlns:p14="http://schemas.microsoft.com/office/powerpoint/2010/main" val="3870893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en-US" dirty="0"/>
              <a:t>Connotation and collocation meaning</a:t>
            </a:r>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lnSpcReduction="10000"/>
          </a:bodyPr>
          <a:lstStyle/>
          <a:p>
            <a:pPr marL="0" indent="0" algn="l">
              <a:buNone/>
            </a:pPr>
            <a:r>
              <a:rPr lang="en-US" b="1" dirty="0" err="1">
                <a:solidFill>
                  <a:schemeClr val="accent6">
                    <a:lumMod val="75000"/>
                  </a:schemeClr>
                </a:solidFill>
              </a:rPr>
              <a:t>Collocative</a:t>
            </a:r>
            <a:r>
              <a:rPr lang="en-US" b="1" dirty="0">
                <a:solidFill>
                  <a:schemeClr val="accent6">
                    <a:lumMod val="75000"/>
                  </a:schemeClr>
                </a:solidFill>
              </a:rPr>
              <a:t> meaning </a:t>
            </a:r>
            <a:r>
              <a:rPr lang="en-US" dirty="0"/>
              <a:t>can also be an </a:t>
            </a:r>
            <a:r>
              <a:rPr lang="en-US" u="sng" dirty="0"/>
              <a:t>aid to the translator</a:t>
            </a:r>
            <a:r>
              <a:rPr lang="en-US" dirty="0"/>
              <a:t>, allowing him or her to make use of collocations in the TT that are appropriate to the denotative meaning of the ST but that might otherwise seem odd on the TL. An example from the Syrian poet  </a:t>
            </a:r>
            <a:r>
              <a:rPr lang="en-US" dirty="0" err="1"/>
              <a:t>Nazar</a:t>
            </a:r>
            <a:r>
              <a:rPr lang="en-US" dirty="0"/>
              <a:t> </a:t>
            </a:r>
            <a:r>
              <a:rPr lang="en-US" dirty="0" err="1"/>
              <a:t>Kabani</a:t>
            </a:r>
            <a:r>
              <a:rPr lang="en-US" dirty="0"/>
              <a:t> is the following:</a:t>
            </a:r>
            <a:r>
              <a:rPr lang="ar-IQ" dirty="0"/>
              <a:t>ا</a:t>
            </a:r>
          </a:p>
          <a:p>
            <a:pPr marL="0" indent="0" algn="l">
              <a:buNone/>
            </a:pPr>
            <a:r>
              <a:rPr lang="ar-IQ" dirty="0"/>
              <a:t>احمل الزمن المحترق في عیني</a:t>
            </a:r>
            <a:r>
              <a:rPr lang="en-US" dirty="0"/>
              <a:t>This has been translated as: </a:t>
            </a:r>
            <a:r>
              <a:rPr lang="en-US" b="1" dirty="0">
                <a:solidFill>
                  <a:srgbClr val="0070C0"/>
                </a:solidFill>
              </a:rPr>
              <a:t>I carry this scorched era in my eyes.</a:t>
            </a:r>
          </a:p>
        </p:txBody>
      </p:sp>
    </p:spTree>
    <p:extLst>
      <p:ext uri="{BB962C8B-B14F-4D97-AF65-F5344CB8AC3E}">
        <p14:creationId xmlns:p14="http://schemas.microsoft.com/office/powerpoint/2010/main" val="3858344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en-US" dirty="0"/>
              <a:t>Reflected meaning</a:t>
            </a:r>
          </a:p>
        </p:txBody>
      </p:sp>
      <p:sp>
        <p:nvSpPr>
          <p:cNvPr id="3" name="Content Placeholder 2"/>
          <p:cNvSpPr>
            <a:spLocks noGrp="1"/>
          </p:cNvSpPr>
          <p:nvPr>
            <p:ph idx="1"/>
          </p:nvPr>
        </p:nvSpPr>
        <p:spPr>
          <a:xfrm>
            <a:off x="755576" y="1556792"/>
            <a:ext cx="8229600" cy="4525963"/>
          </a:xfrm>
        </p:spPr>
        <p:style>
          <a:lnRef idx="1">
            <a:schemeClr val="accent3"/>
          </a:lnRef>
          <a:fillRef idx="2">
            <a:schemeClr val="accent3"/>
          </a:fillRef>
          <a:effectRef idx="1">
            <a:schemeClr val="accent3"/>
          </a:effectRef>
          <a:fontRef idx="minor">
            <a:schemeClr val="dk1"/>
          </a:fontRef>
        </p:style>
        <p:txBody>
          <a:bodyPr/>
          <a:lstStyle/>
          <a:p>
            <a:pPr marL="0" indent="0" algn="l">
              <a:buNone/>
            </a:pPr>
            <a:r>
              <a:rPr lang="en-US" dirty="0"/>
              <a:t>Reflected meaning is the meaning given to an expression over and above the denotative meaning that it has in that context by the fact that it also calls to mind another meaning of the same word or phrase. </a:t>
            </a:r>
          </a:p>
        </p:txBody>
      </p:sp>
    </p:spTree>
    <p:extLst>
      <p:ext uri="{BB962C8B-B14F-4D97-AF65-F5344CB8AC3E}">
        <p14:creationId xmlns:p14="http://schemas.microsoft.com/office/powerpoint/2010/main" val="3274007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l"/>
            <a:r>
              <a:rPr lang="en-US" dirty="0"/>
              <a:t>Reflective meaning</a:t>
            </a:r>
          </a:p>
        </p:txBody>
      </p:sp>
      <p:sp>
        <p:nvSpPr>
          <p:cNvPr id="3" name="Content Placeholder 2"/>
          <p:cNvSpPr>
            <a:spLocks noGrp="1"/>
          </p:cNvSpPr>
          <p:nvPr>
            <p:ph idx="1"/>
          </p:nvPr>
        </p:nvSpPr>
        <p:spPr>
          <a:xfrm>
            <a:off x="323528" y="1600200"/>
            <a:ext cx="8363272" cy="5141168"/>
          </a:xfrm>
        </p:spPr>
        <p:style>
          <a:lnRef idx="1">
            <a:schemeClr val="accent6"/>
          </a:lnRef>
          <a:fillRef idx="2">
            <a:schemeClr val="accent6"/>
          </a:fillRef>
          <a:effectRef idx="1">
            <a:schemeClr val="accent6"/>
          </a:effectRef>
          <a:fontRef idx="minor">
            <a:schemeClr val="dk1"/>
          </a:fontRef>
        </p:style>
        <p:txBody>
          <a:bodyPr>
            <a:normAutofit/>
          </a:bodyPr>
          <a:lstStyle/>
          <a:p>
            <a:pPr marL="0" indent="0" algn="l">
              <a:buNone/>
            </a:pPr>
            <a:r>
              <a:rPr lang="en-US" dirty="0"/>
              <a:t>Richard Nixon was </a:t>
            </a:r>
            <a:r>
              <a:rPr lang="en-US" b="1" i="1" dirty="0"/>
              <a:t>a rat</a:t>
            </a:r>
            <a:r>
              <a:rPr lang="en-US" dirty="0"/>
              <a:t>’, using ‘</a:t>
            </a:r>
            <a:r>
              <a:rPr lang="en-US" b="1" dirty="0"/>
              <a:t>rat</a:t>
            </a:r>
            <a:r>
              <a:rPr lang="en-US" dirty="0"/>
              <a:t>’ in the sense of ‘</a:t>
            </a:r>
            <a:r>
              <a:rPr lang="en-US" u="sng" dirty="0">
                <a:solidFill>
                  <a:schemeClr val="accent2">
                    <a:lumMod val="75000"/>
                  </a:schemeClr>
                </a:solidFill>
              </a:rPr>
              <a:t>a person who deserts his friends or </a:t>
            </a:r>
            <a:endParaRPr lang="ar-IQ" u="sng" dirty="0">
              <a:solidFill>
                <a:schemeClr val="accent2">
                  <a:lumMod val="75000"/>
                </a:schemeClr>
              </a:solidFill>
            </a:endParaRPr>
          </a:p>
          <a:p>
            <a:pPr marL="0" indent="0" algn="l">
              <a:buNone/>
            </a:pPr>
            <a:r>
              <a:rPr lang="en-US" u="sng" dirty="0">
                <a:solidFill>
                  <a:schemeClr val="accent2">
                    <a:lumMod val="75000"/>
                  </a:schemeClr>
                </a:solidFill>
              </a:rPr>
              <a:t>associates</a:t>
            </a:r>
            <a:endParaRPr lang="ar-IQ" u="sng" dirty="0">
              <a:solidFill>
                <a:schemeClr val="accent2">
                  <a:lumMod val="75000"/>
                </a:schemeClr>
              </a:solidFill>
            </a:endParaRPr>
          </a:p>
          <a:p>
            <a:pPr marL="0" indent="0" algn="l">
              <a:buNone/>
            </a:pPr>
            <a:r>
              <a:rPr lang="en-US" dirty="0"/>
              <a:t>-the word </a:t>
            </a:r>
            <a:r>
              <a:rPr lang="en-US" b="1" dirty="0"/>
              <a:t>‘rat’ </a:t>
            </a:r>
            <a:r>
              <a:rPr lang="en-US" dirty="0"/>
              <a:t>not only carries this particular denotative meaning, but it also conjures up the more basic denotative meaning of the animal ‘rat’. (</a:t>
            </a:r>
            <a:r>
              <a:rPr lang="en-US" u="sng" dirty="0"/>
              <a:t>Note also the standard collocation </a:t>
            </a:r>
            <a:r>
              <a:rPr lang="en-US" dirty="0"/>
              <a:t>‘</a:t>
            </a:r>
            <a:r>
              <a:rPr lang="en-US" b="1" dirty="0"/>
              <a:t>dirty</a:t>
            </a:r>
            <a:r>
              <a:rPr lang="en-US" dirty="0"/>
              <a:t> </a:t>
            </a:r>
            <a:r>
              <a:rPr lang="en-US" b="1" dirty="0"/>
              <a:t>rat</a:t>
            </a:r>
            <a:r>
              <a:rPr lang="en-US" dirty="0"/>
              <a:t>’.)</a:t>
            </a:r>
            <a:endParaRPr lang="ar-IQ" dirty="0"/>
          </a:p>
        </p:txBody>
      </p:sp>
    </p:spTree>
    <p:extLst>
      <p:ext uri="{BB962C8B-B14F-4D97-AF65-F5344CB8AC3E}">
        <p14:creationId xmlns:p14="http://schemas.microsoft.com/office/powerpoint/2010/main" val="14883113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pPr algn="l"/>
            <a:r>
              <a:rPr lang="en-US" dirty="0"/>
              <a:t>Reflective meaning</a:t>
            </a:r>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marL="0" indent="0" algn="l">
              <a:buNone/>
            </a:pPr>
            <a:r>
              <a:rPr lang="en-US" dirty="0"/>
              <a:t>Reflected meaning is normally a function of </a:t>
            </a:r>
            <a:r>
              <a:rPr lang="en-US" b="1" dirty="0"/>
              <a:t>polysemy</a:t>
            </a:r>
            <a:r>
              <a:rPr lang="en-US" dirty="0"/>
              <a:t> – that is, the existence of two or more denotative meanings for a single word . The simplest forms of reflected meaning are when a single word has </a:t>
            </a:r>
            <a:r>
              <a:rPr lang="en-US" b="1" dirty="0"/>
              <a:t>two or more senses</a:t>
            </a:r>
            <a:r>
              <a:rPr lang="en-US" dirty="0"/>
              <a:t>,</a:t>
            </a:r>
          </a:p>
        </p:txBody>
      </p:sp>
    </p:spTree>
    <p:extLst>
      <p:ext uri="{BB962C8B-B14F-4D97-AF65-F5344CB8AC3E}">
        <p14:creationId xmlns:p14="http://schemas.microsoft.com/office/powerpoint/2010/main" val="2242435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pPr algn="l"/>
            <a:r>
              <a:rPr lang="en-US" dirty="0"/>
              <a:t>Reflective meaning</a:t>
            </a:r>
          </a:p>
        </p:txBody>
      </p:sp>
      <p:sp>
        <p:nvSpPr>
          <p:cNvPr id="3" name="Content Placeholder 2"/>
          <p:cNvSpPr>
            <a:spLocks noGrp="1"/>
          </p:cNvSpPr>
          <p:nvPr>
            <p:ph idx="1"/>
          </p:nvPr>
        </p:nvSpPr>
        <p:spPr>
          <a:xfrm>
            <a:off x="323528" y="1628800"/>
            <a:ext cx="8640960" cy="4968552"/>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marL="0" indent="0" algn="l">
              <a:buNone/>
            </a:pPr>
            <a:r>
              <a:rPr lang="en-US" dirty="0"/>
              <a:t>A similar example in </a:t>
            </a:r>
            <a:r>
              <a:rPr lang="en-US" b="1" dirty="0"/>
              <a:t>Arabic</a:t>
            </a:r>
            <a:r>
              <a:rPr lang="en-US" dirty="0"/>
              <a:t> is calling someone:</a:t>
            </a:r>
          </a:p>
          <a:p>
            <a:pPr marL="0" indent="0" algn="l">
              <a:buNone/>
            </a:pPr>
            <a:r>
              <a:rPr lang="ar-IQ" b="1" i="1" u="sng" dirty="0">
                <a:solidFill>
                  <a:schemeClr val="accent1">
                    <a:lumMod val="75000"/>
                  </a:schemeClr>
                </a:solidFill>
              </a:rPr>
              <a:t>حمار</a:t>
            </a:r>
          </a:p>
          <a:p>
            <a:pPr marL="0" indent="0" algn="l">
              <a:buNone/>
            </a:pPr>
            <a:r>
              <a:rPr lang="en-US" dirty="0">
                <a:solidFill>
                  <a:schemeClr val="tx1">
                    <a:lumMod val="95000"/>
                    <a:lumOff val="5000"/>
                  </a:schemeClr>
                </a:solidFill>
              </a:rPr>
              <a:t>In colloquial Arabic applied (Donkey) to a person means ‘stupid’. However, this metaphorical meaning also very strongly calls to mind the more basic sense of it ‘donkey.</a:t>
            </a:r>
          </a:p>
          <a:p>
            <a:pPr marL="0" indent="0">
              <a:buNone/>
            </a:pPr>
            <a:r>
              <a:rPr lang="ar-IQ" dirty="0">
                <a:solidFill>
                  <a:schemeClr val="tx1">
                    <a:lumMod val="95000"/>
                    <a:lumOff val="5000"/>
                  </a:schemeClr>
                </a:solidFill>
              </a:rPr>
              <a:t>(مثَلُ الَّذِينَ حُمِّلُوا التَّوْرَاةَ ثُمَّ لَمْ يَحْمِلُوهَا كَمَثَلِ الْحِمَارِ يَحْمِلُ أَسْفَاراً)</a:t>
            </a:r>
          </a:p>
          <a:p>
            <a:pPr marL="0" indent="0" algn="l">
              <a:buNone/>
            </a:pPr>
            <a:r>
              <a:rPr lang="en-US" dirty="0">
                <a:solidFill>
                  <a:schemeClr val="tx1">
                    <a:lumMod val="95000"/>
                    <a:lumOff val="5000"/>
                  </a:schemeClr>
                </a:solidFill>
              </a:rPr>
              <a:t>The likeness of those who were entrusted with the </a:t>
            </a:r>
            <a:r>
              <a:rPr lang="en-US" dirty="0" err="1">
                <a:solidFill>
                  <a:schemeClr val="tx1">
                    <a:lumMod val="95000"/>
                    <a:lumOff val="5000"/>
                  </a:schemeClr>
                </a:solidFill>
              </a:rPr>
              <a:t>Tawrah</a:t>
            </a:r>
            <a:r>
              <a:rPr lang="en-US" dirty="0">
                <a:solidFill>
                  <a:schemeClr val="tx1">
                    <a:lumMod val="95000"/>
                    <a:lumOff val="5000"/>
                  </a:schemeClr>
                </a:solidFill>
              </a:rPr>
              <a:t>, but did not carry it, is as the likeness of a donkey which carries huge burdens of books.</a:t>
            </a:r>
          </a:p>
        </p:txBody>
      </p:sp>
    </p:spTree>
    <p:extLst>
      <p:ext uri="{BB962C8B-B14F-4D97-AF65-F5344CB8AC3E}">
        <p14:creationId xmlns:p14="http://schemas.microsoft.com/office/powerpoint/2010/main" val="571933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  </a:t>
            </a:r>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marL="0" indent="0" algn="l">
              <a:buNone/>
            </a:pPr>
            <a:r>
              <a:rPr lang="en-US" dirty="0"/>
              <a:t>Reflected meanings </a:t>
            </a:r>
            <a:r>
              <a:rPr lang="en-US" b="1" dirty="0"/>
              <a:t>do not usually occur spontaneously to the listener or reader. </a:t>
            </a:r>
            <a:r>
              <a:rPr lang="en-US" dirty="0"/>
              <a:t>When an expression is taken </a:t>
            </a:r>
            <a:r>
              <a:rPr lang="en-US" u="sng" dirty="0"/>
              <a:t>in isolation</a:t>
            </a:r>
            <a:r>
              <a:rPr lang="en-US" dirty="0"/>
              <a:t>, its reflected meaning or meanings are usually merely latent. It is the textual context that triggers these latent reflected meanings.</a:t>
            </a:r>
          </a:p>
        </p:txBody>
      </p:sp>
    </p:spTree>
    <p:extLst>
      <p:ext uri="{BB962C8B-B14F-4D97-AF65-F5344CB8AC3E}">
        <p14:creationId xmlns:p14="http://schemas.microsoft.com/office/powerpoint/2010/main" val="4206308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3568" y="620688"/>
            <a:ext cx="7772400" cy="1470025"/>
          </a:xfrm>
          <a:ln>
            <a:solidFill>
              <a:schemeClr val="accent1"/>
            </a:solidFill>
          </a:ln>
          <a:effectLst>
            <a:outerShdw blurRad="190500" dist="228600" dir="2700000" algn="ctr">
              <a:srgbClr val="000000">
                <a:alpha val="30000"/>
              </a:srgbClr>
            </a:outerShdw>
            <a:reflection blurRad="6350" stA="50000" endA="300" endPos="90000" dist="50800" dir="5400000" sy="-100000" algn="bl" rotWithShape="0"/>
          </a:effectLst>
          <a:scene3d>
            <a:camera prst="orthographicFront">
              <a:rot lat="0" lon="0" rev="0"/>
            </a:camera>
            <a:lightRig rig="glow" dir="t">
              <a:rot lat="0" lon="0" rev="4800000"/>
            </a:lightRig>
          </a:scene3d>
          <a:sp3d prstMaterial="matte">
            <a:bevelT w="127000" h="63500"/>
          </a:sp3d>
        </p:spPr>
        <p:style>
          <a:lnRef idx="1">
            <a:schemeClr val="accent6"/>
          </a:lnRef>
          <a:fillRef idx="2">
            <a:schemeClr val="accent6"/>
          </a:fillRef>
          <a:effectRef idx="1">
            <a:schemeClr val="accent6"/>
          </a:effectRef>
          <a:fontRef idx="minor">
            <a:schemeClr val="dk1"/>
          </a:fontRef>
        </p:style>
        <p:txBody>
          <a:bodyPr/>
          <a:lstStyle/>
          <a:p>
            <a:r>
              <a:rPr lang="en-US" b="1" i="1" dirty="0"/>
              <a:t>Allusive Meaning</a:t>
            </a:r>
            <a:endParaRPr lang="ar-IQ" b="1" i="1" dirty="0"/>
          </a:p>
        </p:txBody>
      </p:sp>
      <p:sp>
        <p:nvSpPr>
          <p:cNvPr id="5" name="Subtitle 4"/>
          <p:cNvSpPr>
            <a:spLocks noGrp="1"/>
          </p:cNvSpPr>
          <p:nvPr>
            <p:ph type="subTitle" idx="1"/>
          </p:nvPr>
        </p:nvSpPr>
        <p:spPr>
          <a:xfrm>
            <a:off x="755576" y="2492896"/>
            <a:ext cx="7128792" cy="3168352"/>
          </a:xfrm>
          <a:effectLst>
            <a:glow rad="228600">
              <a:schemeClr val="accent3">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a:normAutofit fontScale="25000" lnSpcReduction="20000"/>
          </a:bodyPr>
          <a:lstStyle/>
          <a:p>
            <a:pPr algn="l"/>
            <a:r>
              <a:rPr lang="en-US" sz="12800" dirty="0">
                <a:solidFill>
                  <a:schemeClr val="tx1">
                    <a:lumMod val="95000"/>
                    <a:lumOff val="5000"/>
                  </a:schemeClr>
                </a:solidFill>
              </a:rPr>
              <a:t>  </a:t>
            </a:r>
            <a:r>
              <a:rPr lang="en-US" sz="12800" u="sng" dirty="0">
                <a:solidFill>
                  <a:schemeClr val="tx1">
                    <a:lumMod val="95000"/>
                    <a:lumOff val="5000"/>
                  </a:schemeClr>
                </a:solidFill>
              </a:rPr>
              <a:t>Allusive meaning is an </a:t>
            </a:r>
            <a:r>
              <a:rPr lang="en-US" sz="12800" u="sng" dirty="0" err="1">
                <a:solidFill>
                  <a:schemeClr val="tx1">
                    <a:lumMod val="95000"/>
                    <a:lumOff val="5000"/>
                  </a:schemeClr>
                </a:solidFill>
              </a:rPr>
              <a:t>intertextual</a:t>
            </a:r>
            <a:r>
              <a:rPr lang="en-US" sz="12800" u="sng" dirty="0">
                <a:solidFill>
                  <a:schemeClr val="tx1">
                    <a:lumMod val="95000"/>
                    <a:lumOff val="5000"/>
                  </a:schemeClr>
                </a:solidFill>
              </a:rPr>
              <a:t> feature.</a:t>
            </a:r>
          </a:p>
          <a:p>
            <a:pPr algn="l"/>
            <a:r>
              <a:rPr lang="en-US" sz="12800" dirty="0">
                <a:solidFill>
                  <a:schemeClr val="tx1">
                    <a:lumMod val="95000"/>
                    <a:lumOff val="5000"/>
                  </a:schemeClr>
                </a:solidFill>
              </a:rPr>
              <a:t> It occurs when an expression evokes an associated saying or quotation in such a way that the meaning of that saying or quotation becomes part of the overall meaning of the expression.</a:t>
            </a:r>
            <a:endParaRPr lang="ar-IQ" sz="12800" dirty="0">
              <a:solidFill>
                <a:schemeClr val="tx1">
                  <a:lumMod val="95000"/>
                  <a:lumOff val="5000"/>
                </a:schemeClr>
              </a:solidFill>
            </a:endParaRPr>
          </a:p>
        </p:txBody>
      </p:sp>
    </p:spTree>
    <p:extLst>
      <p:ext uri="{BB962C8B-B14F-4D97-AF65-F5344CB8AC3E}">
        <p14:creationId xmlns:p14="http://schemas.microsoft.com/office/powerpoint/2010/main" val="3983277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p:style>
          <a:lnRef idx="2">
            <a:schemeClr val="accent6"/>
          </a:lnRef>
          <a:fillRef idx="1">
            <a:schemeClr val="lt1"/>
          </a:fillRef>
          <a:effectRef idx="0">
            <a:schemeClr val="accent6"/>
          </a:effectRef>
          <a:fontRef idx="minor">
            <a:schemeClr val="dk1"/>
          </a:fontRef>
        </p:style>
        <p:txBody>
          <a:bodyPr/>
          <a:lstStyle/>
          <a:p>
            <a:pPr marL="0" indent="0" algn="l">
              <a:buNone/>
            </a:pPr>
            <a:r>
              <a:rPr lang="en-US" dirty="0"/>
              <a:t> </a:t>
            </a:r>
          </a:p>
        </p:txBody>
      </p:sp>
      <p:sp>
        <p:nvSpPr>
          <p:cNvPr id="4" name="Rounded Rectangle 3"/>
          <p:cNvSpPr/>
          <p:nvPr/>
        </p:nvSpPr>
        <p:spPr>
          <a:xfrm>
            <a:off x="2195736" y="1955755"/>
            <a:ext cx="4176464" cy="914400"/>
          </a:xfrm>
          <a:prstGeom prst="roundRect">
            <a:avLst/>
          </a:prstGeom>
          <a:solidFill>
            <a:schemeClr val="accent3">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4000" b="1" dirty="0"/>
              <a:t>You are an ow</a:t>
            </a:r>
            <a:r>
              <a:rPr lang="en-US" sz="4000" dirty="0"/>
              <a:t>l</a:t>
            </a:r>
            <a:endParaRPr lang="en-US" dirty="0"/>
          </a:p>
        </p:txBody>
      </p:sp>
      <p:cxnSp>
        <p:nvCxnSpPr>
          <p:cNvPr id="6" name="Straight Arrow Connector 5"/>
          <p:cNvCxnSpPr/>
          <p:nvPr/>
        </p:nvCxnSpPr>
        <p:spPr>
          <a:xfrm flipH="1">
            <a:off x="1979712" y="3068960"/>
            <a:ext cx="792088"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868144" y="3068960"/>
            <a:ext cx="720080" cy="7200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755576" y="3789040"/>
            <a:ext cx="2880320" cy="2088232"/>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a:solidFill>
                  <a:schemeClr val="tx1"/>
                </a:solidFill>
              </a:rPr>
              <a:t>In English has positive allusion </a:t>
            </a:r>
          </a:p>
          <a:p>
            <a:pPr algn="ctr"/>
            <a:r>
              <a:rPr lang="en-US" sz="2400" b="1" dirty="0">
                <a:solidFill>
                  <a:schemeClr val="tx1"/>
                </a:solidFill>
              </a:rPr>
              <a:t>“you are wise”</a:t>
            </a:r>
            <a:endParaRPr lang="en-US" sz="2000" b="1" dirty="0">
              <a:solidFill>
                <a:schemeClr val="tx1"/>
              </a:solidFill>
            </a:endParaRPr>
          </a:p>
        </p:txBody>
      </p:sp>
      <p:sp>
        <p:nvSpPr>
          <p:cNvPr id="13" name="Oval 12"/>
          <p:cNvSpPr/>
          <p:nvPr/>
        </p:nvSpPr>
        <p:spPr>
          <a:xfrm>
            <a:off x="5220072" y="3717032"/>
            <a:ext cx="3024336" cy="2160240"/>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b="1" dirty="0">
                <a:solidFill>
                  <a:schemeClr val="tx1"/>
                </a:solidFill>
              </a:rPr>
              <a:t>In Arabic has a negative allusion ‘you are ill-omened”</a:t>
            </a:r>
          </a:p>
        </p:txBody>
      </p:sp>
    </p:spTree>
    <p:extLst>
      <p:ext uri="{BB962C8B-B14F-4D97-AF65-F5344CB8AC3E}">
        <p14:creationId xmlns:p14="http://schemas.microsoft.com/office/powerpoint/2010/main" val="2809672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611560" y="431577"/>
            <a:ext cx="8229600" cy="1143000"/>
          </a:xfrm>
          <a:effectLst>
            <a:glow rad="228600">
              <a:schemeClr val="accent3">
                <a:satMod val="175000"/>
                <a:alpha val="40000"/>
              </a:schemeClr>
            </a:glow>
            <a:innerShdw blurRad="63500" dist="50800" dir="18900000">
              <a:prstClr val="black">
                <a:alpha val="50000"/>
              </a:prstClr>
            </a:innerShdw>
          </a:effectLst>
        </p:spPr>
        <p:style>
          <a:lnRef idx="1">
            <a:schemeClr val="accent3"/>
          </a:lnRef>
          <a:fillRef idx="2">
            <a:schemeClr val="accent3"/>
          </a:fillRef>
          <a:effectRef idx="1">
            <a:schemeClr val="accent3"/>
          </a:effectRef>
          <a:fontRef idx="minor">
            <a:schemeClr val="dk1"/>
          </a:fontRef>
        </p:style>
        <p:txBody>
          <a:bodyPr/>
          <a:lstStyle/>
          <a:p>
            <a:pPr algn="l"/>
            <a:r>
              <a:rPr lang="en-US" dirty="0"/>
              <a:t>Allusive meaning</a:t>
            </a:r>
            <a:endParaRPr lang="ar-IQ" dirty="0"/>
          </a:p>
        </p:txBody>
      </p:sp>
      <p:sp>
        <p:nvSpPr>
          <p:cNvPr id="4" name="Rectangle 3"/>
          <p:cNvSpPr/>
          <p:nvPr/>
        </p:nvSpPr>
        <p:spPr>
          <a:xfrm>
            <a:off x="539552" y="1934483"/>
            <a:ext cx="7848872" cy="4401205"/>
          </a:xfrm>
          <a:prstGeom prst="rect">
            <a:avLst/>
          </a:prstGeom>
          <a:effectLst>
            <a:glow rad="228600">
              <a:schemeClr val="accent6">
                <a:satMod val="175000"/>
                <a:alpha val="40000"/>
              </a:schemeClr>
            </a:glow>
          </a:effectLst>
        </p:spPr>
        <p:txBody>
          <a:bodyPr wrap="square">
            <a:spAutoFit/>
          </a:bodyPr>
          <a:lstStyle/>
          <a:p>
            <a:pPr algn="l"/>
            <a:r>
              <a:rPr lang="en-US" sz="3200" i="1" u="sng" dirty="0"/>
              <a:t>1-That woman is a </a:t>
            </a:r>
            <a:r>
              <a:rPr lang="en-US" sz="3200" b="1" i="1" u="sng" dirty="0">
                <a:solidFill>
                  <a:schemeClr val="accent6">
                    <a:lumMod val="75000"/>
                  </a:schemeClr>
                </a:solidFill>
              </a:rPr>
              <a:t>dove </a:t>
            </a:r>
            <a:r>
              <a:rPr lang="en-US" sz="3200" i="1" u="sng" dirty="0"/>
              <a:t>at heart</a:t>
            </a:r>
            <a:r>
              <a:rPr lang="en-US" sz="3200" dirty="0"/>
              <a:t>.” </a:t>
            </a:r>
          </a:p>
          <a:p>
            <a:pPr algn="l"/>
            <a:r>
              <a:rPr lang="en-US" sz="3200" i="1" dirty="0"/>
              <a:t>– Here, the dove </a:t>
            </a:r>
            <a:r>
              <a:rPr lang="en-US" sz="3200" b="1" i="1" dirty="0">
                <a:solidFill>
                  <a:schemeClr val="tx2">
                    <a:lumMod val="60000"/>
                    <a:lumOff val="40000"/>
                  </a:schemeClr>
                </a:solidFill>
              </a:rPr>
              <a:t>implies peace </a:t>
            </a:r>
            <a:r>
              <a:rPr lang="en-US" sz="3200" i="1" dirty="0"/>
              <a:t>or </a:t>
            </a:r>
            <a:r>
              <a:rPr lang="en-US" sz="3200" b="1" i="1" dirty="0">
                <a:solidFill>
                  <a:schemeClr val="tx2">
                    <a:lumMod val="60000"/>
                    <a:lumOff val="40000"/>
                  </a:schemeClr>
                </a:solidFill>
              </a:rPr>
              <a:t>gentility</a:t>
            </a:r>
            <a:r>
              <a:rPr lang="en-US" sz="3200" i="1" dirty="0"/>
              <a:t>.</a:t>
            </a:r>
          </a:p>
          <a:p>
            <a:pPr algn="l"/>
            <a:r>
              <a:rPr lang="en-US" sz="3200" dirty="0"/>
              <a:t> 2-” </a:t>
            </a:r>
            <a:r>
              <a:rPr lang="en-US" sz="3200" u="sng" dirty="0"/>
              <a:t>Thank you, </a:t>
            </a:r>
            <a:r>
              <a:rPr lang="en-US" sz="3200" b="1" u="sng" dirty="0">
                <a:solidFill>
                  <a:schemeClr val="accent6">
                    <a:lumMod val="50000"/>
                  </a:schemeClr>
                </a:solidFill>
              </a:rPr>
              <a:t>Romeo</a:t>
            </a:r>
            <a:r>
              <a:rPr lang="en-US" sz="3200" dirty="0"/>
              <a:t>’’.</a:t>
            </a:r>
          </a:p>
          <a:p>
            <a:pPr algn="l"/>
            <a:r>
              <a:rPr lang="en-US" sz="3200" i="1" dirty="0"/>
              <a:t>Marry said , her husband (John) brought her a flower.</a:t>
            </a:r>
          </a:p>
          <a:p>
            <a:pPr algn="l"/>
            <a:r>
              <a:rPr lang="en-US" sz="3200" dirty="0"/>
              <a:t> </a:t>
            </a:r>
            <a:r>
              <a:rPr lang="en-US" sz="3200" u="sng" dirty="0"/>
              <a:t>3-You are  </a:t>
            </a:r>
            <a:r>
              <a:rPr lang="en-US" sz="3200" b="1" u="sng" dirty="0">
                <a:solidFill>
                  <a:schemeClr val="accent6">
                    <a:lumMod val="75000"/>
                  </a:schemeClr>
                </a:solidFill>
              </a:rPr>
              <a:t>Newton</a:t>
            </a:r>
            <a:r>
              <a:rPr lang="en-US" sz="3200" u="sng" dirty="0"/>
              <a:t> of our school</a:t>
            </a:r>
            <a:r>
              <a:rPr lang="en-US" sz="3200" dirty="0"/>
              <a:t>.</a:t>
            </a:r>
          </a:p>
          <a:p>
            <a:pPr algn="l"/>
            <a:r>
              <a:rPr lang="en-US" sz="3200" i="1" dirty="0"/>
              <a:t>means a genius student, alludes to a famous scientist Isaac </a:t>
            </a:r>
            <a:r>
              <a:rPr lang="en-US" sz="3200" b="1" i="1" dirty="0">
                <a:solidFill>
                  <a:schemeClr val="tx2">
                    <a:lumMod val="60000"/>
                    <a:lumOff val="40000"/>
                  </a:schemeClr>
                </a:solidFill>
              </a:rPr>
              <a:t>Newton.</a:t>
            </a:r>
          </a:p>
          <a:p>
            <a:pPr algn="l"/>
            <a:endParaRPr lang="ar-IQ" sz="2400" dirty="0"/>
          </a:p>
        </p:txBody>
      </p:sp>
    </p:spTree>
    <p:extLst>
      <p:ext uri="{BB962C8B-B14F-4D97-AF65-F5344CB8AC3E}">
        <p14:creationId xmlns:p14="http://schemas.microsoft.com/office/powerpoint/2010/main" val="1674926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effectLst>
            <a:glow rad="139700">
              <a:schemeClr val="accent6">
                <a:satMod val="175000"/>
                <a:alpha val="40000"/>
              </a:schemeClr>
            </a:glow>
            <a:outerShdw blurRad="40000" dist="20000" dir="5400000" rotWithShape="0">
              <a:srgbClr val="000000">
                <a:alpha val="38000"/>
              </a:srgbClr>
            </a:outerShdw>
            <a:reflection blurRad="6350" stA="50000" endA="300" endPos="90000" dir="5400000" sy="-100000" algn="bl" rotWithShape="0"/>
          </a:effectLst>
        </p:spPr>
        <p:style>
          <a:lnRef idx="1">
            <a:schemeClr val="accent6"/>
          </a:lnRef>
          <a:fillRef idx="2">
            <a:schemeClr val="accent6"/>
          </a:fillRef>
          <a:effectRef idx="1">
            <a:schemeClr val="accent6"/>
          </a:effectRef>
          <a:fontRef idx="minor">
            <a:schemeClr val="dk1"/>
          </a:fontRef>
        </p:style>
        <p:txBody>
          <a:bodyPr/>
          <a:lstStyle/>
          <a:p>
            <a:pPr algn="l"/>
            <a:r>
              <a:rPr lang="en-US" dirty="0"/>
              <a:t>Allusive meaning </a:t>
            </a:r>
            <a:endParaRPr lang="ar-IQ" dirty="0"/>
          </a:p>
        </p:txBody>
      </p:sp>
      <p:sp>
        <p:nvSpPr>
          <p:cNvPr id="3" name="Content Placeholder 2"/>
          <p:cNvSpPr>
            <a:spLocks noGrp="1"/>
          </p:cNvSpPr>
          <p:nvPr>
            <p:ph idx="1"/>
          </p:nvPr>
        </p:nvSpPr>
        <p:spPr>
          <a:xfrm>
            <a:off x="467544" y="1556792"/>
            <a:ext cx="8424936" cy="4968552"/>
          </a:xfrm>
          <a:effectLst>
            <a:glow rad="228600">
              <a:schemeClr val="accent3">
                <a:satMod val="175000"/>
                <a:alpha val="40000"/>
              </a:schemeClr>
            </a:glow>
            <a:outerShdw blurRad="40000" dist="20000" dir="5400000" rotWithShape="0">
              <a:srgbClr val="000000">
                <a:alpha val="38000"/>
              </a:srgbClr>
            </a:outerShdw>
          </a:effectLst>
        </p:spPr>
        <p:style>
          <a:lnRef idx="1">
            <a:schemeClr val="accent3"/>
          </a:lnRef>
          <a:fillRef idx="2">
            <a:schemeClr val="accent3"/>
          </a:fillRef>
          <a:effectRef idx="1">
            <a:schemeClr val="accent3"/>
          </a:effectRef>
          <a:fontRef idx="minor">
            <a:schemeClr val="dk1"/>
          </a:fontRef>
        </p:style>
        <p:txBody>
          <a:bodyPr>
            <a:normAutofit fontScale="92500"/>
          </a:bodyPr>
          <a:lstStyle/>
          <a:p>
            <a:pPr marL="0" indent="0">
              <a:buNone/>
            </a:pPr>
            <a:r>
              <a:rPr lang="ar-IQ" dirty="0"/>
              <a:t>1- يعطيك من طرف </a:t>
            </a:r>
            <a:r>
              <a:rPr lang="ar-IQ" b="1" i="1" u="sng" dirty="0">
                <a:solidFill>
                  <a:schemeClr val="accent2">
                    <a:lumMod val="75000"/>
                  </a:schemeClr>
                </a:solidFill>
              </a:rPr>
              <a:t>اللسان حلاوة</a:t>
            </a:r>
            <a:r>
              <a:rPr lang="ar-IQ" i="1" u="sng" dirty="0"/>
              <a:t>   </a:t>
            </a:r>
            <a:r>
              <a:rPr lang="ar-IQ" dirty="0"/>
              <a:t>و يروغ منك كما يروغ الثعلب </a:t>
            </a:r>
          </a:p>
          <a:p>
            <a:pPr marL="0" indent="0" algn="l">
              <a:buNone/>
            </a:pPr>
            <a:r>
              <a:rPr lang="en-US" b="1">
                <a:solidFill>
                  <a:schemeClr val="accent1">
                    <a:lumMod val="75000"/>
                  </a:schemeClr>
                </a:solidFill>
              </a:rPr>
              <a:t>He dupes</a:t>
            </a:r>
            <a:r>
              <a:rPr lang="en-US"/>
              <a:t> </a:t>
            </a:r>
            <a:r>
              <a:rPr lang="en-US" dirty="0"/>
              <a:t>you with </a:t>
            </a:r>
            <a:r>
              <a:rPr lang="en-US" b="1" dirty="0">
                <a:solidFill>
                  <a:schemeClr val="accent1">
                    <a:lumMod val="75000"/>
                  </a:schemeClr>
                </a:solidFill>
              </a:rPr>
              <a:t>honey</a:t>
            </a:r>
            <a:r>
              <a:rPr lang="en-US" dirty="0"/>
              <a:t> </a:t>
            </a:r>
            <a:r>
              <a:rPr lang="en-US" b="1" dirty="0">
                <a:solidFill>
                  <a:schemeClr val="accent1">
                    <a:lumMod val="75000"/>
                  </a:schemeClr>
                </a:solidFill>
              </a:rPr>
              <a:t>words</a:t>
            </a:r>
            <a:r>
              <a:rPr lang="en-US" dirty="0"/>
              <a:t>, yet he behaves like fox.</a:t>
            </a:r>
            <a:endParaRPr lang="ar-IQ" dirty="0"/>
          </a:p>
          <a:p>
            <a:pPr marL="0" indent="0">
              <a:buNone/>
            </a:pPr>
            <a:r>
              <a:rPr lang="ar-IQ" dirty="0"/>
              <a:t>2- و احذره يوما ان اتى لك باسما   </a:t>
            </a:r>
            <a:r>
              <a:rPr lang="ar-IQ" b="1" i="1" u="sng" dirty="0">
                <a:solidFill>
                  <a:schemeClr val="accent2">
                    <a:lumMod val="75000"/>
                  </a:schemeClr>
                </a:solidFill>
              </a:rPr>
              <a:t>فالليث يبدو نابه اذ يغضب </a:t>
            </a:r>
          </a:p>
          <a:p>
            <a:pPr marL="0" indent="0" algn="l">
              <a:buNone/>
            </a:pPr>
            <a:r>
              <a:rPr lang="en-US" b="1" i="1" dirty="0">
                <a:solidFill>
                  <a:schemeClr val="tx2">
                    <a:lumMod val="75000"/>
                  </a:schemeClr>
                </a:solidFill>
              </a:rPr>
              <a:t>Human’s intentions </a:t>
            </a:r>
            <a:r>
              <a:rPr lang="en-US" i="1" dirty="0"/>
              <a:t>are revealed when he get angry.</a:t>
            </a:r>
            <a:endParaRPr lang="ar-IQ" i="1" dirty="0"/>
          </a:p>
          <a:p>
            <a:pPr marL="0" indent="0">
              <a:buNone/>
            </a:pPr>
            <a:r>
              <a:rPr lang="ar-IQ" u="sng" dirty="0"/>
              <a:t>3-</a:t>
            </a:r>
            <a:r>
              <a:rPr lang="ar-IQ" b="1" i="1" u="sng" dirty="0">
                <a:solidFill>
                  <a:schemeClr val="accent2">
                    <a:lumMod val="75000"/>
                  </a:schemeClr>
                </a:solidFill>
              </a:rPr>
              <a:t>بيض الصفائح </a:t>
            </a:r>
            <a:r>
              <a:rPr lang="ar-IQ" dirty="0"/>
              <a:t>اهدى حين تحملها  ايد اذا ما غلبت يعلو بها الغلب</a:t>
            </a:r>
          </a:p>
          <a:p>
            <a:pPr marL="0" indent="0" algn="l">
              <a:buNone/>
            </a:pPr>
            <a:r>
              <a:rPr lang="ar-IQ" dirty="0"/>
              <a:t>            </a:t>
            </a:r>
            <a:r>
              <a:rPr lang="en-US" b="1" dirty="0">
                <a:solidFill>
                  <a:schemeClr val="tx2">
                    <a:lumMod val="75000"/>
                  </a:schemeClr>
                </a:solidFill>
              </a:rPr>
              <a:t>Swards</a:t>
            </a:r>
            <a:r>
              <a:rPr lang="en-US" dirty="0"/>
              <a:t> are better to be in the hands of honest men.</a:t>
            </a:r>
            <a:r>
              <a:rPr lang="ar-IQ" dirty="0"/>
              <a:t> </a:t>
            </a:r>
          </a:p>
        </p:txBody>
      </p:sp>
    </p:spTree>
    <p:extLst>
      <p:ext uri="{BB962C8B-B14F-4D97-AF65-F5344CB8AC3E}">
        <p14:creationId xmlns:p14="http://schemas.microsoft.com/office/powerpoint/2010/main" val="2651131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en-US" dirty="0"/>
              <a:t>Connotation and </a:t>
            </a:r>
            <a:r>
              <a:rPr lang="en-US" dirty="0" err="1"/>
              <a:t>collocative</a:t>
            </a:r>
            <a:r>
              <a:rPr lang="en-US" dirty="0"/>
              <a:t> meaning</a:t>
            </a:r>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lnSpcReduction="10000"/>
          </a:bodyPr>
          <a:lstStyle/>
          <a:p>
            <a:pPr marL="0" indent="0" algn="l">
              <a:buNone/>
            </a:pPr>
            <a:r>
              <a:rPr lang="en-US" dirty="0"/>
              <a:t>The term </a:t>
            </a:r>
            <a:r>
              <a:rPr lang="en-US" i="1" dirty="0"/>
              <a:t>collocation</a:t>
            </a:r>
            <a:r>
              <a:rPr lang="en-US" dirty="0"/>
              <a:t> means ‘to typically occur in close proximity with’; hence, a collocation is an occurrence of one word in close proximity to another. </a:t>
            </a:r>
          </a:p>
          <a:p>
            <a:pPr marL="0" indent="0" algn="l">
              <a:buNone/>
            </a:pPr>
            <a:r>
              <a:rPr lang="en-US" dirty="0">
                <a:solidFill>
                  <a:schemeClr val="tx2">
                    <a:lumMod val="75000"/>
                  </a:schemeClr>
                </a:solidFill>
              </a:rPr>
              <a:t>‘</a:t>
            </a:r>
            <a:r>
              <a:rPr lang="en-US" b="1" dirty="0">
                <a:solidFill>
                  <a:schemeClr val="tx2">
                    <a:lumMod val="75000"/>
                  </a:schemeClr>
                </a:solidFill>
              </a:rPr>
              <a:t>Pretty</a:t>
            </a:r>
            <a:r>
              <a:rPr lang="en-US" dirty="0">
                <a:solidFill>
                  <a:schemeClr val="tx2">
                    <a:lumMod val="75000"/>
                  </a:schemeClr>
                </a:solidFill>
              </a:rPr>
              <a:t>’</a:t>
            </a:r>
            <a:r>
              <a:rPr lang="en-US" dirty="0"/>
              <a:t> and </a:t>
            </a:r>
            <a:r>
              <a:rPr lang="en-US" dirty="0">
                <a:solidFill>
                  <a:schemeClr val="tx2">
                    <a:lumMod val="75000"/>
                  </a:schemeClr>
                </a:solidFill>
              </a:rPr>
              <a:t>‘</a:t>
            </a:r>
            <a:r>
              <a:rPr lang="en-US" b="1" dirty="0">
                <a:solidFill>
                  <a:schemeClr val="tx2">
                    <a:lumMod val="75000"/>
                  </a:schemeClr>
                </a:solidFill>
              </a:rPr>
              <a:t>handsome</a:t>
            </a:r>
            <a:r>
              <a:rPr lang="en-US" dirty="0"/>
              <a:t>’, for example, have a shared sense of </a:t>
            </a:r>
            <a:r>
              <a:rPr lang="en-US" b="1" dirty="0">
                <a:solidFill>
                  <a:schemeClr val="accent6">
                    <a:lumMod val="50000"/>
                  </a:schemeClr>
                </a:solidFill>
              </a:rPr>
              <a:t>‘</a:t>
            </a:r>
            <a:r>
              <a:rPr lang="en-US" b="1" u="sng" dirty="0">
                <a:solidFill>
                  <a:schemeClr val="accent6">
                    <a:lumMod val="50000"/>
                  </a:schemeClr>
                </a:solidFill>
              </a:rPr>
              <a:t>good looking</a:t>
            </a:r>
            <a:r>
              <a:rPr lang="en-US" dirty="0"/>
              <a:t>’ in English. </a:t>
            </a:r>
          </a:p>
          <a:p>
            <a:pPr marL="0" indent="0" algn="l">
              <a:buNone/>
            </a:pPr>
            <a:r>
              <a:rPr lang="en-US" dirty="0"/>
              <a:t>However, </a:t>
            </a:r>
            <a:r>
              <a:rPr lang="en-US" dirty="0">
                <a:solidFill>
                  <a:schemeClr val="tx2">
                    <a:lumMod val="75000"/>
                  </a:schemeClr>
                </a:solidFill>
              </a:rPr>
              <a:t>‘</a:t>
            </a:r>
            <a:r>
              <a:rPr lang="en-US" b="1" dirty="0">
                <a:solidFill>
                  <a:schemeClr val="tx2">
                    <a:lumMod val="75000"/>
                  </a:schemeClr>
                </a:solidFill>
              </a:rPr>
              <a:t>pretty</a:t>
            </a:r>
            <a:r>
              <a:rPr lang="en-US" dirty="0">
                <a:solidFill>
                  <a:schemeClr val="tx2">
                    <a:lumMod val="75000"/>
                  </a:schemeClr>
                </a:solidFill>
              </a:rPr>
              <a:t>’ </a:t>
            </a:r>
            <a:r>
              <a:rPr lang="en-US" dirty="0"/>
              <a:t>collocates readily with ‘</a:t>
            </a:r>
            <a:r>
              <a:rPr lang="en-US" u="sng" dirty="0"/>
              <a:t>girl</a:t>
            </a:r>
            <a:r>
              <a:rPr lang="en-US" dirty="0"/>
              <a:t>’, ‘</a:t>
            </a:r>
            <a:r>
              <a:rPr lang="en-US" u="sng" dirty="0"/>
              <a:t>boy</a:t>
            </a:r>
            <a:r>
              <a:rPr lang="en-US" dirty="0"/>
              <a:t>’, ‘</a:t>
            </a:r>
            <a:r>
              <a:rPr lang="en-US" u="sng" dirty="0"/>
              <a:t>woman</a:t>
            </a:r>
            <a:r>
              <a:rPr lang="en-US" dirty="0"/>
              <a:t>’,  </a:t>
            </a:r>
          </a:p>
          <a:p>
            <a:pPr marL="0" indent="0" algn="l">
              <a:buNone/>
            </a:pPr>
            <a:r>
              <a:rPr lang="en-US" b="1" dirty="0"/>
              <a:t>While</a:t>
            </a:r>
            <a:r>
              <a:rPr lang="en-US" dirty="0"/>
              <a:t> </a:t>
            </a:r>
            <a:r>
              <a:rPr lang="en-US" b="1" dirty="0">
                <a:solidFill>
                  <a:schemeClr val="tx2">
                    <a:lumMod val="75000"/>
                  </a:schemeClr>
                </a:solidFill>
              </a:rPr>
              <a:t>‘handsome</a:t>
            </a:r>
            <a:r>
              <a:rPr lang="en-US" dirty="0"/>
              <a:t>’ collocates with  ‘</a:t>
            </a:r>
            <a:r>
              <a:rPr lang="en-US" u="sng" dirty="0"/>
              <a:t>man</a:t>
            </a:r>
            <a:r>
              <a:rPr lang="en-US" dirty="0"/>
              <a:t>’, ‘</a:t>
            </a:r>
            <a:r>
              <a:rPr lang="en-US" u="sng" dirty="0"/>
              <a:t>car</a:t>
            </a:r>
            <a:r>
              <a:rPr lang="en-US" dirty="0"/>
              <a:t>’, ‘</a:t>
            </a:r>
            <a:r>
              <a:rPr lang="en-US" u="sng" dirty="0"/>
              <a:t>vessel</a:t>
            </a:r>
            <a:r>
              <a:rPr lang="en-US" dirty="0"/>
              <a:t>’, ‘</a:t>
            </a:r>
            <a:r>
              <a:rPr lang="en-US" u="sng" dirty="0"/>
              <a:t>typewriter</a:t>
            </a:r>
            <a:r>
              <a:rPr lang="en-US" dirty="0"/>
              <a:t>’  </a:t>
            </a:r>
          </a:p>
        </p:txBody>
      </p:sp>
    </p:spTree>
    <p:extLst>
      <p:ext uri="{BB962C8B-B14F-4D97-AF65-F5344CB8AC3E}">
        <p14:creationId xmlns:p14="http://schemas.microsoft.com/office/powerpoint/2010/main" val="1679101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pPr algn="l"/>
            <a:r>
              <a:rPr lang="en-US" dirty="0"/>
              <a:t>Connotation and </a:t>
            </a:r>
            <a:r>
              <a:rPr lang="en-US" dirty="0" err="1"/>
              <a:t>collocative</a:t>
            </a:r>
            <a:r>
              <a:rPr lang="en-US" dirty="0"/>
              <a:t> meaning</a:t>
            </a:r>
          </a:p>
        </p:txBody>
      </p:sp>
      <p:sp>
        <p:nvSpPr>
          <p:cNvPr id="3" name="Content Placeholder 2"/>
          <p:cNvSpPr>
            <a:spLocks noGrp="1"/>
          </p:cNvSpPr>
          <p:nvPr>
            <p:ph idx="1"/>
          </p:nvPr>
        </p:nvSpPr>
        <p:spPr>
          <a:xfrm>
            <a:off x="457200" y="1600200"/>
            <a:ext cx="8229600" cy="5141168"/>
          </a:xfrm>
        </p:spPr>
        <p:style>
          <a:lnRef idx="1">
            <a:schemeClr val="accent6"/>
          </a:lnRef>
          <a:fillRef idx="2">
            <a:schemeClr val="accent6"/>
          </a:fillRef>
          <a:effectRef idx="1">
            <a:schemeClr val="accent6"/>
          </a:effectRef>
          <a:fontRef idx="minor">
            <a:schemeClr val="dk1"/>
          </a:fontRef>
        </p:style>
        <p:txBody>
          <a:bodyPr>
            <a:normAutofit fontScale="92500"/>
          </a:bodyPr>
          <a:lstStyle/>
          <a:p>
            <a:pPr algn="l"/>
            <a:r>
              <a:rPr lang="en-US" dirty="0"/>
              <a:t>The importance of finding appropriate collocations in translation can be illustrated by </a:t>
            </a:r>
            <a:endParaRPr lang="ar-IQ" dirty="0"/>
          </a:p>
          <a:p>
            <a:pPr marL="3657600" lvl="8" indent="0" rtl="0">
              <a:buNone/>
            </a:pPr>
            <a:r>
              <a:rPr lang="en-US" dirty="0"/>
              <a:t> </a:t>
            </a:r>
            <a:endParaRPr lang="ar-IQ" dirty="0"/>
          </a:p>
          <a:p>
            <a:r>
              <a:rPr lang="ar-IQ" dirty="0"/>
              <a:t>التعاون الوثيق</a:t>
            </a:r>
            <a:r>
              <a:rPr lang="en-US" dirty="0"/>
              <a:t>close cooperation </a:t>
            </a:r>
            <a:endParaRPr lang="ar-IQ" dirty="0"/>
          </a:p>
          <a:p>
            <a:pPr marL="0" indent="0" algn="l">
              <a:buNone/>
            </a:pPr>
            <a:r>
              <a:rPr lang="en-US" dirty="0"/>
              <a:t>Not for example firm cooperation.</a:t>
            </a:r>
            <a:endParaRPr lang="ar-IQ" dirty="0"/>
          </a:p>
          <a:p>
            <a:r>
              <a:rPr lang="ar-IQ" dirty="0"/>
              <a:t>ابتسامة مصطنعة </a:t>
            </a:r>
          </a:p>
          <a:p>
            <a:pPr marL="0" indent="0" algn="l">
              <a:buNone/>
            </a:pPr>
            <a:r>
              <a:rPr lang="en-US" dirty="0"/>
              <a:t>Forced smile , the oddity of artificial smile.</a:t>
            </a:r>
            <a:endParaRPr lang="ar-IQ" dirty="0"/>
          </a:p>
          <a:p>
            <a:r>
              <a:rPr lang="ar-IQ" dirty="0"/>
              <a:t>الذكاء الاصطناعي </a:t>
            </a:r>
          </a:p>
          <a:p>
            <a:pPr marL="0" indent="0" algn="l">
              <a:buNone/>
            </a:pPr>
            <a:r>
              <a:rPr lang="en-US" sz="2800" dirty="0"/>
              <a:t>Commercial acumen, the oddity commercial intelligence </a:t>
            </a:r>
            <a:endParaRPr lang="ar-IQ" sz="2800" dirty="0"/>
          </a:p>
        </p:txBody>
      </p:sp>
    </p:spTree>
    <p:extLst>
      <p:ext uri="{BB962C8B-B14F-4D97-AF65-F5344CB8AC3E}">
        <p14:creationId xmlns:p14="http://schemas.microsoft.com/office/powerpoint/2010/main" val="2424345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fontScale="90000"/>
          </a:bodyPr>
          <a:lstStyle/>
          <a:p>
            <a:r>
              <a:rPr lang="en-US" dirty="0"/>
              <a:t>Connotation and </a:t>
            </a:r>
            <a:r>
              <a:rPr lang="en-US" dirty="0" err="1"/>
              <a:t>collocative</a:t>
            </a:r>
            <a:r>
              <a:rPr lang="en-US" dirty="0"/>
              <a:t> meaning</a:t>
            </a:r>
          </a:p>
        </p:txBody>
      </p:sp>
      <p:sp>
        <p:nvSpPr>
          <p:cNvPr id="3" name="Content Placeholder 2"/>
          <p:cNvSpPr>
            <a:spLocks noGrp="1"/>
          </p:cNvSpPr>
          <p:nvPr>
            <p:ph idx="1"/>
          </p:nvPr>
        </p:nvSpPr>
        <p:spPr>
          <a:xfrm>
            <a:off x="467544" y="1628800"/>
            <a:ext cx="8435280" cy="4997152"/>
          </a:xfrm>
        </p:spPr>
        <p:style>
          <a:lnRef idx="1">
            <a:schemeClr val="accent3"/>
          </a:lnRef>
          <a:fillRef idx="2">
            <a:schemeClr val="accent3"/>
          </a:fillRef>
          <a:effectRef idx="1">
            <a:schemeClr val="accent3"/>
          </a:effectRef>
          <a:fontRef idx="minor">
            <a:schemeClr val="dk1"/>
          </a:fontRef>
        </p:style>
        <p:txBody>
          <a:bodyPr/>
          <a:lstStyle/>
          <a:p>
            <a:pPr marL="0" indent="0" algn="l">
              <a:buNone/>
            </a:pPr>
            <a:r>
              <a:rPr lang="en-US" u="sng" dirty="0"/>
              <a:t>An important area for collocation is the use of conjoined phrases on the pattern ‘X and Y’.</a:t>
            </a:r>
          </a:p>
          <a:p>
            <a:pPr marL="0" indent="0" algn="l">
              <a:buNone/>
            </a:pPr>
            <a:r>
              <a:rPr lang="en-US" dirty="0"/>
              <a:t>-Thus, English tends to say </a:t>
            </a:r>
            <a:r>
              <a:rPr lang="en-US" b="1" dirty="0"/>
              <a:t>‘</a:t>
            </a:r>
            <a:r>
              <a:rPr lang="en-US" b="1" dirty="0">
                <a:solidFill>
                  <a:srgbClr val="0070C0"/>
                </a:solidFill>
              </a:rPr>
              <a:t>knives and forks’ </a:t>
            </a:r>
            <a:r>
              <a:rPr lang="en-US" dirty="0">
                <a:solidFill>
                  <a:srgbClr val="0070C0"/>
                </a:solidFill>
              </a:rPr>
              <a:t> </a:t>
            </a:r>
            <a:r>
              <a:rPr lang="en-US" dirty="0"/>
              <a:t>rather than </a:t>
            </a:r>
            <a:r>
              <a:rPr lang="en-US" b="1" dirty="0"/>
              <a:t> </a:t>
            </a:r>
            <a:r>
              <a:rPr lang="en-US" b="1" i="1" dirty="0"/>
              <a:t>forks and knives</a:t>
            </a:r>
          </a:p>
          <a:p>
            <a:pPr marL="0" indent="0" algn="l">
              <a:buNone/>
            </a:pPr>
            <a:r>
              <a:rPr lang="en-US" dirty="0"/>
              <a:t>-And </a:t>
            </a:r>
            <a:r>
              <a:rPr lang="en-US" b="1" dirty="0">
                <a:solidFill>
                  <a:srgbClr val="0070C0"/>
                </a:solidFill>
              </a:rPr>
              <a:t>‘pots and pans’ </a:t>
            </a:r>
            <a:r>
              <a:rPr lang="en-US" dirty="0"/>
              <a:t>rather than </a:t>
            </a:r>
            <a:r>
              <a:rPr lang="en-US" b="1" dirty="0"/>
              <a:t>‘</a:t>
            </a:r>
            <a:r>
              <a:rPr lang="en-US" b="1" i="1" dirty="0"/>
              <a:t>pans and pots</a:t>
            </a:r>
            <a:r>
              <a:rPr lang="en-US" b="1" dirty="0"/>
              <a:t>.</a:t>
            </a:r>
          </a:p>
          <a:p>
            <a:pPr marL="0" indent="0" algn="l">
              <a:buNone/>
            </a:pPr>
            <a:r>
              <a:rPr lang="en-US" dirty="0"/>
              <a:t>-One would expect </a:t>
            </a:r>
            <a:r>
              <a:rPr lang="en-US" b="1" dirty="0"/>
              <a:t>‘</a:t>
            </a:r>
            <a:r>
              <a:rPr lang="en-US" b="1" dirty="0">
                <a:solidFill>
                  <a:srgbClr val="0070C0"/>
                </a:solidFill>
              </a:rPr>
              <a:t>the rich and powerful</a:t>
            </a:r>
            <a:r>
              <a:rPr lang="en-US" b="1" dirty="0"/>
              <a:t>’ </a:t>
            </a:r>
            <a:r>
              <a:rPr lang="en-US" dirty="0"/>
              <a:t>rather than </a:t>
            </a:r>
            <a:r>
              <a:rPr lang="en-US" b="1" dirty="0"/>
              <a:t>‘the powerful and rich </a:t>
            </a:r>
            <a:r>
              <a:rPr lang="en-US" dirty="0"/>
              <a:t>for</a:t>
            </a:r>
          </a:p>
          <a:p>
            <a:pPr marL="0" indent="0">
              <a:buNone/>
            </a:pPr>
            <a:r>
              <a:rPr lang="ar-IQ" i="1" dirty="0"/>
              <a:t>اصحاب النفوذ و اهل الود.</a:t>
            </a:r>
            <a:endParaRPr lang="en-US" dirty="0"/>
          </a:p>
        </p:txBody>
      </p:sp>
    </p:spTree>
    <p:extLst>
      <p:ext uri="{BB962C8B-B14F-4D97-AF65-F5344CB8AC3E}">
        <p14:creationId xmlns:p14="http://schemas.microsoft.com/office/powerpoint/2010/main" val="53958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dirty="0"/>
              <a:t>Connotation and </a:t>
            </a:r>
            <a:r>
              <a:rPr lang="en-US" dirty="0" err="1"/>
              <a:t>collocative</a:t>
            </a:r>
            <a:r>
              <a:rPr lang="en-US" dirty="0"/>
              <a:t> meaning</a:t>
            </a:r>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pPr marL="0" indent="0" algn="l">
              <a:buNone/>
            </a:pPr>
            <a:r>
              <a:rPr lang="en-US" dirty="0"/>
              <a:t>Some collocations of this kind have become established idioms. Thus,</a:t>
            </a:r>
            <a:r>
              <a:rPr lang="ar-IQ" dirty="0"/>
              <a:t> </a:t>
            </a:r>
            <a:r>
              <a:rPr lang="en-US" dirty="0"/>
              <a:t>has to </a:t>
            </a:r>
          </a:p>
          <a:p>
            <a:pPr marL="0" indent="0" algn="l">
              <a:buNone/>
            </a:pPr>
            <a:r>
              <a:rPr lang="en-US" dirty="0"/>
              <a:t> ] </a:t>
            </a:r>
            <a:r>
              <a:rPr lang="ar-IQ" dirty="0"/>
              <a:t>دمهم و لحمهم</a:t>
            </a:r>
            <a:r>
              <a:rPr lang="en-US" dirty="0"/>
              <a:t> [  </a:t>
            </a:r>
          </a:p>
          <a:p>
            <a:pPr marL="0" indent="0" algn="l">
              <a:buNone/>
            </a:pPr>
            <a:r>
              <a:rPr lang="en-US" dirty="0"/>
              <a:t> be translated as ‘</a:t>
            </a:r>
            <a:r>
              <a:rPr lang="en-US" b="1" u="sng" dirty="0">
                <a:solidFill>
                  <a:srgbClr val="0070C0"/>
                </a:solidFill>
              </a:rPr>
              <a:t>his own flesh and blood’, </a:t>
            </a:r>
            <a:r>
              <a:rPr lang="en-US" dirty="0"/>
              <a:t>rather than the reverse ‘</a:t>
            </a:r>
            <a:r>
              <a:rPr lang="en-US" i="1" dirty="0"/>
              <a:t>his own blood and flesh</a:t>
            </a:r>
            <a:r>
              <a:rPr lang="en-US" dirty="0"/>
              <a:t>’</a:t>
            </a:r>
          </a:p>
          <a:p>
            <a:pPr marL="0" indent="0" algn="l">
              <a:buNone/>
            </a:pPr>
            <a:r>
              <a:rPr lang="en-US" dirty="0"/>
              <a:t>or some alternative phrasing such as ‘</a:t>
            </a:r>
            <a:r>
              <a:rPr lang="en-US" b="1" u="sng" dirty="0"/>
              <a:t>his own blood and body</a:t>
            </a:r>
            <a:r>
              <a:rPr lang="en-US" dirty="0"/>
              <a:t>’</a:t>
            </a:r>
          </a:p>
        </p:txBody>
      </p:sp>
    </p:spTree>
    <p:extLst>
      <p:ext uri="{BB962C8B-B14F-4D97-AF65-F5344CB8AC3E}">
        <p14:creationId xmlns:p14="http://schemas.microsoft.com/office/powerpoint/2010/main" val="6119903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550</TotalTime>
  <Words>887</Words>
  <Application>Microsoft Office PowerPoint</Application>
  <PresentationFormat>On-screen Show (4:3)</PresentationFormat>
  <Paragraphs>80</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Office Theme</vt:lpstr>
      <vt:lpstr>Connotative Meaning And   Translation Issue Presented BY Zahraa Uday Dharey </vt:lpstr>
      <vt:lpstr>Allusive Meaning</vt:lpstr>
      <vt:lpstr> </vt:lpstr>
      <vt:lpstr>Allusive meaning</vt:lpstr>
      <vt:lpstr>Allusive meaning </vt:lpstr>
      <vt:lpstr>Connotation and collocative meaning</vt:lpstr>
      <vt:lpstr>Connotation and collocative meaning</vt:lpstr>
      <vt:lpstr>Connotation and collocative meaning</vt:lpstr>
      <vt:lpstr>Connotation and collocative meaning</vt:lpstr>
      <vt:lpstr> </vt:lpstr>
      <vt:lpstr>Connotation and collocation meaning</vt:lpstr>
      <vt:lpstr>Reflected meaning</vt:lpstr>
      <vt:lpstr>Reflective meaning</vt:lpstr>
      <vt:lpstr>Reflective meaning</vt:lpstr>
      <vt:lpstr>Reflective meaning</vt:lpstr>
      <vt:lpstr>  </vt:lpstr>
    </vt:vector>
  </TitlesOfParts>
  <Company>Al-Qaisar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Connotative Meaning and Translation Issues</dc:title>
  <dc:creator>DELL</dc:creator>
  <cp:lastModifiedBy>ahmed qadoury</cp:lastModifiedBy>
  <cp:revision>97</cp:revision>
  <dcterms:created xsi:type="dcterms:W3CDTF">2020-12-20T16:44:51Z</dcterms:created>
  <dcterms:modified xsi:type="dcterms:W3CDTF">2020-12-30T07:23:25Z</dcterms:modified>
</cp:coreProperties>
</file>