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2" r:id="rId1"/>
  </p:sldMasterIdLst>
  <p:sldIdLst>
    <p:sldId id="256" r:id="rId2"/>
    <p:sldId id="257" r:id="rId3"/>
    <p:sldId id="259" r:id="rId4"/>
    <p:sldId id="261" r:id="rId5"/>
    <p:sldId id="263" r:id="rId6"/>
    <p:sldId id="264" r:id="rId7"/>
    <p:sldId id="265" r:id="rId8"/>
    <p:sldId id="267" r:id="rId9"/>
    <p:sldId id="269" r:id="rId10"/>
    <p:sldId id="268" r:id="rId11"/>
    <p:sldId id="270" r:id="rId12"/>
    <p:sldId id="272" r:id="rId13"/>
    <p:sldId id="271" r:id="rId14"/>
    <p:sldId id="275" r:id="rId15"/>
    <p:sldId id="273" r:id="rId16"/>
    <p:sldId id="2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B4"/>
    <a:srgbClr val="E09322"/>
    <a:srgbClr val="E39E39"/>
    <a:srgbClr val="800000"/>
    <a:srgbClr val="D3B02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22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A85C76-7225-485D-9111-054F6AB2EAE8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91553E-F62E-4B94-A341-6AA3D9FCF4A7}">
      <dgm:prSet phldrT="[Text]"/>
      <dgm:spPr>
        <a:solidFill>
          <a:srgbClr val="E09322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Hand</a:t>
          </a:r>
        </a:p>
      </dgm:t>
    </dgm:pt>
    <dgm:pt modelId="{82850394-C8B8-4941-9A04-D32654B3E65E}" type="parTrans" cxnId="{7CE220B1-1ED7-431D-A8B4-C490F5DBE809}">
      <dgm:prSet/>
      <dgm:spPr/>
      <dgm:t>
        <a:bodyPr/>
        <a:lstStyle/>
        <a:p>
          <a:endParaRPr lang="en-US"/>
        </a:p>
      </dgm:t>
    </dgm:pt>
    <dgm:pt modelId="{1DA38375-35FF-48F0-B18F-889AAE2C066A}" type="sibTrans" cxnId="{7CE220B1-1ED7-431D-A8B4-C490F5DBE809}">
      <dgm:prSet/>
      <dgm:spPr/>
      <dgm:t>
        <a:bodyPr/>
        <a:lstStyle/>
        <a:p>
          <a:endParaRPr lang="en-US"/>
        </a:p>
      </dgm:t>
    </dgm:pt>
    <dgm:pt modelId="{07C9E08F-6F0E-4857-95AD-C9C9645D2B5B}">
      <dgm:prSet phldrT="[Text]"/>
      <dgm:spPr/>
      <dgm:t>
        <a:bodyPr/>
        <a:lstStyle/>
        <a:p>
          <a:r>
            <a:rPr lang="en-US" b="1" dirty="0"/>
            <a:t>The body part</a:t>
          </a:r>
        </a:p>
      </dgm:t>
    </dgm:pt>
    <dgm:pt modelId="{77C747E8-3273-4404-B238-BF9BCD9198BF}" type="parTrans" cxnId="{DFE7F598-A844-4142-AFBC-8F67228654E1}">
      <dgm:prSet/>
      <dgm:spPr/>
      <dgm:t>
        <a:bodyPr/>
        <a:lstStyle/>
        <a:p>
          <a:endParaRPr lang="en-US"/>
        </a:p>
      </dgm:t>
    </dgm:pt>
    <dgm:pt modelId="{7FC48A9C-915A-426B-9014-0FDB030332D4}" type="sibTrans" cxnId="{DFE7F598-A844-4142-AFBC-8F67228654E1}">
      <dgm:prSet/>
      <dgm:spPr/>
      <dgm:t>
        <a:bodyPr/>
        <a:lstStyle/>
        <a:p>
          <a:endParaRPr lang="en-US"/>
        </a:p>
      </dgm:t>
    </dgm:pt>
    <dgm:pt modelId="{F875B075-36EE-4FD6-8370-AE8238D3989A}">
      <dgm:prSet phldrT="[Text]"/>
      <dgm:spPr/>
      <dgm:t>
        <a:bodyPr/>
        <a:lstStyle/>
        <a:p>
          <a:r>
            <a:rPr lang="en-US" b="1" dirty="0"/>
            <a:t>A bunch of a banana</a:t>
          </a:r>
        </a:p>
      </dgm:t>
    </dgm:pt>
    <dgm:pt modelId="{DA5A6F18-E026-4905-9002-3401E6CB08F5}" type="parTrans" cxnId="{BF1F1AF1-71E1-42E1-8970-BC8A1CE72ADB}">
      <dgm:prSet/>
      <dgm:spPr/>
      <dgm:t>
        <a:bodyPr/>
        <a:lstStyle/>
        <a:p>
          <a:endParaRPr lang="en-US"/>
        </a:p>
      </dgm:t>
    </dgm:pt>
    <dgm:pt modelId="{4E65A156-FC31-45EA-823B-DD0EA36FB08D}" type="sibTrans" cxnId="{BF1F1AF1-71E1-42E1-8970-BC8A1CE72ADB}">
      <dgm:prSet/>
      <dgm:spPr/>
      <dgm:t>
        <a:bodyPr/>
        <a:lstStyle/>
        <a:p>
          <a:endParaRPr lang="en-US"/>
        </a:p>
      </dgm:t>
    </dgm:pt>
    <dgm:pt modelId="{3C2F1D1C-0800-4A1F-B357-DF9178C72F50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a pointer of a clock</a:t>
          </a:r>
        </a:p>
      </dgm:t>
    </dgm:pt>
    <dgm:pt modelId="{872C9475-FAF9-4446-9151-4C80967D7933}" type="parTrans" cxnId="{D2681373-23A1-467C-8D74-0046874B2CD6}">
      <dgm:prSet/>
      <dgm:spPr/>
      <dgm:t>
        <a:bodyPr/>
        <a:lstStyle/>
        <a:p>
          <a:endParaRPr lang="en-US"/>
        </a:p>
      </dgm:t>
    </dgm:pt>
    <dgm:pt modelId="{1FF3D6C8-485F-415C-81E5-DA295BB8DE62}" type="sibTrans" cxnId="{D2681373-23A1-467C-8D74-0046874B2CD6}">
      <dgm:prSet/>
      <dgm:spPr/>
      <dgm:t>
        <a:bodyPr/>
        <a:lstStyle/>
        <a:p>
          <a:endParaRPr lang="en-US"/>
        </a:p>
      </dgm:t>
    </dgm:pt>
    <dgm:pt modelId="{F76F8380-8C59-4E5E-BAFC-175A073C75BD}">
      <dgm:prSet phldrT="[Text]"/>
      <dgm:spPr/>
      <dgm:t>
        <a:bodyPr/>
        <a:lstStyle/>
        <a:p>
          <a:r>
            <a:rPr lang="en-US" b="1" dirty="0"/>
            <a:t>The group of cards held by a player </a:t>
          </a:r>
        </a:p>
      </dgm:t>
    </dgm:pt>
    <dgm:pt modelId="{D8F33CA6-84B3-4F3A-A884-A4EC1494FEC4}" type="parTrans" cxnId="{5D4CD0FB-0789-4BAC-8BAB-F3A3946AC599}">
      <dgm:prSet/>
      <dgm:spPr/>
      <dgm:t>
        <a:bodyPr/>
        <a:lstStyle/>
        <a:p>
          <a:endParaRPr lang="en-US"/>
        </a:p>
      </dgm:t>
    </dgm:pt>
    <dgm:pt modelId="{FF84BC07-0586-438B-A298-BFEE18F42D1C}" type="sibTrans" cxnId="{5D4CD0FB-0789-4BAC-8BAB-F3A3946AC599}">
      <dgm:prSet/>
      <dgm:spPr/>
      <dgm:t>
        <a:bodyPr/>
        <a:lstStyle/>
        <a:p>
          <a:endParaRPr lang="en-US"/>
        </a:p>
      </dgm:t>
    </dgm:pt>
    <dgm:pt modelId="{8EB29DAF-6C05-45A3-9268-2546C4633703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>
              <a:solidFill>
                <a:schemeClr val="bg1"/>
              </a:solidFill>
            </a:rPr>
            <a:t>A hired worker</a:t>
          </a:r>
        </a:p>
      </dgm:t>
    </dgm:pt>
    <dgm:pt modelId="{DB75D72F-2F06-4A51-9FF0-A06EAC77A031}" type="parTrans" cxnId="{EFAC8542-933F-4BF6-A0E5-1DCA8599D04D}">
      <dgm:prSet/>
      <dgm:spPr/>
      <dgm:t>
        <a:bodyPr/>
        <a:lstStyle/>
        <a:p>
          <a:endParaRPr lang="en-US"/>
        </a:p>
      </dgm:t>
    </dgm:pt>
    <dgm:pt modelId="{3BB257F3-97E6-4A81-AA9E-6EB1FD625F0A}" type="sibTrans" cxnId="{EFAC8542-933F-4BF6-A0E5-1DCA8599D04D}">
      <dgm:prSet/>
      <dgm:spPr/>
      <dgm:t>
        <a:bodyPr/>
        <a:lstStyle/>
        <a:p>
          <a:endParaRPr lang="en-US"/>
        </a:p>
      </dgm:t>
    </dgm:pt>
    <dgm:pt modelId="{90B635C6-8249-4835-B4AF-17CA1B0F68AA}">
      <dgm:prSet phldrT="[Text]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en-US" b="1" dirty="0">
              <a:solidFill>
                <a:schemeClr val="bg1"/>
              </a:solidFill>
            </a:rPr>
            <a:t>Asking to marry</a:t>
          </a:r>
        </a:p>
      </dgm:t>
    </dgm:pt>
    <dgm:pt modelId="{12922174-286F-41A7-9243-E69B99E676D8}" type="parTrans" cxnId="{C90859E8-8D3E-4ACB-9626-43C9E50F5CC1}">
      <dgm:prSet/>
      <dgm:spPr/>
      <dgm:t>
        <a:bodyPr/>
        <a:lstStyle/>
        <a:p>
          <a:endParaRPr lang="en-US"/>
        </a:p>
      </dgm:t>
    </dgm:pt>
    <dgm:pt modelId="{5CA65EB3-214B-4B0B-BF0D-E3C33169DE3B}" type="sibTrans" cxnId="{C90859E8-8D3E-4ACB-9626-43C9E50F5CC1}">
      <dgm:prSet/>
      <dgm:spPr/>
      <dgm:t>
        <a:bodyPr/>
        <a:lstStyle/>
        <a:p>
          <a:endParaRPr lang="en-US"/>
        </a:p>
      </dgm:t>
    </dgm:pt>
    <dgm:pt modelId="{39F665B5-34F9-402B-8733-8ACE0F03CF64}" type="pres">
      <dgm:prSet presAssocID="{48A85C76-7225-485D-9111-054F6AB2EAE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5FFF8C2-21B7-4020-AB3A-8BD49D9C44ED}" type="pres">
      <dgm:prSet presAssocID="{B391553E-F62E-4B94-A341-6AA3D9FCF4A7}" presName="centerShape" presStyleLbl="node0" presStyleIdx="0" presStyleCnt="1" custScaleX="75263" custScaleY="60092" custLinFactNeighborX="-1261" custLinFactNeighborY="3531"/>
      <dgm:spPr/>
    </dgm:pt>
    <dgm:pt modelId="{BE3B445F-362F-4338-8620-6A956FB17345}" type="pres">
      <dgm:prSet presAssocID="{07C9E08F-6F0E-4857-95AD-C9C9645D2B5B}" presName="node" presStyleLbl="node1" presStyleIdx="0" presStyleCnt="6" custScaleX="174636" custScaleY="66998">
        <dgm:presLayoutVars>
          <dgm:bulletEnabled val="1"/>
        </dgm:presLayoutVars>
      </dgm:prSet>
      <dgm:spPr/>
    </dgm:pt>
    <dgm:pt modelId="{380D2517-E5BE-486A-A7F6-42D3B261B0FE}" type="pres">
      <dgm:prSet presAssocID="{07C9E08F-6F0E-4857-95AD-C9C9645D2B5B}" presName="dummy" presStyleCnt="0"/>
      <dgm:spPr/>
    </dgm:pt>
    <dgm:pt modelId="{73769C9C-7594-49F1-B0A5-F882F6408EDA}" type="pres">
      <dgm:prSet presAssocID="{7FC48A9C-915A-426B-9014-0FDB030332D4}" presName="sibTrans" presStyleLbl="sibTrans2D1" presStyleIdx="0" presStyleCnt="6" custScaleX="93468" custScaleY="98010"/>
      <dgm:spPr/>
    </dgm:pt>
    <dgm:pt modelId="{8431423E-BDED-4704-B84E-4C76EF6083E4}" type="pres">
      <dgm:prSet presAssocID="{F875B075-36EE-4FD6-8370-AE8238D3989A}" presName="node" presStyleLbl="node1" presStyleIdx="1" presStyleCnt="6" custScaleX="171151" custScaleY="75537" custRadScaleRad="107380" custRadScaleInc="-7146">
        <dgm:presLayoutVars>
          <dgm:bulletEnabled val="1"/>
        </dgm:presLayoutVars>
      </dgm:prSet>
      <dgm:spPr/>
    </dgm:pt>
    <dgm:pt modelId="{E10C21F7-422E-4939-B3BE-D1B275D3E826}" type="pres">
      <dgm:prSet presAssocID="{F875B075-36EE-4FD6-8370-AE8238D3989A}" presName="dummy" presStyleCnt="0"/>
      <dgm:spPr/>
    </dgm:pt>
    <dgm:pt modelId="{FE082AFB-E842-4724-99BE-44947B5B8A52}" type="pres">
      <dgm:prSet presAssocID="{4E65A156-FC31-45EA-823B-DD0EA36FB08D}" presName="sibTrans" presStyleLbl="sibTrans2D1" presStyleIdx="1" presStyleCnt="6" custScaleX="93564" custLinFactNeighborX="348" custLinFactNeighborY="260"/>
      <dgm:spPr/>
    </dgm:pt>
    <dgm:pt modelId="{605C5AC9-2340-484D-A8D5-5B6451BA835E}" type="pres">
      <dgm:prSet presAssocID="{3C2F1D1C-0800-4A1F-B357-DF9178C72F50}" presName="node" presStyleLbl="node1" presStyleIdx="2" presStyleCnt="6" custScaleX="165353" custScaleY="67609" custRadScaleRad="117531" custRadScaleInc="-53394">
        <dgm:presLayoutVars>
          <dgm:bulletEnabled val="1"/>
        </dgm:presLayoutVars>
      </dgm:prSet>
      <dgm:spPr/>
    </dgm:pt>
    <dgm:pt modelId="{56228C6D-73BB-444D-AED8-8D2C83F0E03D}" type="pres">
      <dgm:prSet presAssocID="{3C2F1D1C-0800-4A1F-B357-DF9178C72F50}" presName="dummy" presStyleCnt="0"/>
      <dgm:spPr/>
    </dgm:pt>
    <dgm:pt modelId="{4AB7338D-341A-4D12-8418-470F331DA25C}" type="pres">
      <dgm:prSet presAssocID="{1FF3D6C8-485F-415C-81E5-DA295BB8DE62}" presName="sibTrans" presStyleLbl="sibTrans2D1" presStyleIdx="2" presStyleCnt="6" custScaleY="81386" custLinFactNeighborX="-5280" custLinFactNeighborY="7145"/>
      <dgm:spPr/>
    </dgm:pt>
    <dgm:pt modelId="{332E963C-FC83-44C0-9008-5EC8687837A8}" type="pres">
      <dgm:prSet presAssocID="{90B635C6-8249-4835-B4AF-17CA1B0F68AA}" presName="node" presStyleLbl="node1" presStyleIdx="3" presStyleCnt="6" custScaleX="165353" custScaleY="67609" custRadScaleRad="91548" custRadScaleInc="-23422">
        <dgm:presLayoutVars>
          <dgm:bulletEnabled val="1"/>
        </dgm:presLayoutVars>
      </dgm:prSet>
      <dgm:spPr/>
    </dgm:pt>
    <dgm:pt modelId="{F62577F3-28F5-43B9-85FA-4D8C0F380A80}" type="pres">
      <dgm:prSet presAssocID="{90B635C6-8249-4835-B4AF-17CA1B0F68AA}" presName="dummy" presStyleCnt="0"/>
      <dgm:spPr/>
    </dgm:pt>
    <dgm:pt modelId="{90ADDAA1-236A-4DCB-BF60-F8B07E1B887D}" type="pres">
      <dgm:prSet presAssocID="{5CA65EB3-214B-4B0B-BF0D-E3C33169DE3B}" presName="sibTrans" presStyleLbl="sibTrans2D1" presStyleIdx="3" presStyleCnt="6" custLinFactNeighborX="173" custLinFactNeighborY="-1944"/>
      <dgm:spPr/>
    </dgm:pt>
    <dgm:pt modelId="{59808E65-5768-423D-99E0-37DA22CF338E}" type="pres">
      <dgm:prSet presAssocID="{8EB29DAF-6C05-45A3-9268-2546C4633703}" presName="node" presStyleLbl="node1" presStyleIdx="4" presStyleCnt="6" custScaleX="165353" custScaleY="67609" custRadScaleRad="128559" custRadScaleInc="70211">
        <dgm:presLayoutVars>
          <dgm:bulletEnabled val="1"/>
        </dgm:presLayoutVars>
      </dgm:prSet>
      <dgm:spPr/>
    </dgm:pt>
    <dgm:pt modelId="{D37E9B24-5BBC-45C2-9BB7-FC0C1AB34E20}" type="pres">
      <dgm:prSet presAssocID="{8EB29DAF-6C05-45A3-9268-2546C4633703}" presName="dummy" presStyleCnt="0"/>
      <dgm:spPr/>
    </dgm:pt>
    <dgm:pt modelId="{006BBAD4-60C7-4E19-82E5-61251752FA65}" type="pres">
      <dgm:prSet presAssocID="{3BB257F3-97E6-4A81-AA9E-6EB1FD625F0A}" presName="sibTrans" presStyleLbl="sibTrans2D1" presStyleIdx="4" presStyleCnt="6" custLinFactNeighborX="173" custLinFactNeighborY="-1944"/>
      <dgm:spPr/>
    </dgm:pt>
    <dgm:pt modelId="{AE051EC1-8A25-48BD-BA5F-27ABD4C342B4}" type="pres">
      <dgm:prSet presAssocID="{F76F8380-8C59-4E5E-BAFC-175A073C75BD}" presName="node" presStyleLbl="node1" presStyleIdx="5" presStyleCnt="6" custScaleX="178730" custScaleY="78808" custRadScaleRad="138380" custRadScaleInc="-15302">
        <dgm:presLayoutVars>
          <dgm:bulletEnabled val="1"/>
        </dgm:presLayoutVars>
      </dgm:prSet>
      <dgm:spPr/>
    </dgm:pt>
    <dgm:pt modelId="{61529909-21F9-44EC-9807-7F4A700838F8}" type="pres">
      <dgm:prSet presAssocID="{F76F8380-8C59-4E5E-BAFC-175A073C75BD}" presName="dummy" presStyleCnt="0"/>
      <dgm:spPr/>
    </dgm:pt>
    <dgm:pt modelId="{953C4481-4340-4F80-9EE8-CE42F0BF4593}" type="pres">
      <dgm:prSet presAssocID="{FF84BC07-0586-438B-A298-BFEE18F42D1C}" presName="sibTrans" presStyleLbl="sibTrans2D1" presStyleIdx="5" presStyleCnt="6"/>
      <dgm:spPr/>
    </dgm:pt>
  </dgm:ptLst>
  <dgm:cxnLst>
    <dgm:cxn modelId="{74EDD90F-80D5-4834-BF57-905F52069A14}" type="presOf" srcId="{F76F8380-8C59-4E5E-BAFC-175A073C75BD}" destId="{AE051EC1-8A25-48BD-BA5F-27ABD4C342B4}" srcOrd="0" destOrd="0" presId="urn:microsoft.com/office/officeart/2005/8/layout/radial6"/>
    <dgm:cxn modelId="{AF46BC15-309D-4D0D-911D-6A750326C80E}" type="presOf" srcId="{F875B075-36EE-4FD6-8370-AE8238D3989A}" destId="{8431423E-BDED-4704-B84E-4C76EF6083E4}" srcOrd="0" destOrd="0" presId="urn:microsoft.com/office/officeart/2005/8/layout/radial6"/>
    <dgm:cxn modelId="{3B425735-B6F8-4433-B41E-A209364C5A6D}" type="presOf" srcId="{3C2F1D1C-0800-4A1F-B357-DF9178C72F50}" destId="{605C5AC9-2340-484D-A8D5-5B6451BA835E}" srcOrd="0" destOrd="0" presId="urn:microsoft.com/office/officeart/2005/8/layout/radial6"/>
    <dgm:cxn modelId="{EFAC8542-933F-4BF6-A0E5-1DCA8599D04D}" srcId="{B391553E-F62E-4B94-A341-6AA3D9FCF4A7}" destId="{8EB29DAF-6C05-45A3-9268-2546C4633703}" srcOrd="4" destOrd="0" parTransId="{DB75D72F-2F06-4A51-9FF0-A06EAC77A031}" sibTransId="{3BB257F3-97E6-4A81-AA9E-6EB1FD625F0A}"/>
    <dgm:cxn modelId="{76473A44-C987-4CDE-BDB0-7BC9A4E74033}" type="presOf" srcId="{48A85C76-7225-485D-9111-054F6AB2EAE8}" destId="{39F665B5-34F9-402B-8733-8ACE0F03CF64}" srcOrd="0" destOrd="0" presId="urn:microsoft.com/office/officeart/2005/8/layout/radial6"/>
    <dgm:cxn modelId="{633CE672-B5DB-4612-AF78-F3574BF24F6D}" type="presOf" srcId="{4E65A156-FC31-45EA-823B-DD0EA36FB08D}" destId="{FE082AFB-E842-4724-99BE-44947B5B8A52}" srcOrd="0" destOrd="0" presId="urn:microsoft.com/office/officeart/2005/8/layout/radial6"/>
    <dgm:cxn modelId="{D2681373-23A1-467C-8D74-0046874B2CD6}" srcId="{B391553E-F62E-4B94-A341-6AA3D9FCF4A7}" destId="{3C2F1D1C-0800-4A1F-B357-DF9178C72F50}" srcOrd="2" destOrd="0" parTransId="{872C9475-FAF9-4446-9151-4C80967D7933}" sibTransId="{1FF3D6C8-485F-415C-81E5-DA295BB8DE62}"/>
    <dgm:cxn modelId="{8FC8AF53-983D-46E1-8DA4-1CFB0CD4C219}" type="presOf" srcId="{07C9E08F-6F0E-4857-95AD-C9C9645D2B5B}" destId="{BE3B445F-362F-4338-8620-6A956FB17345}" srcOrd="0" destOrd="0" presId="urn:microsoft.com/office/officeart/2005/8/layout/radial6"/>
    <dgm:cxn modelId="{35E53F74-158E-4FBF-9531-FA237480DA86}" type="presOf" srcId="{1FF3D6C8-485F-415C-81E5-DA295BB8DE62}" destId="{4AB7338D-341A-4D12-8418-470F331DA25C}" srcOrd="0" destOrd="0" presId="urn:microsoft.com/office/officeart/2005/8/layout/radial6"/>
    <dgm:cxn modelId="{B0F14775-E12F-4A84-A6A1-EB8773183199}" type="presOf" srcId="{3BB257F3-97E6-4A81-AA9E-6EB1FD625F0A}" destId="{006BBAD4-60C7-4E19-82E5-61251752FA65}" srcOrd="0" destOrd="0" presId="urn:microsoft.com/office/officeart/2005/8/layout/radial6"/>
    <dgm:cxn modelId="{73E9C859-4ADD-462B-B272-B9EE3DA88126}" type="presOf" srcId="{90B635C6-8249-4835-B4AF-17CA1B0F68AA}" destId="{332E963C-FC83-44C0-9008-5EC8687837A8}" srcOrd="0" destOrd="0" presId="urn:microsoft.com/office/officeart/2005/8/layout/radial6"/>
    <dgm:cxn modelId="{DFE7F598-A844-4142-AFBC-8F67228654E1}" srcId="{B391553E-F62E-4B94-A341-6AA3D9FCF4A7}" destId="{07C9E08F-6F0E-4857-95AD-C9C9645D2B5B}" srcOrd="0" destOrd="0" parTransId="{77C747E8-3273-4404-B238-BF9BCD9198BF}" sibTransId="{7FC48A9C-915A-426B-9014-0FDB030332D4}"/>
    <dgm:cxn modelId="{649DF89D-3F48-43DC-85AF-74466FDEC0EF}" type="presOf" srcId="{B391553E-F62E-4B94-A341-6AA3D9FCF4A7}" destId="{05FFF8C2-21B7-4020-AB3A-8BD49D9C44ED}" srcOrd="0" destOrd="0" presId="urn:microsoft.com/office/officeart/2005/8/layout/radial6"/>
    <dgm:cxn modelId="{1E8A67AA-694B-40DA-80D6-1C750C26BDB4}" type="presOf" srcId="{7FC48A9C-915A-426B-9014-0FDB030332D4}" destId="{73769C9C-7594-49F1-B0A5-F882F6408EDA}" srcOrd="0" destOrd="0" presId="urn:microsoft.com/office/officeart/2005/8/layout/radial6"/>
    <dgm:cxn modelId="{7CE220B1-1ED7-431D-A8B4-C490F5DBE809}" srcId="{48A85C76-7225-485D-9111-054F6AB2EAE8}" destId="{B391553E-F62E-4B94-A341-6AA3D9FCF4A7}" srcOrd="0" destOrd="0" parTransId="{82850394-C8B8-4941-9A04-D32654B3E65E}" sibTransId="{1DA38375-35FF-48F0-B18F-889AAE2C066A}"/>
    <dgm:cxn modelId="{8E8225CE-2CE8-4E12-9652-7CBCB767F3A1}" type="presOf" srcId="{FF84BC07-0586-438B-A298-BFEE18F42D1C}" destId="{953C4481-4340-4F80-9EE8-CE42F0BF4593}" srcOrd="0" destOrd="0" presId="urn:microsoft.com/office/officeart/2005/8/layout/radial6"/>
    <dgm:cxn modelId="{3E438DCE-C0CB-4B20-8813-5B84D3A3EEE2}" type="presOf" srcId="{5CA65EB3-214B-4B0B-BF0D-E3C33169DE3B}" destId="{90ADDAA1-236A-4DCB-BF60-F8B07E1B887D}" srcOrd="0" destOrd="0" presId="urn:microsoft.com/office/officeart/2005/8/layout/radial6"/>
    <dgm:cxn modelId="{4133D4E2-D1C4-4B18-B7E5-1A215B257503}" type="presOf" srcId="{8EB29DAF-6C05-45A3-9268-2546C4633703}" destId="{59808E65-5768-423D-99E0-37DA22CF338E}" srcOrd="0" destOrd="0" presId="urn:microsoft.com/office/officeart/2005/8/layout/radial6"/>
    <dgm:cxn modelId="{C90859E8-8D3E-4ACB-9626-43C9E50F5CC1}" srcId="{B391553E-F62E-4B94-A341-6AA3D9FCF4A7}" destId="{90B635C6-8249-4835-B4AF-17CA1B0F68AA}" srcOrd="3" destOrd="0" parTransId="{12922174-286F-41A7-9243-E69B99E676D8}" sibTransId="{5CA65EB3-214B-4B0B-BF0D-E3C33169DE3B}"/>
    <dgm:cxn modelId="{BF1F1AF1-71E1-42E1-8970-BC8A1CE72ADB}" srcId="{B391553E-F62E-4B94-A341-6AA3D9FCF4A7}" destId="{F875B075-36EE-4FD6-8370-AE8238D3989A}" srcOrd="1" destOrd="0" parTransId="{DA5A6F18-E026-4905-9002-3401E6CB08F5}" sibTransId="{4E65A156-FC31-45EA-823B-DD0EA36FB08D}"/>
    <dgm:cxn modelId="{5D4CD0FB-0789-4BAC-8BAB-F3A3946AC599}" srcId="{B391553E-F62E-4B94-A341-6AA3D9FCF4A7}" destId="{F76F8380-8C59-4E5E-BAFC-175A073C75BD}" srcOrd="5" destOrd="0" parTransId="{D8F33CA6-84B3-4F3A-A884-A4EC1494FEC4}" sibTransId="{FF84BC07-0586-438B-A298-BFEE18F42D1C}"/>
    <dgm:cxn modelId="{83F80BAC-63AF-41FA-8861-A52858B075E3}" type="presParOf" srcId="{39F665B5-34F9-402B-8733-8ACE0F03CF64}" destId="{05FFF8C2-21B7-4020-AB3A-8BD49D9C44ED}" srcOrd="0" destOrd="0" presId="urn:microsoft.com/office/officeart/2005/8/layout/radial6"/>
    <dgm:cxn modelId="{725EAFE0-19D7-47E5-9E10-DC4E54ADA229}" type="presParOf" srcId="{39F665B5-34F9-402B-8733-8ACE0F03CF64}" destId="{BE3B445F-362F-4338-8620-6A956FB17345}" srcOrd="1" destOrd="0" presId="urn:microsoft.com/office/officeart/2005/8/layout/radial6"/>
    <dgm:cxn modelId="{9D140AF8-B346-4A70-84FC-A3956E5FF824}" type="presParOf" srcId="{39F665B5-34F9-402B-8733-8ACE0F03CF64}" destId="{380D2517-E5BE-486A-A7F6-42D3B261B0FE}" srcOrd="2" destOrd="0" presId="urn:microsoft.com/office/officeart/2005/8/layout/radial6"/>
    <dgm:cxn modelId="{59FE1464-7934-457E-84DB-38722C2C6161}" type="presParOf" srcId="{39F665B5-34F9-402B-8733-8ACE0F03CF64}" destId="{73769C9C-7594-49F1-B0A5-F882F6408EDA}" srcOrd="3" destOrd="0" presId="urn:microsoft.com/office/officeart/2005/8/layout/radial6"/>
    <dgm:cxn modelId="{88C247FA-7893-4AF2-8FAD-D08EF232D805}" type="presParOf" srcId="{39F665B5-34F9-402B-8733-8ACE0F03CF64}" destId="{8431423E-BDED-4704-B84E-4C76EF6083E4}" srcOrd="4" destOrd="0" presId="urn:microsoft.com/office/officeart/2005/8/layout/radial6"/>
    <dgm:cxn modelId="{515E67F8-84F7-4633-B655-8983F7F61617}" type="presParOf" srcId="{39F665B5-34F9-402B-8733-8ACE0F03CF64}" destId="{E10C21F7-422E-4939-B3BE-D1B275D3E826}" srcOrd="5" destOrd="0" presId="urn:microsoft.com/office/officeart/2005/8/layout/radial6"/>
    <dgm:cxn modelId="{F0B19BC7-1C18-437E-9798-1EE136699A78}" type="presParOf" srcId="{39F665B5-34F9-402B-8733-8ACE0F03CF64}" destId="{FE082AFB-E842-4724-99BE-44947B5B8A52}" srcOrd="6" destOrd="0" presId="urn:microsoft.com/office/officeart/2005/8/layout/radial6"/>
    <dgm:cxn modelId="{CF420538-16F9-49B4-9B11-8C177EAE2184}" type="presParOf" srcId="{39F665B5-34F9-402B-8733-8ACE0F03CF64}" destId="{605C5AC9-2340-484D-A8D5-5B6451BA835E}" srcOrd="7" destOrd="0" presId="urn:microsoft.com/office/officeart/2005/8/layout/radial6"/>
    <dgm:cxn modelId="{210F3ABC-8BE8-4747-9C98-3C0775C4901D}" type="presParOf" srcId="{39F665B5-34F9-402B-8733-8ACE0F03CF64}" destId="{56228C6D-73BB-444D-AED8-8D2C83F0E03D}" srcOrd="8" destOrd="0" presId="urn:microsoft.com/office/officeart/2005/8/layout/radial6"/>
    <dgm:cxn modelId="{8407648C-618A-49BC-9CBB-01E02F7537FD}" type="presParOf" srcId="{39F665B5-34F9-402B-8733-8ACE0F03CF64}" destId="{4AB7338D-341A-4D12-8418-470F331DA25C}" srcOrd="9" destOrd="0" presId="urn:microsoft.com/office/officeart/2005/8/layout/radial6"/>
    <dgm:cxn modelId="{18A646B2-ADA6-4744-8F8B-8AF60A4CBBA5}" type="presParOf" srcId="{39F665B5-34F9-402B-8733-8ACE0F03CF64}" destId="{332E963C-FC83-44C0-9008-5EC8687837A8}" srcOrd="10" destOrd="0" presId="urn:microsoft.com/office/officeart/2005/8/layout/radial6"/>
    <dgm:cxn modelId="{18A4254A-2A65-4D90-B614-A00F43D79E43}" type="presParOf" srcId="{39F665B5-34F9-402B-8733-8ACE0F03CF64}" destId="{F62577F3-28F5-43B9-85FA-4D8C0F380A80}" srcOrd="11" destOrd="0" presId="urn:microsoft.com/office/officeart/2005/8/layout/radial6"/>
    <dgm:cxn modelId="{8EC90358-E2EF-41D5-8098-D91670A25889}" type="presParOf" srcId="{39F665B5-34F9-402B-8733-8ACE0F03CF64}" destId="{90ADDAA1-236A-4DCB-BF60-F8B07E1B887D}" srcOrd="12" destOrd="0" presId="urn:microsoft.com/office/officeart/2005/8/layout/radial6"/>
    <dgm:cxn modelId="{4DC18944-C677-4A87-ACD0-D31C8536C797}" type="presParOf" srcId="{39F665B5-34F9-402B-8733-8ACE0F03CF64}" destId="{59808E65-5768-423D-99E0-37DA22CF338E}" srcOrd="13" destOrd="0" presId="urn:microsoft.com/office/officeart/2005/8/layout/radial6"/>
    <dgm:cxn modelId="{734E0DD0-2379-4280-849F-75664243EA59}" type="presParOf" srcId="{39F665B5-34F9-402B-8733-8ACE0F03CF64}" destId="{D37E9B24-5BBC-45C2-9BB7-FC0C1AB34E20}" srcOrd="14" destOrd="0" presId="urn:microsoft.com/office/officeart/2005/8/layout/radial6"/>
    <dgm:cxn modelId="{75534DC1-1C6D-40E7-95AF-DF26856051BD}" type="presParOf" srcId="{39F665B5-34F9-402B-8733-8ACE0F03CF64}" destId="{006BBAD4-60C7-4E19-82E5-61251752FA65}" srcOrd="15" destOrd="0" presId="urn:microsoft.com/office/officeart/2005/8/layout/radial6"/>
    <dgm:cxn modelId="{D65631DD-9210-4900-B4EF-0FDF1ADFDA6B}" type="presParOf" srcId="{39F665B5-34F9-402B-8733-8ACE0F03CF64}" destId="{AE051EC1-8A25-48BD-BA5F-27ABD4C342B4}" srcOrd="16" destOrd="0" presId="urn:microsoft.com/office/officeart/2005/8/layout/radial6"/>
    <dgm:cxn modelId="{72E8929B-4CAA-4897-A332-D506A8DB6AC4}" type="presParOf" srcId="{39F665B5-34F9-402B-8733-8ACE0F03CF64}" destId="{61529909-21F9-44EC-9807-7F4A700838F8}" srcOrd="17" destOrd="0" presId="urn:microsoft.com/office/officeart/2005/8/layout/radial6"/>
    <dgm:cxn modelId="{52FD72F3-10A3-4578-88D4-62CFBEFFF5F1}" type="presParOf" srcId="{39F665B5-34F9-402B-8733-8ACE0F03CF64}" destId="{953C4481-4340-4F80-9EE8-CE42F0BF4593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C4481-4340-4F80-9EE8-CE42F0BF4593}">
      <dsp:nvSpPr>
        <dsp:cNvPr id="0" name=""/>
        <dsp:cNvSpPr/>
      </dsp:nvSpPr>
      <dsp:spPr>
        <a:xfrm>
          <a:off x="2006809" y="396300"/>
          <a:ext cx="3752143" cy="3752143"/>
        </a:xfrm>
        <a:prstGeom prst="blockArc">
          <a:avLst>
            <a:gd name="adj1" fmla="val 12783168"/>
            <a:gd name="adj2" fmla="val 1759771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BBAD4-60C7-4E19-82E5-61251752FA65}">
      <dsp:nvSpPr>
        <dsp:cNvPr id="0" name=""/>
        <dsp:cNvSpPr/>
      </dsp:nvSpPr>
      <dsp:spPr>
        <a:xfrm>
          <a:off x="2072413" y="226034"/>
          <a:ext cx="3752143" cy="3752143"/>
        </a:xfrm>
        <a:prstGeom prst="blockArc">
          <a:avLst>
            <a:gd name="adj1" fmla="val 9047273"/>
            <a:gd name="adj2" fmla="val 12569647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DDAA1-236A-4DCB-BF60-F8B07E1B887D}">
      <dsp:nvSpPr>
        <dsp:cNvPr id="0" name=""/>
        <dsp:cNvSpPr/>
      </dsp:nvSpPr>
      <dsp:spPr>
        <a:xfrm>
          <a:off x="2178434" y="449930"/>
          <a:ext cx="3752143" cy="3752143"/>
        </a:xfrm>
        <a:prstGeom prst="blockArc">
          <a:avLst>
            <a:gd name="adj1" fmla="val 4059329"/>
            <a:gd name="adj2" fmla="val 9512077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7338D-341A-4D12-8418-470F331DA25C}">
      <dsp:nvSpPr>
        <dsp:cNvPr id="0" name=""/>
        <dsp:cNvSpPr/>
      </dsp:nvSpPr>
      <dsp:spPr>
        <a:xfrm>
          <a:off x="2944465" y="1023012"/>
          <a:ext cx="3752143" cy="3053719"/>
        </a:xfrm>
        <a:prstGeom prst="blockArc">
          <a:avLst>
            <a:gd name="adj1" fmla="val 1663608"/>
            <a:gd name="adj2" fmla="val 5914744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82AFB-E842-4724-99BE-44947B5B8A52}">
      <dsp:nvSpPr>
        <dsp:cNvPr id="0" name=""/>
        <dsp:cNvSpPr/>
      </dsp:nvSpPr>
      <dsp:spPr>
        <a:xfrm>
          <a:off x="3150351" y="718299"/>
          <a:ext cx="3510655" cy="3752143"/>
        </a:xfrm>
        <a:prstGeom prst="blockArc">
          <a:avLst>
            <a:gd name="adj1" fmla="val 19173411"/>
            <a:gd name="adj2" fmla="val 1047821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69C9C-7594-49F1-B0A5-F882F6408EDA}">
      <dsp:nvSpPr>
        <dsp:cNvPr id="0" name=""/>
        <dsp:cNvSpPr/>
      </dsp:nvSpPr>
      <dsp:spPr>
        <a:xfrm>
          <a:off x="3010847" y="576435"/>
          <a:ext cx="3507053" cy="3677475"/>
        </a:xfrm>
        <a:prstGeom prst="blockArc">
          <a:avLst>
            <a:gd name="adj1" fmla="val 15906520"/>
            <a:gd name="adj2" fmla="val 19572042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FF8C2-21B7-4020-AB3A-8BD49D9C44ED}">
      <dsp:nvSpPr>
        <dsp:cNvPr id="0" name=""/>
        <dsp:cNvSpPr/>
      </dsp:nvSpPr>
      <dsp:spPr>
        <a:xfrm>
          <a:off x="3928139" y="2045425"/>
          <a:ext cx="1267285" cy="1011834"/>
        </a:xfrm>
        <a:prstGeom prst="ellipse">
          <a:avLst/>
        </a:prstGeom>
        <a:solidFill>
          <a:srgbClr val="E0932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</a:rPr>
            <a:t>Hand</a:t>
          </a:r>
        </a:p>
      </dsp:txBody>
      <dsp:txXfrm>
        <a:off x="4113729" y="2193605"/>
        <a:ext cx="896105" cy="715474"/>
      </dsp:txXfrm>
    </dsp:sp>
    <dsp:sp modelId="{BE3B445F-362F-4338-8620-6A956FB17345}">
      <dsp:nvSpPr>
        <dsp:cNvPr id="0" name=""/>
        <dsp:cNvSpPr/>
      </dsp:nvSpPr>
      <dsp:spPr>
        <a:xfrm>
          <a:off x="3578838" y="193369"/>
          <a:ext cx="2058376" cy="789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The body part</a:t>
          </a:r>
        </a:p>
      </dsp:txBody>
      <dsp:txXfrm>
        <a:off x="3880280" y="309015"/>
        <a:ext cx="1455492" cy="558391"/>
      </dsp:txXfrm>
    </dsp:sp>
    <dsp:sp modelId="{8431423E-BDED-4704-B84E-4C76EF6083E4}">
      <dsp:nvSpPr>
        <dsp:cNvPr id="0" name=""/>
        <dsp:cNvSpPr/>
      </dsp:nvSpPr>
      <dsp:spPr>
        <a:xfrm>
          <a:off x="5279463" y="949981"/>
          <a:ext cx="2017299" cy="8903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 bunch of a banana</a:t>
          </a:r>
        </a:p>
      </dsp:txBody>
      <dsp:txXfrm>
        <a:off x="5574890" y="1080367"/>
        <a:ext cx="1426445" cy="629557"/>
      </dsp:txXfrm>
    </dsp:sp>
    <dsp:sp modelId="{605C5AC9-2340-484D-A8D5-5B6451BA835E}">
      <dsp:nvSpPr>
        <dsp:cNvPr id="0" name=""/>
        <dsp:cNvSpPr/>
      </dsp:nvSpPr>
      <dsp:spPr>
        <a:xfrm>
          <a:off x="5667263" y="2736451"/>
          <a:ext cx="1948960" cy="7968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a pointer of a clock</a:t>
          </a:r>
        </a:p>
      </dsp:txBody>
      <dsp:txXfrm>
        <a:off x="5952682" y="2853152"/>
        <a:ext cx="1378122" cy="563482"/>
      </dsp:txXfrm>
    </dsp:sp>
    <dsp:sp modelId="{332E963C-FC83-44C0-9008-5EC8687837A8}">
      <dsp:nvSpPr>
        <dsp:cNvPr id="0" name=""/>
        <dsp:cNvSpPr/>
      </dsp:nvSpPr>
      <dsp:spPr>
        <a:xfrm>
          <a:off x="3770637" y="3696461"/>
          <a:ext cx="1948960" cy="7968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400" b="1" kern="1200" dirty="0">
              <a:solidFill>
                <a:schemeClr val="bg1"/>
              </a:solidFill>
            </a:rPr>
            <a:t>Asking to marry</a:t>
          </a:r>
        </a:p>
      </dsp:txBody>
      <dsp:txXfrm>
        <a:off x="4056056" y="3813162"/>
        <a:ext cx="1378122" cy="563482"/>
      </dsp:txXfrm>
    </dsp:sp>
    <dsp:sp modelId="{59808E65-5768-423D-99E0-37DA22CF338E}">
      <dsp:nvSpPr>
        <dsp:cNvPr id="0" name=""/>
        <dsp:cNvSpPr/>
      </dsp:nvSpPr>
      <dsp:spPr>
        <a:xfrm>
          <a:off x="1367077" y="2671501"/>
          <a:ext cx="1948960" cy="7968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kern="1200" dirty="0">
              <a:solidFill>
                <a:schemeClr val="bg1"/>
              </a:solidFill>
            </a:rPr>
            <a:t>A hired worker</a:t>
          </a:r>
        </a:p>
      </dsp:txBody>
      <dsp:txXfrm>
        <a:off x="1652496" y="2788202"/>
        <a:ext cx="1378122" cy="563482"/>
      </dsp:txXfrm>
    </dsp:sp>
    <dsp:sp modelId="{AE051EC1-8A25-48BD-BA5F-27ABD4C342B4}">
      <dsp:nvSpPr>
        <dsp:cNvPr id="0" name=""/>
        <dsp:cNvSpPr/>
      </dsp:nvSpPr>
      <dsp:spPr>
        <a:xfrm>
          <a:off x="1292666" y="807842"/>
          <a:ext cx="2106630" cy="9288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The group of cards held by a player </a:t>
          </a:r>
        </a:p>
      </dsp:txBody>
      <dsp:txXfrm>
        <a:off x="1601175" y="943874"/>
        <a:ext cx="1489612" cy="656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8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6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582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0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04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0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80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1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9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1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42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22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18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5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3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67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93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12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7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-71562"/>
            <a:ext cx="12191999" cy="69295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6692" y="2019631"/>
            <a:ext cx="6758610" cy="2743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TextBox 6"/>
          <p:cNvSpPr txBox="1"/>
          <p:nvPr/>
        </p:nvSpPr>
        <p:spPr>
          <a:xfrm>
            <a:off x="1100015" y="2619029"/>
            <a:ext cx="6567778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Ambiguity and  Expressive meaning in semantics. </a:t>
            </a:r>
            <a:endParaRPr lang="ar-IQ" sz="4400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00015" y="5127446"/>
            <a:ext cx="4176464" cy="18276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Presented by:</a:t>
            </a:r>
            <a:b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200" b="1" dirty="0" err="1">
                <a:solidFill>
                  <a:schemeClr val="tx1"/>
                </a:solidFill>
              </a:rPr>
              <a:t>Manar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Thabit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Salih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Coures</a:t>
            </a:r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Touter</a:t>
            </a:r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br>
              <a:rPr lang="en-US" sz="3200" b="1" i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Prof. Ahmed Q. Abed</a:t>
            </a:r>
            <a:br>
              <a:rPr lang="en-US" sz="32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  <a:latin typeface="Futura Md BT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6026394" y="2149399"/>
            <a:ext cx="471949" cy="45228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6610037" y="2158072"/>
            <a:ext cx="471949" cy="45228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437783" y="2166745"/>
            <a:ext cx="471949" cy="45228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6610037" y="4284572"/>
            <a:ext cx="271455" cy="2817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3" name="Flowchart: Connector 12"/>
          <p:cNvSpPr/>
          <p:nvPr/>
        </p:nvSpPr>
        <p:spPr>
          <a:xfrm>
            <a:off x="7065023" y="4286450"/>
            <a:ext cx="271455" cy="2817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747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  <a:alpha val="57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2404" y="247401"/>
            <a:ext cx="11844129" cy="6251500"/>
          </a:xfrm>
          <a:ln>
            <a:noFill/>
          </a:ln>
        </p:spPr>
        <p:txBody>
          <a:bodyPr/>
          <a:lstStyle/>
          <a:p>
            <a:pPr marL="0" indent="0" algn="l">
              <a:buNone/>
            </a:pPr>
            <a:r>
              <a:rPr lang="en-US" sz="2000" b="1" dirty="0">
                <a:solidFill>
                  <a:schemeClr val="tx1"/>
                </a:solidFill>
              </a:rPr>
              <a:t>The properties which distinguish </a:t>
            </a:r>
            <a:r>
              <a:rPr lang="en-US" sz="2400" b="1" u="sng" dirty="0">
                <a:solidFill>
                  <a:srgbClr val="990000"/>
                </a:solidFill>
              </a:rPr>
              <a:t>Expressive meaning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from </a:t>
            </a:r>
            <a:r>
              <a:rPr lang="en-US" sz="2400" b="1" u="sng" dirty="0">
                <a:solidFill>
                  <a:srgbClr val="990000"/>
                </a:solidFill>
              </a:rPr>
              <a:t>descriptive meaning</a:t>
            </a:r>
            <a:r>
              <a:rPr lang="en-US" sz="2400" b="1" dirty="0">
                <a:solidFill>
                  <a:srgbClr val="990000"/>
                </a:solidFill>
              </a:rPr>
              <a:t>:</a:t>
            </a:r>
          </a:p>
          <a:p>
            <a:pPr marL="0" indent="0" algn="l">
              <a:buNone/>
            </a:pPr>
            <a:endParaRPr lang="en-US" sz="3200" b="1" dirty="0">
              <a:solidFill>
                <a:srgbClr val="990000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0" y="727587"/>
            <a:ext cx="1582994" cy="4621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849854" y="783672"/>
            <a:ext cx="9940412" cy="2838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entagon 11"/>
          <p:cNvSpPr/>
          <p:nvPr/>
        </p:nvSpPr>
        <p:spPr>
          <a:xfrm>
            <a:off x="496528" y="896519"/>
            <a:ext cx="11592232" cy="1622092"/>
          </a:xfrm>
          <a:custGeom>
            <a:avLst/>
            <a:gdLst>
              <a:gd name="connsiteX0" fmla="*/ 0 w 9222658"/>
              <a:gd name="connsiteY0" fmla="*/ 0 h 1386350"/>
              <a:gd name="connsiteX1" fmla="*/ 8529483 w 9222658"/>
              <a:gd name="connsiteY1" fmla="*/ 0 h 1386350"/>
              <a:gd name="connsiteX2" fmla="*/ 9222658 w 9222658"/>
              <a:gd name="connsiteY2" fmla="*/ 693175 h 1386350"/>
              <a:gd name="connsiteX3" fmla="*/ 8529483 w 9222658"/>
              <a:gd name="connsiteY3" fmla="*/ 1386350 h 1386350"/>
              <a:gd name="connsiteX4" fmla="*/ 0 w 9222658"/>
              <a:gd name="connsiteY4" fmla="*/ 1386350 h 1386350"/>
              <a:gd name="connsiteX5" fmla="*/ 0 w 9222658"/>
              <a:gd name="connsiteY5" fmla="*/ 0 h 1386350"/>
              <a:gd name="connsiteX0" fmla="*/ 0 w 8529483"/>
              <a:gd name="connsiteY0" fmla="*/ 0 h 1386350"/>
              <a:gd name="connsiteX1" fmla="*/ 8529483 w 8529483"/>
              <a:gd name="connsiteY1" fmla="*/ 0 h 1386350"/>
              <a:gd name="connsiteX2" fmla="*/ 8308258 w 8529483"/>
              <a:gd name="connsiteY2" fmla="*/ 673511 h 1386350"/>
              <a:gd name="connsiteX3" fmla="*/ 8529483 w 8529483"/>
              <a:gd name="connsiteY3" fmla="*/ 1386350 h 1386350"/>
              <a:gd name="connsiteX4" fmla="*/ 0 w 8529483"/>
              <a:gd name="connsiteY4" fmla="*/ 1386350 h 1386350"/>
              <a:gd name="connsiteX5" fmla="*/ 0 w 8529483"/>
              <a:gd name="connsiteY5" fmla="*/ 0 h 13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29483" h="1386350">
                <a:moveTo>
                  <a:pt x="0" y="0"/>
                </a:moveTo>
                <a:lnTo>
                  <a:pt x="8529483" y="0"/>
                </a:lnTo>
                <a:lnTo>
                  <a:pt x="8308258" y="673511"/>
                </a:lnTo>
                <a:lnTo>
                  <a:pt x="8529483" y="1386350"/>
                </a:lnTo>
                <a:lnTo>
                  <a:pt x="0" y="1386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tint val="70000"/>
              <a:lumMod val="104000"/>
              <a:alpha val="67000"/>
            </a:schemeClr>
          </a:solidFill>
          <a:ln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b="1" dirty="0">
                <a:solidFill>
                  <a:srgbClr val="003CB4"/>
                </a:solidFill>
              </a:rPr>
              <a:t>1- Independence:</a:t>
            </a:r>
          </a:p>
          <a:p>
            <a:r>
              <a:rPr lang="en-US" b="1" dirty="0">
                <a:solidFill>
                  <a:srgbClr val="C00000"/>
                </a:solidFill>
              </a:rPr>
              <a:t>Expressive meaning </a:t>
            </a:r>
            <a:r>
              <a:rPr lang="en-US" b="1" dirty="0">
                <a:solidFill>
                  <a:schemeClr val="tx1"/>
                </a:solidFill>
              </a:rPr>
              <a:t>is </a:t>
            </a:r>
            <a:r>
              <a:rPr lang="en-US" b="1" u="sng" dirty="0">
                <a:solidFill>
                  <a:schemeClr val="tx1"/>
                </a:solidFill>
              </a:rPr>
              <a:t>i</a:t>
            </a:r>
            <a:r>
              <a:rPr lang="en-US" b="1" u="sng" dirty="0">
                <a:solidFill>
                  <a:srgbClr val="7030A0"/>
                </a:solidFill>
              </a:rPr>
              <a:t>ndependent</a:t>
            </a:r>
            <a:r>
              <a:rPr lang="en-US" b="1" dirty="0">
                <a:solidFill>
                  <a:schemeClr val="tx1"/>
                </a:solidFill>
              </a:rPr>
              <a:t> of </a:t>
            </a:r>
            <a:r>
              <a:rPr lang="en-US" b="1" dirty="0">
                <a:solidFill>
                  <a:srgbClr val="C00000"/>
                </a:solidFill>
              </a:rPr>
              <a:t>descriptive meaning </a:t>
            </a:r>
            <a:r>
              <a:rPr lang="en-US" b="1" dirty="0">
                <a:solidFill>
                  <a:schemeClr val="tx1"/>
                </a:solidFill>
              </a:rPr>
              <a:t>in the sense that </a:t>
            </a:r>
            <a:r>
              <a:rPr lang="en-US" b="1" u="sng" dirty="0">
                <a:solidFill>
                  <a:srgbClr val="7030A0"/>
                </a:solidFill>
              </a:rPr>
              <a:t>expressive meaning </a:t>
            </a:r>
            <a:r>
              <a:rPr lang="en-US" b="1" dirty="0">
                <a:solidFill>
                  <a:schemeClr val="tx1"/>
                </a:solidFill>
              </a:rPr>
              <a:t>does </a:t>
            </a:r>
            <a:r>
              <a:rPr lang="en-US" b="1" dirty="0">
                <a:solidFill>
                  <a:srgbClr val="C00000"/>
                </a:solidFill>
              </a:rPr>
              <a:t>not affect </a:t>
            </a:r>
            <a:r>
              <a:rPr lang="en-US" b="1" u="sng" dirty="0">
                <a:solidFill>
                  <a:schemeClr val="tx1"/>
                </a:solidFill>
              </a:rPr>
              <a:t>the denotation of a noun phrase </a:t>
            </a:r>
            <a:r>
              <a:rPr lang="en-US" b="1" dirty="0">
                <a:solidFill>
                  <a:schemeClr val="tx1"/>
                </a:solidFill>
              </a:rPr>
              <a:t>or </a:t>
            </a:r>
            <a:r>
              <a:rPr lang="en-US" b="1" u="sng" dirty="0">
                <a:solidFill>
                  <a:schemeClr val="tx1"/>
                </a:solidFill>
              </a:rPr>
              <a:t>the truth value of a sentence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>
                <a:solidFill>
                  <a:srgbClr val="003CB4"/>
                </a:solidFill>
              </a:rPr>
              <a:t>For example</a:t>
            </a:r>
            <a:r>
              <a:rPr lang="en-US" b="1" dirty="0">
                <a:solidFill>
                  <a:schemeClr val="tx1"/>
                </a:solidFill>
              </a:rPr>
              <a:t>, the addressee might </a:t>
            </a:r>
            <a:r>
              <a:rPr lang="en-US" b="1" dirty="0">
                <a:solidFill>
                  <a:srgbClr val="C00000"/>
                </a:solidFill>
              </a:rPr>
              <a:t>agree</a:t>
            </a:r>
            <a:r>
              <a:rPr lang="en-US" b="1" u="sng" dirty="0">
                <a:solidFill>
                  <a:schemeClr val="tx1"/>
                </a:solidFill>
              </a:rPr>
              <a:t> with the descriptive meaning </a:t>
            </a:r>
            <a:r>
              <a:rPr lang="en-US" b="1" dirty="0">
                <a:solidFill>
                  <a:schemeClr val="tx1"/>
                </a:solidFill>
              </a:rPr>
              <a:t>of </a:t>
            </a:r>
            <a:r>
              <a:rPr lang="en-US" b="1" dirty="0">
                <a:solidFill>
                  <a:srgbClr val="003CB4"/>
                </a:solidFill>
              </a:rPr>
              <a:t>without </a:t>
            </a:r>
            <a:r>
              <a:rPr lang="en-US" b="1" u="sng" dirty="0">
                <a:solidFill>
                  <a:schemeClr val="tx1"/>
                </a:solidFill>
              </a:rPr>
              <a:t>sharing the speaker’s negative attitude </a:t>
            </a:r>
            <a:r>
              <a:rPr lang="en-US" b="1" dirty="0">
                <a:solidFill>
                  <a:schemeClr val="tx1"/>
                </a:solidFill>
              </a:rPr>
              <a:t>indicated by the expressive term `</a:t>
            </a:r>
            <a:r>
              <a:rPr lang="en-US" b="1" i="1" dirty="0">
                <a:solidFill>
                  <a:srgbClr val="7030A0"/>
                </a:solidFill>
              </a:rPr>
              <a:t>jerk`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r>
              <a:rPr lang="en-US" b="1" dirty="0">
                <a:solidFill>
                  <a:schemeClr val="tx1"/>
                </a:solidFill>
              </a:rPr>
              <a:t>That </a:t>
            </a:r>
            <a:r>
              <a:rPr lang="en-US" b="1" u="sng" dirty="0">
                <a:solidFill>
                  <a:srgbClr val="C00000"/>
                </a:solidFill>
              </a:rPr>
              <a:t>Jerk</a:t>
            </a:r>
            <a:r>
              <a:rPr lang="en-US" b="1" dirty="0">
                <a:solidFill>
                  <a:schemeClr val="tx1"/>
                </a:solidFill>
              </a:rPr>
              <a:t> Peterson work in the company with us</a:t>
            </a:r>
          </a:p>
        </p:txBody>
      </p:sp>
      <p:sp>
        <p:nvSpPr>
          <p:cNvPr id="19" name="Pentagon 11"/>
          <p:cNvSpPr/>
          <p:nvPr/>
        </p:nvSpPr>
        <p:spPr>
          <a:xfrm>
            <a:off x="496528" y="2684650"/>
            <a:ext cx="11592232" cy="3814251"/>
          </a:xfrm>
          <a:custGeom>
            <a:avLst/>
            <a:gdLst>
              <a:gd name="connsiteX0" fmla="*/ 0 w 9222658"/>
              <a:gd name="connsiteY0" fmla="*/ 0 h 1386350"/>
              <a:gd name="connsiteX1" fmla="*/ 8529483 w 9222658"/>
              <a:gd name="connsiteY1" fmla="*/ 0 h 1386350"/>
              <a:gd name="connsiteX2" fmla="*/ 9222658 w 9222658"/>
              <a:gd name="connsiteY2" fmla="*/ 693175 h 1386350"/>
              <a:gd name="connsiteX3" fmla="*/ 8529483 w 9222658"/>
              <a:gd name="connsiteY3" fmla="*/ 1386350 h 1386350"/>
              <a:gd name="connsiteX4" fmla="*/ 0 w 9222658"/>
              <a:gd name="connsiteY4" fmla="*/ 1386350 h 1386350"/>
              <a:gd name="connsiteX5" fmla="*/ 0 w 9222658"/>
              <a:gd name="connsiteY5" fmla="*/ 0 h 1386350"/>
              <a:gd name="connsiteX0" fmla="*/ 0 w 8529483"/>
              <a:gd name="connsiteY0" fmla="*/ 0 h 1386350"/>
              <a:gd name="connsiteX1" fmla="*/ 8529483 w 8529483"/>
              <a:gd name="connsiteY1" fmla="*/ 0 h 1386350"/>
              <a:gd name="connsiteX2" fmla="*/ 8308258 w 8529483"/>
              <a:gd name="connsiteY2" fmla="*/ 673511 h 1386350"/>
              <a:gd name="connsiteX3" fmla="*/ 8529483 w 8529483"/>
              <a:gd name="connsiteY3" fmla="*/ 1386350 h 1386350"/>
              <a:gd name="connsiteX4" fmla="*/ 0 w 8529483"/>
              <a:gd name="connsiteY4" fmla="*/ 1386350 h 1386350"/>
              <a:gd name="connsiteX5" fmla="*/ 0 w 8529483"/>
              <a:gd name="connsiteY5" fmla="*/ 0 h 13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29483" h="1386350">
                <a:moveTo>
                  <a:pt x="0" y="0"/>
                </a:moveTo>
                <a:lnTo>
                  <a:pt x="8529483" y="0"/>
                </a:lnTo>
                <a:lnTo>
                  <a:pt x="8308258" y="673511"/>
                </a:lnTo>
                <a:lnTo>
                  <a:pt x="8529483" y="1386350"/>
                </a:lnTo>
                <a:lnTo>
                  <a:pt x="0" y="1386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tint val="70000"/>
              <a:lumMod val="104000"/>
              <a:alpha val="67000"/>
            </a:schemeClr>
          </a:solidFill>
          <a:ln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b="1" dirty="0">
                <a:solidFill>
                  <a:srgbClr val="003CB4"/>
                </a:solidFill>
              </a:rPr>
              <a:t>2 </a:t>
            </a:r>
            <a:r>
              <a:rPr lang="en-US" b="1" dirty="0" err="1">
                <a:solidFill>
                  <a:srgbClr val="003CB4"/>
                </a:solidFill>
              </a:rPr>
              <a:t>Nondisplaceability</a:t>
            </a:r>
            <a:r>
              <a:rPr lang="en-US" b="1" dirty="0">
                <a:solidFill>
                  <a:srgbClr val="003CB4"/>
                </a:solidFill>
              </a:rPr>
              <a:t>:</a:t>
            </a:r>
            <a:endParaRPr lang="en-US" dirty="0">
              <a:solidFill>
                <a:srgbClr val="003CB4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Hockett (1958; 1960) </a:t>
            </a:r>
            <a:r>
              <a:rPr lang="en-US" b="1" dirty="0"/>
              <a:t>used the term </a:t>
            </a:r>
            <a:r>
              <a:rPr lang="en-US" b="1" u="sng" dirty="0">
                <a:solidFill>
                  <a:srgbClr val="7030A0"/>
                </a:solidFill>
              </a:rPr>
              <a:t>Displacement</a:t>
            </a:r>
            <a:r>
              <a:rPr lang="en-US" b="1" dirty="0"/>
              <a:t> to refer to the fact that </a:t>
            </a:r>
            <a:r>
              <a:rPr lang="en-US" b="1" dirty="0">
                <a:solidFill>
                  <a:srgbClr val="003CB4"/>
                </a:solidFill>
              </a:rPr>
              <a:t>speakers can use human languages to describe </a:t>
            </a:r>
            <a:r>
              <a:rPr lang="en-US" b="1" dirty="0">
                <a:solidFill>
                  <a:srgbClr val="C00000"/>
                </a:solidFill>
              </a:rPr>
              <a:t>events</a:t>
            </a:r>
            <a:r>
              <a:rPr lang="en-US" b="1" dirty="0">
                <a:solidFill>
                  <a:srgbClr val="003CB4"/>
                </a:solidFill>
              </a:rPr>
              <a:t> and </a:t>
            </a:r>
            <a:r>
              <a:rPr lang="en-US" b="1" dirty="0">
                <a:solidFill>
                  <a:srgbClr val="C00000"/>
                </a:solidFill>
              </a:rPr>
              <a:t>situations</a:t>
            </a:r>
            <a:r>
              <a:rPr lang="en-US" b="1" dirty="0">
                <a:solidFill>
                  <a:srgbClr val="003CB4"/>
                </a:solidFill>
              </a:rPr>
              <a:t> which are </a:t>
            </a:r>
            <a:r>
              <a:rPr lang="en-US" b="1" u="sng" dirty="0">
                <a:solidFill>
                  <a:srgbClr val="003CB4"/>
                </a:solidFill>
              </a:rPr>
              <a:t>separated in space and time from the speech event itself</a:t>
            </a:r>
            <a:r>
              <a:rPr lang="en-US" b="1" u="sng" dirty="0"/>
              <a:t>.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Hockett </a:t>
            </a:r>
            <a:r>
              <a:rPr lang="en-US" b="1" dirty="0"/>
              <a:t>listed this ability as one of the </a:t>
            </a:r>
            <a:r>
              <a:rPr lang="en-US" b="1" u="sng" dirty="0">
                <a:solidFill>
                  <a:srgbClr val="7030A0"/>
                </a:solidFill>
              </a:rPr>
              <a:t>distinctive properties </a:t>
            </a:r>
            <a:r>
              <a:rPr lang="en-US" b="1" dirty="0"/>
              <a:t>of </a:t>
            </a:r>
            <a:r>
              <a:rPr lang="en-US" b="1" u="sng" dirty="0"/>
              <a:t>human language </a:t>
            </a:r>
            <a:r>
              <a:rPr lang="en-US" b="1" dirty="0"/>
              <a:t>which distinguishes than </a:t>
            </a:r>
            <a:r>
              <a:rPr lang="en-US" b="1" u="sng" dirty="0"/>
              <a:t>animal communication</a:t>
            </a:r>
            <a:r>
              <a:rPr lang="en-US" b="1" dirty="0"/>
              <a:t>.</a:t>
            </a:r>
          </a:p>
          <a:p>
            <a:r>
              <a:rPr lang="en-US" b="1" dirty="0">
                <a:solidFill>
                  <a:schemeClr val="accent1"/>
                </a:solidFill>
              </a:rPr>
              <a:t>Cruse (1986: 272) </a:t>
            </a:r>
            <a:r>
              <a:rPr lang="en-US" b="1" dirty="0"/>
              <a:t>notes that this capacity for displacement holds only for </a:t>
            </a:r>
            <a:r>
              <a:rPr lang="en-US" b="1" u="sng" dirty="0">
                <a:solidFill>
                  <a:srgbClr val="7030A0"/>
                </a:solidFill>
              </a:rPr>
              <a:t>descriptive meaning</a:t>
            </a:r>
            <a:r>
              <a:rPr lang="en-US" b="1" dirty="0"/>
              <a:t>, and </a:t>
            </a:r>
            <a:r>
              <a:rPr lang="en-US" b="1" dirty="0">
                <a:solidFill>
                  <a:srgbClr val="C00000"/>
                </a:solidFill>
              </a:rPr>
              <a:t>not </a:t>
            </a:r>
            <a:r>
              <a:rPr lang="en-US" b="1" dirty="0"/>
              <a:t>for </a:t>
            </a:r>
            <a:r>
              <a:rPr lang="en-US" b="1" dirty="0">
                <a:solidFill>
                  <a:srgbClr val="7030A0"/>
                </a:solidFill>
              </a:rPr>
              <a:t>expressive meaning</a:t>
            </a:r>
            <a:r>
              <a:rPr lang="en-US" b="1" dirty="0"/>
              <a:t>. A person can describe his own feelings in the </a:t>
            </a:r>
            <a:r>
              <a:rPr lang="en-US" b="1" dirty="0">
                <a:solidFill>
                  <a:srgbClr val="00B050"/>
                </a:solidFill>
              </a:rPr>
              <a:t>past</a:t>
            </a:r>
            <a:r>
              <a:rPr lang="en-US" b="1" dirty="0"/>
              <a:t> or </a:t>
            </a:r>
            <a:r>
              <a:rPr lang="en-US" b="1" dirty="0">
                <a:solidFill>
                  <a:srgbClr val="00B050"/>
                </a:solidFill>
              </a:rPr>
              <a:t>future</a:t>
            </a:r>
            <a:r>
              <a:rPr lang="en-US" b="1" dirty="0"/>
              <a:t>.</a:t>
            </a:r>
          </a:p>
          <a:p>
            <a:r>
              <a:rPr lang="en-US" b="1" dirty="0"/>
              <a:t> </a:t>
            </a:r>
            <a:r>
              <a:rPr lang="en-US" b="1" dirty="0">
                <a:solidFill>
                  <a:srgbClr val="00B050"/>
                </a:solidFill>
              </a:rPr>
              <a:t>e.g. </a:t>
            </a:r>
            <a:r>
              <a:rPr lang="en-US" b="1" i="1" u="sng" dirty="0">
                <a:solidFill>
                  <a:srgbClr val="0070C0"/>
                </a:solidFill>
              </a:rPr>
              <a:t>Last month </a:t>
            </a:r>
            <a:r>
              <a:rPr lang="en-US" b="1" i="1" dirty="0"/>
              <a:t>I </a:t>
            </a:r>
            <a:r>
              <a:rPr lang="en-US" b="1" i="1" u="sng" dirty="0">
                <a:solidFill>
                  <a:srgbClr val="0070C0"/>
                </a:solidFill>
              </a:rPr>
              <a:t>felt</a:t>
            </a:r>
            <a:r>
              <a:rPr lang="en-US" b="1" i="1" dirty="0"/>
              <a:t> a sharp pain in my chest</a:t>
            </a:r>
            <a:r>
              <a:rPr lang="en-US" b="1" dirty="0"/>
              <a:t>.</a:t>
            </a:r>
          </a:p>
          <a:p>
            <a:r>
              <a:rPr lang="en-US" b="1" dirty="0"/>
              <a:t> </a:t>
            </a:r>
            <a:r>
              <a:rPr lang="en-US" b="1" dirty="0">
                <a:solidFill>
                  <a:srgbClr val="00B050"/>
                </a:solidFill>
              </a:rPr>
              <a:t>e.g. </a:t>
            </a:r>
            <a:r>
              <a:rPr lang="en-US" b="1" i="1" dirty="0"/>
              <a:t>I </a:t>
            </a:r>
            <a:r>
              <a:rPr lang="en-US" b="1" i="1" dirty="0">
                <a:solidFill>
                  <a:srgbClr val="C00000"/>
                </a:solidFill>
              </a:rPr>
              <a:t>will</a:t>
            </a:r>
            <a:r>
              <a:rPr lang="en-US" b="1" i="1" dirty="0"/>
              <a:t> probably </a:t>
            </a:r>
            <a:r>
              <a:rPr lang="en-US" b="1" i="1" u="sng" dirty="0">
                <a:solidFill>
                  <a:srgbClr val="C00000"/>
                </a:solidFill>
              </a:rPr>
              <a:t>feel a lot of pain </a:t>
            </a:r>
            <a:r>
              <a:rPr lang="en-US" b="1" i="1" dirty="0"/>
              <a:t>when the dentist drills my tooth </a:t>
            </a:r>
            <a:r>
              <a:rPr lang="en-US" b="1" i="1" dirty="0">
                <a:solidFill>
                  <a:srgbClr val="C00000"/>
                </a:solidFill>
              </a:rPr>
              <a:t>tomorrow</a:t>
            </a:r>
            <a:r>
              <a:rPr lang="en-US" b="1" dirty="0"/>
              <a:t>.</a:t>
            </a:r>
          </a:p>
          <a:p>
            <a:r>
              <a:rPr lang="en-US" b="1" dirty="0">
                <a:solidFill>
                  <a:schemeClr val="tx1"/>
                </a:solidFill>
              </a:rPr>
              <a:t>or</a:t>
            </a:r>
            <a:r>
              <a:rPr lang="en-US" b="1" dirty="0"/>
              <a:t> </a:t>
            </a:r>
            <a:r>
              <a:rPr lang="en-US" b="1" dirty="0">
                <a:solidFill>
                  <a:srgbClr val="7030A0"/>
                </a:solidFill>
              </a:rPr>
              <a:t>the feelings of other people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e.g. </a:t>
            </a:r>
            <a:r>
              <a:rPr lang="en-US" b="1" i="1" dirty="0"/>
              <a:t>She </a:t>
            </a:r>
            <a:r>
              <a:rPr lang="en-US" b="1" i="1" u="sng" dirty="0">
                <a:solidFill>
                  <a:srgbClr val="7030A0"/>
                </a:solidFill>
              </a:rPr>
              <a:t>was in a lot of pain</a:t>
            </a:r>
            <a:r>
              <a:rPr lang="en-US" b="1" dirty="0"/>
              <a:t>.</a:t>
            </a:r>
          </a:p>
          <a:p>
            <a:r>
              <a:rPr lang="en-US" b="1" dirty="0"/>
              <a:t> But when a person says </a:t>
            </a:r>
            <a:r>
              <a:rPr lang="en-US" b="1" i="1" dirty="0">
                <a:solidFill>
                  <a:srgbClr val="C00000"/>
                </a:solidFill>
              </a:rPr>
              <a:t>Ouch!</a:t>
            </a:r>
            <a:r>
              <a:rPr lang="en-US" b="1" dirty="0"/>
              <a:t>, it must </a:t>
            </a:r>
            <a:r>
              <a:rPr lang="en-US" b="1" dirty="0">
                <a:solidFill>
                  <a:srgbClr val="003CB4"/>
                </a:solidFill>
              </a:rPr>
              <a:t>normally express pain </a:t>
            </a:r>
            <a:r>
              <a:rPr lang="en-US" b="1" dirty="0"/>
              <a:t>that is felt by </a:t>
            </a:r>
            <a:r>
              <a:rPr lang="en-US" b="1" dirty="0">
                <a:solidFill>
                  <a:srgbClr val="00B050"/>
                </a:solidFill>
              </a:rPr>
              <a:t>the speaker </a:t>
            </a:r>
            <a:r>
              <a:rPr lang="en-US" b="1" u="sng" dirty="0">
                <a:solidFill>
                  <a:srgbClr val="7030A0"/>
                </a:solidFill>
              </a:rPr>
              <a:t>at the moment of speaking.</a:t>
            </a:r>
          </a:p>
        </p:txBody>
      </p:sp>
    </p:spTree>
    <p:extLst>
      <p:ext uri="{BB962C8B-B14F-4D97-AF65-F5344CB8AC3E}">
        <p14:creationId xmlns:p14="http://schemas.microsoft.com/office/powerpoint/2010/main" val="11573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  <a:alpha val="57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1054" y="232611"/>
            <a:ext cx="11790946" cy="6187854"/>
          </a:xfrm>
          <a:ln>
            <a:noFill/>
          </a:ln>
        </p:spPr>
        <p:txBody>
          <a:bodyPr/>
          <a:lstStyle/>
          <a:p>
            <a:pPr marL="0" indent="0" algn="l">
              <a:buNone/>
            </a:pPr>
            <a:r>
              <a:rPr lang="en-US" sz="2000" b="1" dirty="0">
                <a:solidFill>
                  <a:schemeClr val="tx1"/>
                </a:solidFill>
              </a:rPr>
              <a:t>The properties which distinguish </a:t>
            </a:r>
            <a:r>
              <a:rPr lang="en-US" sz="2400" b="1" u="sng" dirty="0">
                <a:solidFill>
                  <a:srgbClr val="990000"/>
                </a:solidFill>
              </a:rPr>
              <a:t>Expressive meaning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from </a:t>
            </a:r>
            <a:r>
              <a:rPr lang="en-US" sz="2400" b="1" u="sng" dirty="0">
                <a:solidFill>
                  <a:srgbClr val="990000"/>
                </a:solidFill>
              </a:rPr>
              <a:t>descriptive meaning</a:t>
            </a:r>
            <a:r>
              <a:rPr lang="en-US" sz="2400" b="1" dirty="0">
                <a:solidFill>
                  <a:srgbClr val="990000"/>
                </a:solidFill>
              </a:rPr>
              <a:t>:</a:t>
            </a:r>
          </a:p>
          <a:p>
            <a:pPr marL="0" indent="0" algn="l">
              <a:buNone/>
            </a:pPr>
            <a:endParaRPr lang="en-US" sz="3200" b="1" dirty="0">
              <a:solidFill>
                <a:srgbClr val="990000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0" y="727587"/>
            <a:ext cx="1582994" cy="4621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769807" y="841637"/>
            <a:ext cx="9940412" cy="2838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entagon 11"/>
          <p:cNvSpPr/>
          <p:nvPr/>
        </p:nvSpPr>
        <p:spPr>
          <a:xfrm>
            <a:off x="566101" y="1661650"/>
            <a:ext cx="11474245" cy="4053349"/>
          </a:xfrm>
          <a:custGeom>
            <a:avLst/>
            <a:gdLst>
              <a:gd name="connsiteX0" fmla="*/ 0 w 9222658"/>
              <a:gd name="connsiteY0" fmla="*/ 0 h 1386350"/>
              <a:gd name="connsiteX1" fmla="*/ 8529483 w 9222658"/>
              <a:gd name="connsiteY1" fmla="*/ 0 h 1386350"/>
              <a:gd name="connsiteX2" fmla="*/ 9222658 w 9222658"/>
              <a:gd name="connsiteY2" fmla="*/ 693175 h 1386350"/>
              <a:gd name="connsiteX3" fmla="*/ 8529483 w 9222658"/>
              <a:gd name="connsiteY3" fmla="*/ 1386350 h 1386350"/>
              <a:gd name="connsiteX4" fmla="*/ 0 w 9222658"/>
              <a:gd name="connsiteY4" fmla="*/ 1386350 h 1386350"/>
              <a:gd name="connsiteX5" fmla="*/ 0 w 9222658"/>
              <a:gd name="connsiteY5" fmla="*/ 0 h 1386350"/>
              <a:gd name="connsiteX0" fmla="*/ 0 w 8529483"/>
              <a:gd name="connsiteY0" fmla="*/ 0 h 1386350"/>
              <a:gd name="connsiteX1" fmla="*/ 8529483 w 8529483"/>
              <a:gd name="connsiteY1" fmla="*/ 0 h 1386350"/>
              <a:gd name="connsiteX2" fmla="*/ 8308258 w 8529483"/>
              <a:gd name="connsiteY2" fmla="*/ 673511 h 1386350"/>
              <a:gd name="connsiteX3" fmla="*/ 8529483 w 8529483"/>
              <a:gd name="connsiteY3" fmla="*/ 1386350 h 1386350"/>
              <a:gd name="connsiteX4" fmla="*/ 0 w 8529483"/>
              <a:gd name="connsiteY4" fmla="*/ 1386350 h 1386350"/>
              <a:gd name="connsiteX5" fmla="*/ 0 w 8529483"/>
              <a:gd name="connsiteY5" fmla="*/ 0 h 13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29483" h="1386350">
                <a:moveTo>
                  <a:pt x="0" y="0"/>
                </a:moveTo>
                <a:lnTo>
                  <a:pt x="8529483" y="0"/>
                </a:lnTo>
                <a:lnTo>
                  <a:pt x="8308258" y="673511"/>
                </a:lnTo>
                <a:lnTo>
                  <a:pt x="8529483" y="1386350"/>
                </a:lnTo>
                <a:lnTo>
                  <a:pt x="0" y="1386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tint val="70000"/>
              <a:lumMod val="104000"/>
              <a:alpha val="67000"/>
            </a:schemeClr>
          </a:solidFill>
          <a:ln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en-US" b="1" dirty="0">
              <a:solidFill>
                <a:srgbClr val="003CB4"/>
              </a:solidFill>
            </a:endParaRPr>
          </a:p>
          <a:p>
            <a:r>
              <a:rPr lang="en-US" b="1" dirty="0">
                <a:solidFill>
                  <a:srgbClr val="003CB4"/>
                </a:solidFill>
              </a:rPr>
              <a:t>3- Immunity: </a:t>
            </a:r>
          </a:p>
          <a:p>
            <a:r>
              <a:rPr lang="en-US" b="1" u="sng" dirty="0">
                <a:solidFill>
                  <a:srgbClr val="7030A0"/>
                </a:solidFill>
              </a:rPr>
              <a:t>Descriptive meaning </a:t>
            </a:r>
            <a:r>
              <a:rPr lang="en-US" b="1" dirty="0">
                <a:solidFill>
                  <a:srgbClr val="003CB4"/>
                </a:solidFill>
              </a:rPr>
              <a:t>can be </a:t>
            </a:r>
            <a:r>
              <a:rPr lang="en-US" b="1" dirty="0">
                <a:solidFill>
                  <a:srgbClr val="C00000"/>
                </a:solidFill>
              </a:rPr>
              <a:t>negated</a:t>
            </a:r>
            <a:r>
              <a:rPr lang="en-US" b="1" dirty="0"/>
              <a:t>, </a:t>
            </a:r>
            <a:r>
              <a:rPr lang="en-US" b="1" dirty="0">
                <a:solidFill>
                  <a:srgbClr val="C00000"/>
                </a:solidFill>
              </a:rPr>
              <a:t>questioned</a:t>
            </a:r>
            <a:r>
              <a:rPr lang="en-US" b="1" dirty="0"/>
              <a:t>, or </a:t>
            </a:r>
            <a:r>
              <a:rPr lang="en-US" b="1" dirty="0">
                <a:solidFill>
                  <a:srgbClr val="C00000"/>
                </a:solidFill>
              </a:rPr>
              <a:t>challenged</a:t>
            </a:r>
            <a:r>
              <a:rPr lang="en-US" b="1" dirty="0"/>
              <a:t>.</a:t>
            </a:r>
          </a:p>
          <a:p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u="sng" dirty="0">
                <a:solidFill>
                  <a:srgbClr val="7030A0"/>
                </a:solidFill>
              </a:rPr>
              <a:t>Expressive meaning </a:t>
            </a:r>
            <a:r>
              <a:rPr lang="en-US" b="1" dirty="0"/>
              <a:t>is “</a:t>
            </a:r>
            <a:r>
              <a:rPr lang="en-US" b="1" u="sng" dirty="0">
                <a:solidFill>
                  <a:srgbClr val="C00000"/>
                </a:solidFill>
              </a:rPr>
              <a:t>immune</a:t>
            </a:r>
            <a:r>
              <a:rPr lang="en-US" b="1" dirty="0"/>
              <a:t>” to all of these things. The fact that </a:t>
            </a:r>
            <a:r>
              <a:rPr lang="en-US" b="1" u="sng" dirty="0">
                <a:solidFill>
                  <a:schemeClr val="tx1"/>
                </a:solidFill>
              </a:rPr>
              <a:t>expressive meaning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003CB4"/>
                </a:solidFill>
              </a:rPr>
              <a:t>cannot be </a:t>
            </a:r>
            <a:r>
              <a:rPr lang="en-US" b="1" dirty="0">
                <a:solidFill>
                  <a:srgbClr val="C00000"/>
                </a:solidFill>
              </a:rPr>
              <a:t>negated</a:t>
            </a:r>
            <a:r>
              <a:rPr lang="en-US" b="1" dirty="0"/>
              <a:t>, </a:t>
            </a:r>
            <a:r>
              <a:rPr lang="en-US" b="1" dirty="0">
                <a:solidFill>
                  <a:srgbClr val="C00000"/>
                </a:solidFill>
              </a:rPr>
              <a:t>questioned</a:t>
            </a:r>
            <a:r>
              <a:rPr lang="en-US" b="1" dirty="0"/>
              <a:t>, or </a:t>
            </a:r>
            <a:r>
              <a:rPr lang="en-US" b="1" dirty="0">
                <a:solidFill>
                  <a:srgbClr val="C00000"/>
                </a:solidFill>
              </a:rPr>
              <a:t>challenged</a:t>
            </a:r>
            <a:r>
              <a:rPr lang="en-US" b="1" dirty="0"/>
              <a:t> shows that it is </a:t>
            </a:r>
            <a:r>
              <a:rPr lang="en-US" b="1" dirty="0">
                <a:solidFill>
                  <a:srgbClr val="003CB4"/>
                </a:solidFill>
              </a:rPr>
              <a:t>not</a:t>
            </a:r>
            <a:r>
              <a:rPr lang="en-US" b="1" dirty="0"/>
              <a:t> part of the </a:t>
            </a:r>
            <a:r>
              <a:rPr lang="en-US" b="1" u="sng" dirty="0">
                <a:solidFill>
                  <a:srgbClr val="003CB4"/>
                </a:solidFill>
              </a:rPr>
              <a:t>truth-conditional meaning </a:t>
            </a:r>
            <a:r>
              <a:rPr lang="en-US" b="1" dirty="0"/>
              <a:t>of the sentence. </a:t>
            </a:r>
          </a:p>
          <a:p>
            <a:pPr marL="342900" indent="-342900">
              <a:buAutoNum type="alphaLcPeriod"/>
            </a:pPr>
            <a:r>
              <a:rPr lang="en-US" b="1" dirty="0"/>
              <a:t>I am </a:t>
            </a:r>
            <a:r>
              <a:rPr lang="en-US" b="1" dirty="0">
                <a:solidFill>
                  <a:srgbClr val="7030A0"/>
                </a:solidFill>
              </a:rPr>
              <a:t>not</a:t>
            </a:r>
            <a:r>
              <a:rPr lang="en-US" b="1" dirty="0"/>
              <a:t> feeling any pain .</a:t>
            </a:r>
          </a:p>
          <a:p>
            <a:pPr marL="342900" indent="-342900">
              <a:buAutoNum type="alphaLcPeriod"/>
            </a:pPr>
            <a:r>
              <a:rPr lang="en-US" b="1" dirty="0"/>
              <a:t>b. </a:t>
            </a:r>
            <a:r>
              <a:rPr lang="en-US" b="1" dirty="0">
                <a:solidFill>
                  <a:srgbClr val="7030A0"/>
                </a:solidFill>
              </a:rPr>
              <a:t>Are you </a:t>
            </a:r>
            <a:r>
              <a:rPr lang="en-US" b="1" dirty="0"/>
              <a:t>feeling any pain?</a:t>
            </a:r>
          </a:p>
          <a:p>
            <a:pPr marL="342900" indent="-342900">
              <a:buAutoNum type="alphaLcPeriod"/>
            </a:pPr>
            <a:r>
              <a:rPr lang="en-US" b="1" dirty="0"/>
              <a:t>c. patient: I just felt a sudden sharp pain.</a:t>
            </a:r>
          </a:p>
          <a:p>
            <a:r>
              <a:rPr lang="en-US" b="1" dirty="0"/>
              <a:t>dentist: That’s a lie — I gave you a double dose of Novocain</a:t>
            </a:r>
            <a:r>
              <a:rPr lang="en-US" b="1" dirty="0">
                <a:solidFill>
                  <a:srgbClr val="C00000"/>
                </a:solidFill>
              </a:rPr>
              <a:t>.(Cruse 1986: 271) </a:t>
            </a:r>
            <a:r>
              <a:rPr lang="en-US" b="1" dirty="0"/>
              <a:t>. </a:t>
            </a:r>
          </a:p>
          <a:p>
            <a:r>
              <a:rPr lang="en-US" b="1" dirty="0"/>
              <a:t>a. *</a:t>
            </a:r>
            <a:r>
              <a:rPr lang="en-US" b="1" dirty="0">
                <a:solidFill>
                  <a:srgbClr val="7030A0"/>
                </a:solidFill>
              </a:rPr>
              <a:t>Not ouch</a:t>
            </a:r>
            <a:r>
              <a:rPr lang="en-US" b="1" dirty="0"/>
              <a:t>.</a:t>
            </a:r>
          </a:p>
          <a:p>
            <a:r>
              <a:rPr lang="en-US" b="1" dirty="0"/>
              <a:t>b. *</a:t>
            </a:r>
            <a:r>
              <a:rPr lang="en-US" b="1" dirty="0">
                <a:solidFill>
                  <a:srgbClr val="7030A0"/>
                </a:solidFill>
              </a:rPr>
              <a:t>Ouch? </a:t>
            </a:r>
            <a:r>
              <a:rPr lang="en-US" b="1" dirty="0"/>
              <a:t>(can only be interpreted as an elliptical form of the question: </a:t>
            </a:r>
            <a:r>
              <a:rPr lang="en-US" b="1" i="1" dirty="0"/>
              <a:t>Did you say “Ouch”?</a:t>
            </a:r>
            <a:r>
              <a:rPr lang="en-US" b="1" dirty="0"/>
              <a:t>)</a:t>
            </a:r>
          </a:p>
          <a:p>
            <a:r>
              <a:rPr lang="en-US" b="1" dirty="0"/>
              <a:t>c. patient: </a:t>
            </a:r>
            <a:r>
              <a:rPr lang="en-US" b="1" u="sng" dirty="0">
                <a:solidFill>
                  <a:srgbClr val="7030A0"/>
                </a:solidFill>
              </a:rPr>
              <a:t>Ouch! </a:t>
            </a:r>
            <a:r>
              <a:rPr lang="en-US" b="1" dirty="0"/>
              <a:t>dentist: #That’s a lie.</a:t>
            </a:r>
          </a:p>
          <a:p>
            <a:endParaRPr lang="en-US" b="1" dirty="0">
              <a:solidFill>
                <a:srgbClr val="003CB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779" y="3250096"/>
            <a:ext cx="2269440" cy="155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8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0738" y="128337"/>
            <a:ext cx="11911262" cy="6292128"/>
          </a:xfrm>
          <a:noFill/>
          <a:ln>
            <a:noFill/>
          </a:ln>
        </p:spPr>
        <p:txBody>
          <a:bodyPr/>
          <a:lstStyle/>
          <a:p>
            <a:pPr marL="0" indent="0" algn="l">
              <a:buNone/>
            </a:pPr>
            <a:r>
              <a:rPr lang="en-US" sz="2000" b="1" dirty="0">
                <a:solidFill>
                  <a:schemeClr val="tx1"/>
                </a:solidFill>
              </a:rPr>
              <a:t>The properties which distinguish </a:t>
            </a:r>
            <a:r>
              <a:rPr lang="en-US" sz="2400" b="1" u="sng" dirty="0">
                <a:solidFill>
                  <a:srgbClr val="990000"/>
                </a:solidFill>
              </a:rPr>
              <a:t>Expressive meaning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from </a:t>
            </a:r>
            <a:r>
              <a:rPr lang="en-US" sz="2400" b="1" u="sng" dirty="0">
                <a:solidFill>
                  <a:srgbClr val="990000"/>
                </a:solidFill>
              </a:rPr>
              <a:t>descriptive meaning</a:t>
            </a:r>
            <a:r>
              <a:rPr lang="en-US" sz="2400" b="1" dirty="0">
                <a:solidFill>
                  <a:srgbClr val="990000"/>
                </a:solidFill>
              </a:rPr>
              <a:t>:</a:t>
            </a:r>
          </a:p>
          <a:p>
            <a:pPr marL="0" indent="0" algn="l">
              <a:buNone/>
            </a:pPr>
            <a:endParaRPr lang="en-US" sz="3200" b="1" dirty="0">
              <a:solidFill>
                <a:srgbClr val="990000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0" y="727587"/>
            <a:ext cx="1582994" cy="4621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769807" y="841637"/>
            <a:ext cx="9940412" cy="2838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entagon 11"/>
          <p:cNvSpPr/>
          <p:nvPr/>
        </p:nvSpPr>
        <p:spPr>
          <a:xfrm>
            <a:off x="599768" y="1903003"/>
            <a:ext cx="11592232" cy="2576051"/>
          </a:xfrm>
          <a:custGeom>
            <a:avLst/>
            <a:gdLst>
              <a:gd name="connsiteX0" fmla="*/ 0 w 9222658"/>
              <a:gd name="connsiteY0" fmla="*/ 0 h 1386350"/>
              <a:gd name="connsiteX1" fmla="*/ 8529483 w 9222658"/>
              <a:gd name="connsiteY1" fmla="*/ 0 h 1386350"/>
              <a:gd name="connsiteX2" fmla="*/ 9222658 w 9222658"/>
              <a:gd name="connsiteY2" fmla="*/ 693175 h 1386350"/>
              <a:gd name="connsiteX3" fmla="*/ 8529483 w 9222658"/>
              <a:gd name="connsiteY3" fmla="*/ 1386350 h 1386350"/>
              <a:gd name="connsiteX4" fmla="*/ 0 w 9222658"/>
              <a:gd name="connsiteY4" fmla="*/ 1386350 h 1386350"/>
              <a:gd name="connsiteX5" fmla="*/ 0 w 9222658"/>
              <a:gd name="connsiteY5" fmla="*/ 0 h 1386350"/>
              <a:gd name="connsiteX0" fmla="*/ 0 w 8529483"/>
              <a:gd name="connsiteY0" fmla="*/ 0 h 1386350"/>
              <a:gd name="connsiteX1" fmla="*/ 8529483 w 8529483"/>
              <a:gd name="connsiteY1" fmla="*/ 0 h 1386350"/>
              <a:gd name="connsiteX2" fmla="*/ 8308258 w 8529483"/>
              <a:gd name="connsiteY2" fmla="*/ 673511 h 1386350"/>
              <a:gd name="connsiteX3" fmla="*/ 8529483 w 8529483"/>
              <a:gd name="connsiteY3" fmla="*/ 1386350 h 1386350"/>
              <a:gd name="connsiteX4" fmla="*/ 0 w 8529483"/>
              <a:gd name="connsiteY4" fmla="*/ 1386350 h 1386350"/>
              <a:gd name="connsiteX5" fmla="*/ 0 w 8529483"/>
              <a:gd name="connsiteY5" fmla="*/ 0 h 13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29483" h="1386350">
                <a:moveTo>
                  <a:pt x="0" y="0"/>
                </a:moveTo>
                <a:lnTo>
                  <a:pt x="8529483" y="0"/>
                </a:lnTo>
                <a:lnTo>
                  <a:pt x="8308258" y="673511"/>
                </a:lnTo>
                <a:lnTo>
                  <a:pt x="8529483" y="1386350"/>
                </a:lnTo>
                <a:lnTo>
                  <a:pt x="0" y="1386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tint val="70000"/>
              <a:lumMod val="104000"/>
              <a:alpha val="67000"/>
            </a:schemeClr>
          </a:solidFill>
          <a:ln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b="1" dirty="0">
                <a:solidFill>
                  <a:srgbClr val="003CB4"/>
                </a:solidFill>
              </a:rPr>
              <a:t>4 -Scalability and repeatability</a:t>
            </a:r>
            <a:endParaRPr lang="en-US" dirty="0">
              <a:solidFill>
                <a:srgbClr val="003CB4"/>
              </a:solidFill>
            </a:endParaRPr>
          </a:p>
          <a:p>
            <a:r>
              <a:rPr lang="en-US" b="1" u="sng" dirty="0">
                <a:solidFill>
                  <a:srgbClr val="C00000"/>
                </a:solidFill>
              </a:rPr>
              <a:t>Expressive meaning </a:t>
            </a:r>
            <a:r>
              <a:rPr lang="en-US" b="1" dirty="0">
                <a:solidFill>
                  <a:schemeClr val="tx1"/>
                </a:solidFill>
              </a:rPr>
              <a:t>can be intensified through </a:t>
            </a:r>
            <a:r>
              <a:rPr lang="en-US" b="1" dirty="0">
                <a:solidFill>
                  <a:srgbClr val="7030A0"/>
                </a:solidFill>
              </a:rPr>
              <a:t>repetition</a:t>
            </a:r>
            <a:r>
              <a:rPr lang="en-US" b="1" dirty="0">
                <a:solidFill>
                  <a:schemeClr val="tx1"/>
                </a:solidFill>
              </a:rPr>
              <a:t> or by the use of </a:t>
            </a:r>
            <a:r>
              <a:rPr lang="en-US" b="1" dirty="0" err="1">
                <a:solidFill>
                  <a:srgbClr val="7030A0"/>
                </a:solidFill>
              </a:rPr>
              <a:t>intonational</a:t>
            </a:r>
            <a:r>
              <a:rPr lang="en-US" b="1" dirty="0">
                <a:solidFill>
                  <a:srgbClr val="7030A0"/>
                </a:solidFill>
              </a:rPr>
              <a:t> features </a:t>
            </a:r>
            <a:r>
              <a:rPr lang="en-US" b="1" dirty="0">
                <a:solidFill>
                  <a:schemeClr val="tx1"/>
                </a:solidFill>
              </a:rPr>
              <a:t>such as </a:t>
            </a:r>
            <a:r>
              <a:rPr lang="en-US" b="1" dirty="0">
                <a:solidFill>
                  <a:srgbClr val="C00000"/>
                </a:solidFill>
              </a:rPr>
              <a:t>pitch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rgbClr val="C00000"/>
                </a:solidFill>
              </a:rPr>
              <a:t>length</a:t>
            </a:r>
            <a:r>
              <a:rPr lang="en-US" b="1" dirty="0">
                <a:solidFill>
                  <a:schemeClr val="tx1"/>
                </a:solidFill>
              </a:rPr>
              <a:t> or </a:t>
            </a:r>
            <a:r>
              <a:rPr lang="en-US" b="1" dirty="0">
                <a:solidFill>
                  <a:srgbClr val="C00000"/>
                </a:solidFill>
              </a:rPr>
              <a:t>loudness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u="sng" dirty="0">
                <a:solidFill>
                  <a:schemeClr val="tx1"/>
                </a:solidFill>
              </a:rPr>
              <a:t>Descriptive meaning </a:t>
            </a:r>
            <a:r>
              <a:rPr lang="en-US" b="1" dirty="0">
                <a:solidFill>
                  <a:schemeClr val="tx1"/>
                </a:solidFill>
              </a:rPr>
              <a:t>is generally expressible in discrete units which</a:t>
            </a:r>
          </a:p>
          <a:p>
            <a:r>
              <a:rPr lang="en-US" b="1" dirty="0">
                <a:solidFill>
                  <a:schemeClr val="tx1"/>
                </a:solidFill>
              </a:rPr>
              <a:t>correspond to the </a:t>
            </a:r>
            <a:r>
              <a:rPr lang="en-US" b="1" dirty="0">
                <a:solidFill>
                  <a:srgbClr val="00B050"/>
                </a:solidFill>
              </a:rPr>
              <a:t>lexical semantic content </a:t>
            </a:r>
            <a:r>
              <a:rPr lang="en-US" b="1" dirty="0">
                <a:solidFill>
                  <a:schemeClr val="tx1"/>
                </a:solidFill>
              </a:rPr>
              <a:t>of </a:t>
            </a:r>
            <a:r>
              <a:rPr lang="en-US" b="1" u="sng" dirty="0">
                <a:solidFill>
                  <a:schemeClr val="tx1"/>
                </a:solidFill>
              </a:rPr>
              <a:t>individual words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>
                <a:solidFill>
                  <a:srgbClr val="0070C0"/>
                </a:solidFill>
              </a:rPr>
              <a:t>Repetition</a:t>
            </a:r>
            <a:r>
              <a:rPr lang="en-US" b="1" dirty="0">
                <a:solidFill>
                  <a:schemeClr val="tx1"/>
                </a:solidFill>
              </a:rPr>
              <a:t> of </a:t>
            </a:r>
            <a:r>
              <a:rPr lang="en-US" b="1" dirty="0">
                <a:solidFill>
                  <a:srgbClr val="7030A0"/>
                </a:solidFill>
              </a:rPr>
              <a:t>descriptive meaning </a:t>
            </a:r>
            <a:r>
              <a:rPr lang="en-US" b="1" dirty="0">
                <a:solidFill>
                  <a:schemeClr val="tx1"/>
                </a:solidFill>
              </a:rPr>
              <a:t>tends to produce </a:t>
            </a:r>
            <a:r>
              <a:rPr lang="en-US" b="1" dirty="0">
                <a:solidFill>
                  <a:srgbClr val="C00000"/>
                </a:solidFill>
              </a:rPr>
              <a:t>redundancy</a:t>
            </a:r>
            <a:r>
              <a:rPr lang="en-US" b="1" dirty="0">
                <a:solidFill>
                  <a:schemeClr val="tx1"/>
                </a:solidFill>
              </a:rPr>
              <a:t>, though we should note that a number of languages do use </a:t>
            </a:r>
            <a:r>
              <a:rPr lang="en-US" b="1" u="sng" dirty="0">
                <a:solidFill>
                  <a:schemeClr val="tx1"/>
                </a:solidFill>
              </a:rPr>
              <a:t>reduplication</a:t>
            </a:r>
            <a:r>
              <a:rPr lang="en-US" b="1" dirty="0">
                <a:solidFill>
                  <a:schemeClr val="tx1"/>
                </a:solidFill>
              </a:rPr>
              <a:t> to encode </a:t>
            </a:r>
            <a:r>
              <a:rPr lang="en-US" b="1" dirty="0">
                <a:solidFill>
                  <a:srgbClr val="7030A0"/>
                </a:solidFill>
              </a:rPr>
              <a:t>plural number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rgbClr val="7030A0"/>
                </a:solidFill>
              </a:rPr>
              <a:t>repeated actions</a:t>
            </a:r>
            <a:r>
              <a:rPr lang="en-US" b="1" dirty="0">
                <a:solidFill>
                  <a:schemeClr val="tx1"/>
                </a:solidFill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56736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  <a:alpha val="57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0842" y="168442"/>
            <a:ext cx="11871157" cy="6252023"/>
          </a:xfrm>
          <a:ln>
            <a:noFill/>
          </a:ln>
        </p:spPr>
        <p:txBody>
          <a:bodyPr/>
          <a:lstStyle/>
          <a:p>
            <a:pPr marL="0" indent="0" algn="l">
              <a:buNone/>
            </a:pPr>
            <a:r>
              <a:rPr lang="en-US" sz="2000" b="1" dirty="0">
                <a:solidFill>
                  <a:schemeClr val="tx1"/>
                </a:solidFill>
              </a:rPr>
              <a:t>The properties which distinguish </a:t>
            </a:r>
            <a:r>
              <a:rPr lang="en-US" sz="2000" b="1" u="sng" dirty="0">
                <a:solidFill>
                  <a:srgbClr val="990000"/>
                </a:solidFill>
              </a:rPr>
              <a:t>Expressive meaning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from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2000" b="1" u="sng" dirty="0">
                <a:solidFill>
                  <a:srgbClr val="990000"/>
                </a:solidFill>
              </a:rPr>
              <a:t>descriptive meaning</a:t>
            </a:r>
            <a:r>
              <a:rPr lang="en-US" sz="2000" b="1" dirty="0">
                <a:solidFill>
                  <a:srgbClr val="990000"/>
                </a:solidFill>
              </a:rPr>
              <a:t>:</a:t>
            </a:r>
          </a:p>
          <a:p>
            <a:pPr marL="0" indent="0" algn="l">
              <a:buNone/>
            </a:pPr>
            <a:endParaRPr lang="en-US" sz="3200" b="1" dirty="0">
              <a:solidFill>
                <a:srgbClr val="990000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0" y="727587"/>
            <a:ext cx="1582994" cy="4621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779639" y="742893"/>
            <a:ext cx="9940412" cy="2838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entagon 11"/>
          <p:cNvSpPr/>
          <p:nvPr/>
        </p:nvSpPr>
        <p:spPr>
          <a:xfrm>
            <a:off x="460304" y="1748848"/>
            <a:ext cx="11592232" cy="4026310"/>
          </a:xfrm>
          <a:custGeom>
            <a:avLst/>
            <a:gdLst>
              <a:gd name="connsiteX0" fmla="*/ 0 w 9222658"/>
              <a:gd name="connsiteY0" fmla="*/ 0 h 1386350"/>
              <a:gd name="connsiteX1" fmla="*/ 8529483 w 9222658"/>
              <a:gd name="connsiteY1" fmla="*/ 0 h 1386350"/>
              <a:gd name="connsiteX2" fmla="*/ 9222658 w 9222658"/>
              <a:gd name="connsiteY2" fmla="*/ 693175 h 1386350"/>
              <a:gd name="connsiteX3" fmla="*/ 8529483 w 9222658"/>
              <a:gd name="connsiteY3" fmla="*/ 1386350 h 1386350"/>
              <a:gd name="connsiteX4" fmla="*/ 0 w 9222658"/>
              <a:gd name="connsiteY4" fmla="*/ 1386350 h 1386350"/>
              <a:gd name="connsiteX5" fmla="*/ 0 w 9222658"/>
              <a:gd name="connsiteY5" fmla="*/ 0 h 1386350"/>
              <a:gd name="connsiteX0" fmla="*/ 0 w 8529483"/>
              <a:gd name="connsiteY0" fmla="*/ 0 h 1386350"/>
              <a:gd name="connsiteX1" fmla="*/ 8529483 w 8529483"/>
              <a:gd name="connsiteY1" fmla="*/ 0 h 1386350"/>
              <a:gd name="connsiteX2" fmla="*/ 8308258 w 8529483"/>
              <a:gd name="connsiteY2" fmla="*/ 673511 h 1386350"/>
              <a:gd name="connsiteX3" fmla="*/ 8529483 w 8529483"/>
              <a:gd name="connsiteY3" fmla="*/ 1386350 h 1386350"/>
              <a:gd name="connsiteX4" fmla="*/ 0 w 8529483"/>
              <a:gd name="connsiteY4" fmla="*/ 1386350 h 1386350"/>
              <a:gd name="connsiteX5" fmla="*/ 0 w 8529483"/>
              <a:gd name="connsiteY5" fmla="*/ 0 h 13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29483" h="1386350">
                <a:moveTo>
                  <a:pt x="0" y="0"/>
                </a:moveTo>
                <a:lnTo>
                  <a:pt x="8529483" y="0"/>
                </a:lnTo>
                <a:lnTo>
                  <a:pt x="8308258" y="673511"/>
                </a:lnTo>
                <a:lnTo>
                  <a:pt x="8529483" y="1386350"/>
                </a:lnTo>
                <a:lnTo>
                  <a:pt x="0" y="1386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tint val="70000"/>
              <a:lumMod val="104000"/>
              <a:alpha val="67000"/>
            </a:schemeClr>
          </a:solidFill>
          <a:ln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b="1" dirty="0">
                <a:solidFill>
                  <a:srgbClr val="003CB4"/>
                </a:solidFill>
              </a:rPr>
              <a:t>5-Descriptive ineffability:</a:t>
            </a:r>
          </a:p>
          <a:p>
            <a:r>
              <a:rPr lang="en-US" b="1" dirty="0"/>
              <a:t>“</a:t>
            </a:r>
            <a:r>
              <a:rPr lang="en-US" b="1" u="sng" dirty="0" err="1">
                <a:solidFill>
                  <a:srgbClr val="7030A0"/>
                </a:solidFill>
              </a:rPr>
              <a:t>Effability</a:t>
            </a:r>
            <a:r>
              <a:rPr lang="en-US" b="1" dirty="0"/>
              <a:t>” means ‘</a:t>
            </a:r>
            <a:r>
              <a:rPr lang="en-US" b="1" dirty="0">
                <a:solidFill>
                  <a:srgbClr val="C00000"/>
                </a:solidFill>
              </a:rPr>
              <a:t>expressibility</a:t>
            </a:r>
            <a:r>
              <a:rPr lang="en-US" b="1" dirty="0"/>
              <a:t>’. The </a:t>
            </a:r>
            <a:r>
              <a:rPr lang="en-US" b="1" dirty="0" err="1"/>
              <a:t>effability</a:t>
            </a:r>
            <a:r>
              <a:rPr lang="en-US" b="1" dirty="0"/>
              <a:t> hypotheses claims that “</a:t>
            </a:r>
            <a:r>
              <a:rPr lang="en-US" b="1" dirty="0">
                <a:solidFill>
                  <a:srgbClr val="00B050"/>
                </a:solidFill>
              </a:rPr>
              <a:t>Each proposition can be expressed by </a:t>
            </a:r>
            <a:r>
              <a:rPr lang="en-US" b="1" u="sng" dirty="0">
                <a:solidFill>
                  <a:srgbClr val="00B050"/>
                </a:solidFill>
              </a:rPr>
              <a:t>some sentence </a:t>
            </a:r>
            <a:r>
              <a:rPr lang="en-US" b="1" dirty="0">
                <a:solidFill>
                  <a:srgbClr val="00B050"/>
                </a:solidFill>
              </a:rPr>
              <a:t>in any </a:t>
            </a:r>
            <a:r>
              <a:rPr lang="en-US" b="1" u="sng" dirty="0">
                <a:solidFill>
                  <a:srgbClr val="00B050"/>
                </a:solidFill>
              </a:rPr>
              <a:t>natural language</a:t>
            </a:r>
            <a:r>
              <a:rPr lang="en-US" b="1" dirty="0"/>
              <a:t>” or “</a:t>
            </a:r>
            <a:r>
              <a:rPr lang="en-US" b="1" dirty="0">
                <a:solidFill>
                  <a:srgbClr val="003CB4"/>
                </a:solidFill>
              </a:rPr>
              <a:t>Whatever can be meant can be said</a:t>
            </a:r>
            <a:r>
              <a:rPr lang="en-US" b="1" dirty="0"/>
              <a:t>. Uses the phrase “</a:t>
            </a:r>
            <a:r>
              <a:rPr lang="en-US" b="1" dirty="0">
                <a:solidFill>
                  <a:srgbClr val="7030A0"/>
                </a:solidFill>
              </a:rPr>
              <a:t>descriptive ineffability</a:t>
            </a:r>
            <a:r>
              <a:rPr lang="en-US" b="1" dirty="0"/>
              <a:t>” to</a:t>
            </a:r>
            <a:r>
              <a:rPr lang="en-US" b="1" dirty="0">
                <a:solidFill>
                  <a:schemeClr val="tx1"/>
                </a:solidFill>
              </a:rPr>
              <a:t> indicate </a:t>
            </a:r>
            <a:r>
              <a:rPr lang="en-US" b="1" dirty="0"/>
              <a:t>that </a:t>
            </a:r>
            <a:r>
              <a:rPr lang="en-US" b="1" u="sng" dirty="0"/>
              <a:t>expressive meaning </a:t>
            </a:r>
            <a:r>
              <a:rPr lang="en-US" b="1" dirty="0"/>
              <a:t>often </a:t>
            </a:r>
            <a:r>
              <a:rPr lang="en-US" b="1" dirty="0">
                <a:solidFill>
                  <a:srgbClr val="C00000"/>
                </a:solidFill>
              </a:rPr>
              <a:t>cannot</a:t>
            </a:r>
            <a:r>
              <a:rPr lang="en-US" b="1" dirty="0"/>
              <a:t> be </a:t>
            </a:r>
            <a:r>
              <a:rPr lang="en-US" b="1" u="sng" dirty="0">
                <a:solidFill>
                  <a:srgbClr val="7030A0"/>
                </a:solidFill>
              </a:rPr>
              <a:t>adequately</a:t>
            </a:r>
            <a:r>
              <a:rPr lang="en-US" b="1" dirty="0"/>
              <a:t> of </a:t>
            </a:r>
            <a:r>
              <a:rPr lang="en-US" b="1" u="sng" dirty="0"/>
              <a:t>descriptive meaning</a:t>
            </a:r>
            <a:r>
              <a:rPr lang="en-US" b="1" dirty="0"/>
              <a:t>.</a:t>
            </a:r>
          </a:p>
          <a:p>
            <a:r>
              <a:rPr lang="en-US" b="1" u="sng" dirty="0">
                <a:solidFill>
                  <a:srgbClr val="003CB4"/>
                </a:solidFill>
              </a:rPr>
              <a:t>A paraphrase </a:t>
            </a:r>
            <a:r>
              <a:rPr lang="en-US" b="1" dirty="0"/>
              <a:t>based on </a:t>
            </a:r>
            <a:r>
              <a:rPr lang="en-US" b="1" u="sng" dirty="0">
                <a:solidFill>
                  <a:schemeClr val="tx1"/>
                </a:solidFill>
              </a:rPr>
              <a:t>descriptive meaning </a:t>
            </a:r>
            <a:r>
              <a:rPr lang="en-US" b="1" dirty="0"/>
              <a:t>(e.g. </a:t>
            </a:r>
            <a:r>
              <a:rPr lang="en-US" b="1" i="1" dirty="0">
                <a:solidFill>
                  <a:srgbClr val="7030A0"/>
                </a:solidFill>
              </a:rPr>
              <a:t>young dog </a:t>
            </a:r>
            <a:r>
              <a:rPr lang="en-US" b="1" dirty="0"/>
              <a:t>for </a:t>
            </a:r>
            <a:r>
              <a:rPr lang="en-US" b="1" i="1" dirty="0">
                <a:solidFill>
                  <a:srgbClr val="7030A0"/>
                </a:solidFill>
              </a:rPr>
              <a:t>puppy</a:t>
            </a:r>
            <a:r>
              <a:rPr lang="en-US" b="1" dirty="0"/>
              <a:t>) is often </a:t>
            </a:r>
            <a:r>
              <a:rPr lang="en-US" b="1" dirty="0">
                <a:solidFill>
                  <a:srgbClr val="003CB4"/>
                </a:solidFill>
              </a:rPr>
              <a:t>interchangeable</a:t>
            </a:r>
            <a:r>
              <a:rPr lang="en-US" b="1" dirty="0"/>
              <a:t> with </a:t>
            </a:r>
            <a:r>
              <a:rPr lang="en-US" b="1" dirty="0">
                <a:solidFill>
                  <a:srgbClr val="C00000"/>
                </a:solidFill>
              </a:rPr>
              <a:t>the original expression</a:t>
            </a:r>
            <a:r>
              <a:rPr lang="en-US" b="1" dirty="0"/>
              <a:t>, </a:t>
            </a:r>
            <a:r>
              <a:rPr lang="en-US" b="1" dirty="0">
                <a:solidFill>
                  <a:srgbClr val="C00000"/>
                </a:solidFill>
              </a:rPr>
              <a:t>Referring</a:t>
            </a:r>
            <a:r>
              <a:rPr lang="en-US" b="1" dirty="0"/>
              <a:t>, </a:t>
            </a:r>
            <a:r>
              <a:rPr lang="en-US" b="1" dirty="0">
                <a:solidFill>
                  <a:srgbClr val="C00000"/>
                </a:solidFill>
              </a:rPr>
              <a:t>denoting</a:t>
            </a:r>
            <a:r>
              <a:rPr lang="en-US" b="1" dirty="0"/>
              <a:t>, and </a:t>
            </a:r>
            <a:r>
              <a:rPr lang="en-US" b="1" dirty="0">
                <a:solidFill>
                  <a:srgbClr val="C00000"/>
                </a:solidFill>
              </a:rPr>
              <a:t>expressing</a:t>
            </a:r>
            <a:r>
              <a:rPr lang="en-US" b="1" dirty="0"/>
              <a:t> is true, must be true as well, and vice versa. This </a:t>
            </a:r>
            <a:r>
              <a:rPr lang="en-US" b="1" dirty="0">
                <a:solidFill>
                  <a:srgbClr val="003CB4"/>
                </a:solidFill>
              </a:rPr>
              <a:t>substitution</a:t>
            </a:r>
            <a:r>
              <a:rPr lang="en-US" b="1" dirty="0"/>
              <a:t> is </a:t>
            </a:r>
            <a:r>
              <a:rPr lang="en-US" b="1" u="sng" dirty="0"/>
              <a:t>equally possible </a:t>
            </a:r>
            <a:r>
              <a:rPr lang="en-US" b="1" dirty="0"/>
              <a:t>in </a:t>
            </a:r>
            <a:r>
              <a:rPr lang="en-US" b="1" dirty="0">
                <a:solidFill>
                  <a:srgbClr val="7030A0"/>
                </a:solidFill>
              </a:rPr>
              <a:t>questions</a:t>
            </a:r>
            <a:r>
              <a:rPr lang="en-US" b="1" dirty="0"/>
              <a:t>, </a:t>
            </a:r>
            <a:r>
              <a:rPr lang="en-US" b="1" dirty="0">
                <a:solidFill>
                  <a:srgbClr val="7030A0"/>
                </a:solidFill>
              </a:rPr>
              <a:t>commands</a:t>
            </a:r>
            <a:r>
              <a:rPr lang="en-US" b="1" dirty="0">
                <a:solidFill>
                  <a:schemeClr val="tx1"/>
                </a:solidFill>
              </a:rPr>
              <a:t>,</a:t>
            </a:r>
            <a:r>
              <a:rPr lang="en-US" b="1" dirty="0">
                <a:solidFill>
                  <a:srgbClr val="7030A0"/>
                </a:solidFill>
              </a:rPr>
              <a:t> negated sentences</a:t>
            </a:r>
            <a:r>
              <a:rPr lang="en-US" b="1" dirty="0"/>
              <a:t>, etc. This is </a:t>
            </a:r>
            <a:r>
              <a:rPr lang="en-US" b="1" dirty="0">
                <a:solidFill>
                  <a:srgbClr val="003CB4"/>
                </a:solidFill>
              </a:rPr>
              <a:t>not </a:t>
            </a:r>
            <a:r>
              <a:rPr lang="en-US" b="1" dirty="0"/>
              <a:t>the case with </a:t>
            </a:r>
            <a:r>
              <a:rPr lang="en-US" b="1" dirty="0">
                <a:solidFill>
                  <a:srgbClr val="C00000"/>
                </a:solidFill>
              </a:rPr>
              <a:t>expressive</a:t>
            </a:r>
            <a:r>
              <a:rPr lang="en-US" b="1" dirty="0"/>
              <a:t>, even where a </a:t>
            </a:r>
            <a:r>
              <a:rPr lang="en-US" b="1" dirty="0">
                <a:solidFill>
                  <a:srgbClr val="C00000"/>
                </a:solidFill>
              </a:rPr>
              <a:t>descriptive paraphrase</a:t>
            </a:r>
            <a:r>
              <a:rPr lang="en-US" b="1" dirty="0"/>
              <a:t> is possible,</a:t>
            </a:r>
          </a:p>
          <a:p>
            <a:r>
              <a:rPr lang="en-US" b="1" dirty="0">
                <a:solidFill>
                  <a:srgbClr val="00B050"/>
                </a:solidFill>
              </a:rPr>
              <a:t>e.g.: </a:t>
            </a:r>
            <a:r>
              <a:rPr lang="en-US" b="1" dirty="0"/>
              <a:t>a. Yesterday my son brought home</a:t>
            </a:r>
            <a:r>
              <a:rPr lang="en-US" b="1" dirty="0">
                <a:solidFill>
                  <a:srgbClr val="C00000"/>
                </a:solidFill>
              </a:rPr>
              <a:t> a </a:t>
            </a:r>
            <a:r>
              <a:rPr lang="en-US" b="1" u="sng" dirty="0">
                <a:solidFill>
                  <a:srgbClr val="C00000"/>
                </a:solidFill>
              </a:rPr>
              <a:t>puppy</a:t>
            </a:r>
            <a:r>
              <a:rPr lang="en-US" b="1" dirty="0"/>
              <a:t>.</a:t>
            </a:r>
          </a:p>
          <a:p>
            <a:r>
              <a:rPr lang="en-US" b="1" dirty="0"/>
              <a:t>        b. Yesterday my son brought home </a:t>
            </a:r>
            <a:r>
              <a:rPr lang="en-US" b="1" u="sng" dirty="0">
                <a:solidFill>
                  <a:srgbClr val="C00000"/>
                </a:solidFill>
              </a:rPr>
              <a:t>a young dog</a:t>
            </a:r>
            <a:r>
              <a:rPr lang="en-US" b="1" dirty="0"/>
              <a:t>.</a:t>
            </a:r>
          </a:p>
          <a:p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629" y="4615543"/>
            <a:ext cx="3019993" cy="188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4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  <a:alpha val="57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0842" y="168442"/>
            <a:ext cx="11871157" cy="6252023"/>
          </a:xfrm>
          <a:ln>
            <a:noFill/>
          </a:ln>
        </p:spPr>
        <p:txBody>
          <a:bodyPr/>
          <a:lstStyle/>
          <a:p>
            <a:pPr marL="0" indent="0" algn="l">
              <a:buNone/>
            </a:pPr>
            <a:r>
              <a:rPr lang="en-US" sz="2000" b="1" dirty="0">
                <a:solidFill>
                  <a:schemeClr val="tx1"/>
                </a:solidFill>
              </a:rPr>
              <a:t>The properties which distinguish </a:t>
            </a:r>
            <a:r>
              <a:rPr lang="en-US" sz="2000" b="1" u="sng" dirty="0">
                <a:solidFill>
                  <a:srgbClr val="990000"/>
                </a:solidFill>
              </a:rPr>
              <a:t>Expressive meaning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from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2000" b="1" u="sng" dirty="0">
                <a:solidFill>
                  <a:srgbClr val="990000"/>
                </a:solidFill>
              </a:rPr>
              <a:t>descriptive meaning</a:t>
            </a:r>
            <a:r>
              <a:rPr lang="en-US" sz="2000" b="1" dirty="0">
                <a:solidFill>
                  <a:srgbClr val="990000"/>
                </a:solidFill>
              </a:rPr>
              <a:t>:</a:t>
            </a:r>
          </a:p>
          <a:p>
            <a:pPr marL="0" indent="0" algn="l">
              <a:buNone/>
            </a:pPr>
            <a:endParaRPr lang="en-US" sz="3200" b="1" dirty="0">
              <a:solidFill>
                <a:srgbClr val="990000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0" y="727587"/>
            <a:ext cx="1582994" cy="4621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779639" y="742893"/>
            <a:ext cx="9940412" cy="2838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entagon 11"/>
          <p:cNvSpPr/>
          <p:nvPr/>
        </p:nvSpPr>
        <p:spPr>
          <a:xfrm>
            <a:off x="404157" y="1109343"/>
            <a:ext cx="11592232" cy="4973053"/>
          </a:xfrm>
          <a:custGeom>
            <a:avLst/>
            <a:gdLst>
              <a:gd name="connsiteX0" fmla="*/ 0 w 9222658"/>
              <a:gd name="connsiteY0" fmla="*/ 0 h 1386350"/>
              <a:gd name="connsiteX1" fmla="*/ 8529483 w 9222658"/>
              <a:gd name="connsiteY1" fmla="*/ 0 h 1386350"/>
              <a:gd name="connsiteX2" fmla="*/ 9222658 w 9222658"/>
              <a:gd name="connsiteY2" fmla="*/ 693175 h 1386350"/>
              <a:gd name="connsiteX3" fmla="*/ 8529483 w 9222658"/>
              <a:gd name="connsiteY3" fmla="*/ 1386350 h 1386350"/>
              <a:gd name="connsiteX4" fmla="*/ 0 w 9222658"/>
              <a:gd name="connsiteY4" fmla="*/ 1386350 h 1386350"/>
              <a:gd name="connsiteX5" fmla="*/ 0 w 9222658"/>
              <a:gd name="connsiteY5" fmla="*/ 0 h 1386350"/>
              <a:gd name="connsiteX0" fmla="*/ 0 w 8529483"/>
              <a:gd name="connsiteY0" fmla="*/ 0 h 1386350"/>
              <a:gd name="connsiteX1" fmla="*/ 8529483 w 8529483"/>
              <a:gd name="connsiteY1" fmla="*/ 0 h 1386350"/>
              <a:gd name="connsiteX2" fmla="*/ 8308258 w 8529483"/>
              <a:gd name="connsiteY2" fmla="*/ 673511 h 1386350"/>
              <a:gd name="connsiteX3" fmla="*/ 8529483 w 8529483"/>
              <a:gd name="connsiteY3" fmla="*/ 1386350 h 1386350"/>
              <a:gd name="connsiteX4" fmla="*/ 0 w 8529483"/>
              <a:gd name="connsiteY4" fmla="*/ 1386350 h 1386350"/>
              <a:gd name="connsiteX5" fmla="*/ 0 w 8529483"/>
              <a:gd name="connsiteY5" fmla="*/ 0 h 13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29483" h="1386350">
                <a:moveTo>
                  <a:pt x="0" y="0"/>
                </a:moveTo>
                <a:lnTo>
                  <a:pt x="8529483" y="0"/>
                </a:lnTo>
                <a:lnTo>
                  <a:pt x="8308258" y="673511"/>
                </a:lnTo>
                <a:lnTo>
                  <a:pt x="8529483" y="1386350"/>
                </a:lnTo>
                <a:lnTo>
                  <a:pt x="0" y="1386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tint val="70000"/>
              <a:lumMod val="104000"/>
              <a:alpha val="67000"/>
            </a:schemeClr>
          </a:solidFill>
          <a:ln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b="1" dirty="0"/>
              <a:t>For many </a:t>
            </a:r>
            <a:r>
              <a:rPr lang="en-US" b="1" dirty="0" err="1">
                <a:solidFill>
                  <a:srgbClr val="C00000"/>
                </a:solidFill>
              </a:rPr>
              <a:t>expressives</a:t>
            </a:r>
            <a:r>
              <a:rPr lang="en-US" b="1" dirty="0"/>
              <a:t> there is no </a:t>
            </a:r>
            <a:r>
              <a:rPr lang="en-US" b="1" dirty="0">
                <a:solidFill>
                  <a:srgbClr val="7030A0"/>
                </a:solidFill>
              </a:rPr>
              <a:t>descriptive paraphrase available</a:t>
            </a:r>
            <a:r>
              <a:rPr lang="en-US" b="1" dirty="0"/>
              <a:t>, and speakers often find it </a:t>
            </a:r>
            <a:r>
              <a:rPr lang="en-US" b="1" dirty="0">
                <a:solidFill>
                  <a:srgbClr val="00B050"/>
                </a:solidFill>
              </a:rPr>
              <a:t>difficult to explain</a:t>
            </a:r>
            <a:r>
              <a:rPr lang="en-US" b="1" dirty="0"/>
              <a:t> the </a:t>
            </a:r>
            <a:r>
              <a:rPr lang="en-US" b="1" u="sng" dirty="0">
                <a:solidFill>
                  <a:srgbClr val="0070C0"/>
                </a:solidFill>
              </a:rPr>
              <a:t>meaning of the expressive </a:t>
            </a:r>
            <a:r>
              <a:rPr lang="en-US" b="1" dirty="0"/>
              <a:t>form in </a:t>
            </a:r>
            <a:r>
              <a:rPr lang="en-US" b="1" u="sng" dirty="0">
                <a:solidFill>
                  <a:srgbClr val="0070C0"/>
                </a:solidFill>
              </a:rPr>
              <a:t>descriptive terms</a:t>
            </a:r>
            <a:r>
              <a:rPr lang="en-US" b="1" dirty="0"/>
              <a:t>. </a:t>
            </a:r>
          </a:p>
          <a:p>
            <a:r>
              <a:rPr lang="en-US" b="1" dirty="0">
                <a:solidFill>
                  <a:srgbClr val="003CB4"/>
                </a:solidFill>
              </a:rPr>
              <a:t>For example, </a:t>
            </a:r>
            <a:r>
              <a:rPr lang="en-US" b="1" dirty="0"/>
              <a:t>most dictionaries do </a:t>
            </a:r>
            <a:r>
              <a:rPr lang="en-US" b="1" dirty="0">
                <a:solidFill>
                  <a:srgbClr val="C00000"/>
                </a:solidFill>
              </a:rPr>
              <a:t>not </a:t>
            </a:r>
            <a:r>
              <a:rPr lang="en-US" b="1" dirty="0"/>
              <a:t>attempt to paraphrase the meaning of “</a:t>
            </a:r>
            <a:r>
              <a:rPr lang="en-US" b="1" i="1" dirty="0">
                <a:solidFill>
                  <a:srgbClr val="C00000"/>
                </a:solidFill>
              </a:rPr>
              <a:t>oops”</a:t>
            </a:r>
            <a:r>
              <a:rPr lang="en-US" b="1" dirty="0"/>
              <a:t>, but rather “</a:t>
            </a:r>
            <a:r>
              <a:rPr lang="en-US" b="1" dirty="0">
                <a:solidFill>
                  <a:srgbClr val="7030A0"/>
                </a:solidFill>
              </a:rPr>
              <a:t>define</a:t>
            </a:r>
            <a:r>
              <a:rPr lang="en-US" b="1" dirty="0"/>
              <a:t>” it by describing the contexts in which it is normally used:</a:t>
            </a:r>
          </a:p>
          <a:p>
            <a:r>
              <a:rPr lang="en-US" b="1" dirty="0"/>
              <a:t>a. “used typically to express </a:t>
            </a:r>
            <a:r>
              <a:rPr lang="en-US" b="1" dirty="0">
                <a:solidFill>
                  <a:srgbClr val="0070C0"/>
                </a:solidFill>
              </a:rPr>
              <a:t>mild apology, surprise, </a:t>
            </a:r>
            <a:r>
              <a:rPr lang="en-US" b="1" dirty="0">
                <a:solidFill>
                  <a:schemeClr val="tx1"/>
                </a:solidFill>
              </a:rPr>
              <a:t>or</a:t>
            </a:r>
            <a:r>
              <a:rPr lang="en-US" b="1" dirty="0">
                <a:solidFill>
                  <a:srgbClr val="0070C0"/>
                </a:solidFill>
              </a:rPr>
              <a:t> dismay</a:t>
            </a:r>
            <a:r>
              <a:rPr lang="en-US" b="1" dirty="0"/>
              <a:t>”</a:t>
            </a:r>
          </a:p>
          <a:p>
            <a:r>
              <a:rPr lang="en-US" b="1" dirty="0"/>
              <a:t>b. “an </a:t>
            </a:r>
            <a:r>
              <a:rPr lang="en-US" b="1" dirty="0">
                <a:solidFill>
                  <a:srgbClr val="C00000"/>
                </a:solidFill>
              </a:rPr>
              <a:t>exclamation of surprise </a:t>
            </a:r>
            <a:r>
              <a:rPr lang="en-US" b="1" dirty="0"/>
              <a:t>or </a:t>
            </a:r>
            <a:r>
              <a:rPr lang="en-US" b="1" dirty="0">
                <a:solidFill>
                  <a:srgbClr val="C00000"/>
                </a:solidFill>
              </a:rPr>
              <a:t>of apology </a:t>
            </a:r>
            <a:r>
              <a:rPr lang="en-US" b="1" dirty="0"/>
              <a:t>as </a:t>
            </a:r>
            <a:r>
              <a:rPr lang="en-US" b="1" dirty="0">
                <a:solidFill>
                  <a:srgbClr val="C00000"/>
                </a:solidFill>
              </a:rPr>
              <a:t>when someone drops something </a:t>
            </a:r>
            <a:r>
              <a:rPr lang="en-US" b="1" dirty="0"/>
              <a:t>or </a:t>
            </a:r>
            <a:r>
              <a:rPr lang="en-US" b="1" dirty="0">
                <a:solidFill>
                  <a:srgbClr val="C00000"/>
                </a:solidFill>
              </a:rPr>
              <a:t>makes a mistake</a:t>
            </a:r>
            <a:r>
              <a:rPr lang="en-US" b="1" dirty="0"/>
              <a:t>”</a:t>
            </a:r>
          </a:p>
          <a:p>
            <a:r>
              <a:rPr lang="en-US" b="1" dirty="0"/>
              <a:t>This </a:t>
            </a:r>
            <a:r>
              <a:rPr lang="en-US" b="1" dirty="0">
                <a:solidFill>
                  <a:srgbClr val="7030A0"/>
                </a:solidFill>
              </a:rPr>
              <a:t>limited </a:t>
            </a:r>
            <a:r>
              <a:rPr lang="en-US" b="1" dirty="0" err="1">
                <a:solidFill>
                  <a:srgbClr val="7030A0"/>
                </a:solidFill>
              </a:rPr>
              <a:t>expressibility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/>
              <a:t>correlates with limited </a:t>
            </a:r>
            <a:r>
              <a:rPr lang="en-US" b="1" dirty="0">
                <a:solidFill>
                  <a:srgbClr val="7030A0"/>
                </a:solidFill>
              </a:rPr>
              <a:t>translatability</a:t>
            </a:r>
            <a:r>
              <a:rPr lang="en-US" b="1" dirty="0"/>
              <a:t>.</a:t>
            </a:r>
          </a:p>
          <a:p>
            <a:r>
              <a:rPr lang="en-US" b="1" dirty="0"/>
              <a:t>well known example is the ancient Aramaic term of contempt”</a:t>
            </a:r>
            <a:r>
              <a:rPr lang="en-US" b="1" dirty="0">
                <a:solidFill>
                  <a:srgbClr val="003CB4"/>
                </a:solidFill>
              </a:rPr>
              <a:t> </a:t>
            </a:r>
            <a:r>
              <a:rPr lang="en-US" b="1" i="1" dirty="0" err="1">
                <a:solidFill>
                  <a:srgbClr val="003CB4"/>
                </a:solidFill>
              </a:rPr>
              <a:t>raka</a:t>
            </a:r>
            <a:r>
              <a:rPr lang="en-US" b="1" i="1" dirty="0">
                <a:solidFill>
                  <a:srgbClr val="003CB4"/>
                </a:solidFill>
              </a:rPr>
              <a:t>”</a:t>
            </a:r>
            <a:r>
              <a:rPr lang="en-US" b="1" dirty="0"/>
              <a:t>, which appears in the Greek text of </a:t>
            </a:r>
            <a:r>
              <a:rPr lang="en-US" b="1" dirty="0">
                <a:solidFill>
                  <a:srgbClr val="003CB4"/>
                </a:solidFill>
              </a:rPr>
              <a:t>Matthew 5:22 </a:t>
            </a:r>
            <a:r>
              <a:rPr lang="en-US" b="1" dirty="0"/>
              <a:t>(and in many English translations), because there is no </a:t>
            </a:r>
            <a:r>
              <a:rPr lang="en-US" b="1" u="sng" dirty="0">
                <a:solidFill>
                  <a:srgbClr val="00B050"/>
                </a:solidFill>
              </a:rPr>
              <a:t>adequate translation equivalent</a:t>
            </a:r>
            <a:r>
              <a:rPr lang="en-US" b="1" dirty="0"/>
              <a:t> in Greek.</a:t>
            </a:r>
          </a:p>
          <a:p>
            <a:r>
              <a:rPr lang="en-US" b="1" dirty="0"/>
              <a:t>(Some of the English equivalents which have been suggested include: </a:t>
            </a:r>
            <a:r>
              <a:rPr lang="en-US" b="1" i="1" dirty="0">
                <a:solidFill>
                  <a:srgbClr val="7030A0"/>
                </a:solidFill>
              </a:rPr>
              <a:t>good-for nothing</a:t>
            </a:r>
            <a:r>
              <a:rPr lang="en-US" b="1" dirty="0">
                <a:solidFill>
                  <a:srgbClr val="7030A0"/>
                </a:solidFill>
              </a:rPr>
              <a:t>,</a:t>
            </a:r>
          </a:p>
          <a:p>
            <a:r>
              <a:rPr lang="en-US" b="1" i="1" dirty="0">
                <a:solidFill>
                  <a:srgbClr val="7030A0"/>
                </a:solidFill>
              </a:rPr>
              <a:t>rascal</a:t>
            </a:r>
            <a:r>
              <a:rPr lang="en-US" b="1" dirty="0">
                <a:solidFill>
                  <a:srgbClr val="7030A0"/>
                </a:solidFill>
              </a:rPr>
              <a:t>, </a:t>
            </a:r>
            <a:r>
              <a:rPr lang="en-US" b="1" i="1" dirty="0">
                <a:solidFill>
                  <a:srgbClr val="7030A0"/>
                </a:solidFill>
              </a:rPr>
              <a:t>empty head</a:t>
            </a:r>
            <a:r>
              <a:rPr lang="en-US" b="1" dirty="0">
                <a:solidFill>
                  <a:srgbClr val="7030A0"/>
                </a:solidFill>
              </a:rPr>
              <a:t>, </a:t>
            </a:r>
            <a:r>
              <a:rPr lang="en-US" b="1" i="1" dirty="0">
                <a:solidFill>
                  <a:srgbClr val="7030A0"/>
                </a:solidFill>
              </a:rPr>
              <a:t>stupid</a:t>
            </a:r>
            <a:r>
              <a:rPr lang="en-US" b="1" dirty="0">
                <a:solidFill>
                  <a:srgbClr val="7030A0"/>
                </a:solidFill>
              </a:rPr>
              <a:t>, </a:t>
            </a:r>
            <a:r>
              <a:rPr lang="en-US" b="1" i="1" dirty="0">
                <a:solidFill>
                  <a:srgbClr val="7030A0"/>
                </a:solidFill>
              </a:rPr>
              <a:t>ignorant</a:t>
            </a:r>
            <a:r>
              <a:rPr lang="en-US" b="1" dirty="0"/>
              <a:t>.) In </a:t>
            </a:r>
            <a:r>
              <a:rPr lang="en-US" b="1" dirty="0">
                <a:solidFill>
                  <a:srgbClr val="003CB4"/>
                </a:solidFill>
              </a:rPr>
              <a:t>393 AD, St. Augustine </a:t>
            </a:r>
            <a:r>
              <a:rPr lang="en-US" b="1" dirty="0"/>
              <a:t>offered the following explanation: the word </a:t>
            </a:r>
            <a:r>
              <a:rPr lang="en-US" b="1" dirty="0">
                <a:solidFill>
                  <a:srgbClr val="C00000"/>
                </a:solidFill>
              </a:rPr>
              <a:t>does not mean anything</a:t>
            </a:r>
            <a:r>
              <a:rPr lang="en-US" b="1" dirty="0"/>
              <a:t>, but merely </a:t>
            </a:r>
            <a:r>
              <a:rPr lang="en-US" b="1" dirty="0">
                <a:solidFill>
                  <a:srgbClr val="C00000"/>
                </a:solidFill>
              </a:rPr>
              <a:t>expresses the emotion of an angry mind.</a:t>
            </a:r>
          </a:p>
          <a:p>
            <a:r>
              <a:rPr lang="en-US" b="1" dirty="0"/>
              <a:t>Grammarians call those particles of speech which </a:t>
            </a:r>
            <a:r>
              <a:rPr lang="en-US" b="1" dirty="0">
                <a:solidFill>
                  <a:srgbClr val="7030A0"/>
                </a:solidFill>
              </a:rPr>
              <a:t>express an affection </a:t>
            </a:r>
            <a:r>
              <a:rPr lang="en-US" b="1" dirty="0"/>
              <a:t>of an </a:t>
            </a:r>
            <a:r>
              <a:rPr lang="en-US" b="1" dirty="0">
                <a:solidFill>
                  <a:srgbClr val="00B050"/>
                </a:solidFill>
              </a:rPr>
              <a:t>agitated mind </a:t>
            </a:r>
            <a:r>
              <a:rPr lang="en-US" b="1" dirty="0"/>
              <a:t>Interjections, ; as when it is </a:t>
            </a:r>
            <a:r>
              <a:rPr lang="en-US" b="1" u="sng" dirty="0">
                <a:solidFill>
                  <a:srgbClr val="7030A0"/>
                </a:solidFill>
              </a:rPr>
              <a:t>said by one who is grieved</a:t>
            </a:r>
            <a:r>
              <a:rPr lang="en-US" b="1" dirty="0"/>
              <a:t>. ‘</a:t>
            </a:r>
            <a:r>
              <a:rPr lang="en-US" b="1" dirty="0">
                <a:solidFill>
                  <a:srgbClr val="003CB4"/>
                </a:solidFill>
              </a:rPr>
              <a:t>Alas</a:t>
            </a:r>
            <a:r>
              <a:rPr lang="en-US" b="1" dirty="0"/>
              <a:t>,’ or </a:t>
            </a:r>
            <a:r>
              <a:rPr lang="en-US" b="1" dirty="0">
                <a:solidFill>
                  <a:srgbClr val="00B050"/>
                </a:solidFill>
              </a:rPr>
              <a:t>by one who is angry</a:t>
            </a:r>
            <a:r>
              <a:rPr lang="en-US" b="1" dirty="0"/>
              <a:t>, </a:t>
            </a:r>
            <a:r>
              <a:rPr lang="en-US" b="1" dirty="0">
                <a:solidFill>
                  <a:srgbClr val="003CB4"/>
                </a:solidFill>
              </a:rPr>
              <a:t>‘Hah.’ </a:t>
            </a:r>
            <a:r>
              <a:rPr lang="en-US" b="1" dirty="0"/>
              <a:t>And these words in all languages are </a:t>
            </a:r>
            <a:r>
              <a:rPr lang="en-US" b="1" dirty="0">
                <a:solidFill>
                  <a:srgbClr val="7030A0"/>
                </a:solidFill>
              </a:rPr>
              <a:t>proper name.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57" y="1090502"/>
            <a:ext cx="300558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  <a:alpha val="57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6253" y="96252"/>
            <a:ext cx="12095747" cy="6227960"/>
          </a:xfrm>
          <a:ln>
            <a:noFill/>
          </a:ln>
        </p:spPr>
        <p:txBody>
          <a:bodyPr/>
          <a:lstStyle/>
          <a:p>
            <a:pPr marL="0" indent="0" algn="l">
              <a:buNone/>
            </a:pPr>
            <a:r>
              <a:rPr lang="en-US" sz="2000" b="1" dirty="0">
                <a:solidFill>
                  <a:schemeClr val="tx1"/>
                </a:solidFill>
              </a:rPr>
              <a:t>The properties which distinguish </a:t>
            </a:r>
            <a:r>
              <a:rPr lang="en-US" sz="2000" b="1" u="sng" dirty="0">
                <a:solidFill>
                  <a:srgbClr val="990000"/>
                </a:solidFill>
              </a:rPr>
              <a:t>Expressive meaning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from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2000" b="1" u="sng" dirty="0">
                <a:solidFill>
                  <a:srgbClr val="990000"/>
                </a:solidFill>
              </a:rPr>
              <a:t>descriptive meaning</a:t>
            </a:r>
            <a:r>
              <a:rPr lang="en-US" sz="2000" b="1" dirty="0">
                <a:solidFill>
                  <a:srgbClr val="990000"/>
                </a:solidFill>
              </a:rPr>
              <a:t>:</a:t>
            </a:r>
          </a:p>
          <a:p>
            <a:pPr marL="0" indent="0" algn="l">
              <a:buNone/>
            </a:pPr>
            <a:endParaRPr lang="en-US" sz="3200" b="1" dirty="0">
              <a:solidFill>
                <a:srgbClr val="990000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0" y="727587"/>
            <a:ext cx="1582994" cy="4621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779639" y="742893"/>
            <a:ext cx="9940412" cy="2838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entagon 11"/>
          <p:cNvSpPr/>
          <p:nvPr/>
        </p:nvSpPr>
        <p:spPr>
          <a:xfrm>
            <a:off x="450681" y="1468895"/>
            <a:ext cx="11592232" cy="3321766"/>
          </a:xfrm>
          <a:custGeom>
            <a:avLst/>
            <a:gdLst>
              <a:gd name="connsiteX0" fmla="*/ 0 w 9222658"/>
              <a:gd name="connsiteY0" fmla="*/ 0 h 1386350"/>
              <a:gd name="connsiteX1" fmla="*/ 8529483 w 9222658"/>
              <a:gd name="connsiteY1" fmla="*/ 0 h 1386350"/>
              <a:gd name="connsiteX2" fmla="*/ 9222658 w 9222658"/>
              <a:gd name="connsiteY2" fmla="*/ 693175 h 1386350"/>
              <a:gd name="connsiteX3" fmla="*/ 8529483 w 9222658"/>
              <a:gd name="connsiteY3" fmla="*/ 1386350 h 1386350"/>
              <a:gd name="connsiteX4" fmla="*/ 0 w 9222658"/>
              <a:gd name="connsiteY4" fmla="*/ 1386350 h 1386350"/>
              <a:gd name="connsiteX5" fmla="*/ 0 w 9222658"/>
              <a:gd name="connsiteY5" fmla="*/ 0 h 1386350"/>
              <a:gd name="connsiteX0" fmla="*/ 0 w 8529483"/>
              <a:gd name="connsiteY0" fmla="*/ 0 h 1386350"/>
              <a:gd name="connsiteX1" fmla="*/ 8529483 w 8529483"/>
              <a:gd name="connsiteY1" fmla="*/ 0 h 1386350"/>
              <a:gd name="connsiteX2" fmla="*/ 8308258 w 8529483"/>
              <a:gd name="connsiteY2" fmla="*/ 673511 h 1386350"/>
              <a:gd name="connsiteX3" fmla="*/ 8529483 w 8529483"/>
              <a:gd name="connsiteY3" fmla="*/ 1386350 h 1386350"/>
              <a:gd name="connsiteX4" fmla="*/ 0 w 8529483"/>
              <a:gd name="connsiteY4" fmla="*/ 1386350 h 1386350"/>
              <a:gd name="connsiteX5" fmla="*/ 0 w 8529483"/>
              <a:gd name="connsiteY5" fmla="*/ 0 h 13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29483" h="1386350">
                <a:moveTo>
                  <a:pt x="0" y="0"/>
                </a:moveTo>
                <a:lnTo>
                  <a:pt x="8529483" y="0"/>
                </a:lnTo>
                <a:lnTo>
                  <a:pt x="8308258" y="673511"/>
                </a:lnTo>
                <a:lnTo>
                  <a:pt x="8529483" y="1386350"/>
                </a:lnTo>
                <a:lnTo>
                  <a:pt x="0" y="1386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tint val="70000"/>
              <a:lumMod val="104000"/>
              <a:alpha val="67000"/>
            </a:schemeClr>
          </a:solidFill>
          <a:ln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b="1" dirty="0">
                <a:solidFill>
                  <a:srgbClr val="003CB4"/>
                </a:solidFill>
              </a:rPr>
              <a:t>6- Case study expressive use Diminutives:</a:t>
            </a:r>
            <a:r>
              <a:rPr lang="en-US" b="1" dirty="0"/>
              <a:t> </a:t>
            </a:r>
          </a:p>
          <a:p>
            <a:r>
              <a:rPr lang="en-US" b="1" dirty="0">
                <a:solidFill>
                  <a:srgbClr val="7030A0"/>
                </a:solidFill>
              </a:rPr>
              <a:t>Expressive</a:t>
            </a:r>
            <a:r>
              <a:rPr lang="en-US" b="1" dirty="0"/>
              <a:t> uses of </a:t>
            </a:r>
            <a:r>
              <a:rPr lang="en-US" b="1" u="sng" dirty="0"/>
              <a:t>diminutives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b="1" dirty="0">
                <a:solidFill>
                  <a:srgbClr val="003CB4"/>
                </a:solidFill>
              </a:rPr>
              <a:t>Diminutives</a:t>
            </a:r>
            <a:r>
              <a:rPr lang="en-US" b="1" dirty="0"/>
              <a:t> are </a:t>
            </a:r>
            <a:r>
              <a:rPr lang="en-US" b="1" dirty="0">
                <a:solidFill>
                  <a:srgbClr val="C00000"/>
                </a:solidFill>
              </a:rPr>
              <a:t>grammatical markers</a:t>
            </a:r>
            <a:r>
              <a:rPr lang="en-US" b="1" dirty="0"/>
              <a:t> whose </a:t>
            </a:r>
            <a:r>
              <a:rPr lang="en-US" b="1" u="sng" dirty="0"/>
              <a:t>primary</a:t>
            </a:r>
            <a:r>
              <a:rPr lang="en-US" b="1" dirty="0"/>
              <a:t> or </a:t>
            </a:r>
            <a:r>
              <a:rPr lang="en-US" b="1" u="sng" dirty="0"/>
              <a:t>literal meaning</a:t>
            </a:r>
            <a:r>
              <a:rPr lang="en-US" b="1" dirty="0"/>
              <a:t> is to indicate </a:t>
            </a:r>
            <a:r>
              <a:rPr lang="en-US" b="1" dirty="0">
                <a:solidFill>
                  <a:srgbClr val="7030A0"/>
                </a:solidFill>
              </a:rPr>
              <a:t>small size</a:t>
            </a:r>
            <a:r>
              <a:rPr lang="en-US" b="1" dirty="0"/>
              <a:t>; but diminutives often have secondary uses as well, and often these involve </a:t>
            </a:r>
            <a:r>
              <a:rPr lang="en-US" b="1" u="sng" dirty="0"/>
              <a:t>expressive content</a:t>
            </a:r>
            <a:r>
              <a:rPr lang="en-US" b="1" dirty="0"/>
              <a:t>. </a:t>
            </a:r>
            <a:r>
              <a:rPr lang="en-US" b="1" dirty="0">
                <a:solidFill>
                  <a:srgbClr val="C00000"/>
                </a:solidFill>
              </a:rPr>
              <a:t>Anna </a:t>
            </a:r>
            <a:r>
              <a:rPr lang="en-US" b="1" dirty="0" err="1">
                <a:solidFill>
                  <a:srgbClr val="C00000"/>
                </a:solidFill>
              </a:rPr>
              <a:t>Wierzbicka</a:t>
            </a:r>
            <a:r>
              <a:rPr lang="en-US" b="1" dirty="0">
                <a:solidFill>
                  <a:srgbClr val="C00000"/>
                </a:solidFill>
              </a:rPr>
              <a:t> (1985) </a:t>
            </a:r>
            <a:r>
              <a:rPr lang="en-US" b="1" dirty="0"/>
              <a:t>describes one common use of diminutives as follows : </a:t>
            </a:r>
            <a:r>
              <a:rPr lang="en-US" b="1" dirty="0">
                <a:solidFill>
                  <a:srgbClr val="00B050"/>
                </a:solidFill>
              </a:rPr>
              <a:t>Warm hospitality </a:t>
            </a:r>
            <a:r>
              <a:rPr lang="en-US" b="1" dirty="0"/>
              <a:t>is expressed as much by the use of diminutives as it is by </a:t>
            </a:r>
            <a:r>
              <a:rPr lang="en-US" b="1" dirty="0">
                <a:solidFill>
                  <a:srgbClr val="7030A0"/>
                </a:solidFill>
              </a:rPr>
              <a:t>the style of offers </a:t>
            </a:r>
            <a:r>
              <a:rPr lang="en-US" b="1" dirty="0"/>
              <a:t>and </a:t>
            </a:r>
            <a:r>
              <a:rPr lang="en-US" b="1" dirty="0">
                <a:solidFill>
                  <a:srgbClr val="7030A0"/>
                </a:solidFill>
              </a:rPr>
              <a:t>suggestions</a:t>
            </a:r>
            <a:r>
              <a:rPr lang="en-US" b="1" dirty="0"/>
              <a:t>. Characteristically, </a:t>
            </a:r>
            <a:r>
              <a:rPr lang="en-US" b="1" u="sng" dirty="0">
                <a:solidFill>
                  <a:srgbClr val="0070C0"/>
                </a:solidFill>
              </a:rPr>
              <a:t>the food </a:t>
            </a:r>
            <a:r>
              <a:rPr lang="en-US" b="1" dirty="0"/>
              <a:t>items offered to the guest are often referred to by the host by </a:t>
            </a:r>
            <a:r>
              <a:rPr lang="en-US" b="1" dirty="0">
                <a:solidFill>
                  <a:schemeClr val="tx1"/>
                </a:solidFill>
              </a:rPr>
              <a:t>their</a:t>
            </a:r>
            <a:r>
              <a:rPr lang="en-US" b="1" dirty="0">
                <a:solidFill>
                  <a:srgbClr val="00B050"/>
                </a:solidFill>
              </a:rPr>
              <a:t> diminutive names</a:t>
            </a:r>
            <a:r>
              <a:rPr lang="en-US" b="1" dirty="0"/>
              <a:t>.</a:t>
            </a:r>
          </a:p>
          <a:p>
            <a:r>
              <a:rPr lang="en-US" b="1" dirty="0">
                <a:solidFill>
                  <a:srgbClr val="003CB4"/>
                </a:solidFill>
              </a:rPr>
              <a:t>‘Take some more dear-little-herring (dim). </a:t>
            </a:r>
            <a:r>
              <a:rPr lang="en-US" b="1" dirty="0">
                <a:solidFill>
                  <a:srgbClr val="C00000"/>
                </a:solidFill>
              </a:rPr>
              <a:t>You must </a:t>
            </a:r>
            <a:r>
              <a:rPr lang="en-US" b="1" dirty="0"/>
              <a:t>! ’The </a:t>
            </a:r>
            <a:r>
              <a:rPr lang="en-US" b="1" dirty="0">
                <a:solidFill>
                  <a:srgbClr val="00B050"/>
                </a:solidFill>
              </a:rPr>
              <a:t>diminutive praises </a:t>
            </a:r>
            <a:r>
              <a:rPr lang="en-US" b="1" dirty="0"/>
              <a:t>the </a:t>
            </a:r>
            <a:r>
              <a:rPr lang="en-US" b="1" u="sng" dirty="0">
                <a:solidFill>
                  <a:srgbClr val="7030A0"/>
                </a:solidFill>
              </a:rPr>
              <a:t>quality</a:t>
            </a:r>
            <a:r>
              <a:rPr lang="en-US" b="1" u="sng" dirty="0"/>
              <a:t> </a:t>
            </a:r>
            <a:r>
              <a:rPr lang="en-US" b="1" u="sng" dirty="0">
                <a:solidFill>
                  <a:srgbClr val="7030A0"/>
                </a:solidFill>
              </a:rPr>
              <a:t>of the food </a:t>
            </a:r>
            <a:r>
              <a:rPr lang="en-US" b="1" dirty="0"/>
              <a:t>and </a:t>
            </a:r>
            <a:r>
              <a:rPr lang="en-US" b="1" u="sng" dirty="0">
                <a:solidFill>
                  <a:srgbClr val="7030A0"/>
                </a:solidFill>
              </a:rPr>
              <a:t>minimizes the quantity </a:t>
            </a:r>
            <a:r>
              <a:rPr lang="en-US" b="1" dirty="0"/>
              <a:t>pushed onto the guest’s plate. </a:t>
            </a:r>
            <a:r>
              <a:rPr lang="en-US" b="1" u="sng" dirty="0"/>
              <a:t>The speaker insinuates</a:t>
            </a:r>
            <a:r>
              <a:rPr lang="en-US" b="1" dirty="0"/>
              <a:t>: </a:t>
            </a:r>
            <a:r>
              <a:rPr lang="en-US" b="1" dirty="0">
                <a:solidFill>
                  <a:srgbClr val="C00000"/>
                </a:solidFill>
              </a:rPr>
              <a:t>“Don’t resist!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36" y="4540584"/>
            <a:ext cx="6376737" cy="212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1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258417" y="485630"/>
            <a:ext cx="6003235" cy="876032"/>
          </a:xfrm>
          <a:prstGeom prst="homePlate">
            <a:avLst/>
          </a:prstGeom>
          <a:solidFill>
            <a:srgbClr val="E39E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References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endParaRPr lang="ar-IQ" sz="24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7357" y="1569161"/>
            <a:ext cx="6757219" cy="2308324"/>
          </a:xfrm>
          <a:prstGeom prst="rect">
            <a:avLst/>
          </a:prstGeom>
          <a:blipFill dpi="0" rotWithShape="1">
            <a:blip r:embed="rId2">
              <a:alphaModFix amt="46000"/>
            </a:blip>
            <a:srcRect/>
            <a:tile tx="0" ty="0" sx="100000" sy="100000" flip="none" algn="tl"/>
          </a:blipFill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Paul R. Kroeger((2019,p23-30):analyzing meaning)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Lyons (1995: 44)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 Hockett (1958; 1960)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Cruse (1986: 272) 393 AD, St. Augustine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393 AD, St. Augustine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Matthew 5:22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Anna </a:t>
            </a:r>
            <a:r>
              <a:rPr lang="en-US" b="1" dirty="0" err="1"/>
              <a:t>Wierzbicka</a:t>
            </a:r>
            <a:r>
              <a:rPr lang="en-US" b="1" dirty="0"/>
              <a:t> (1985)</a:t>
            </a:r>
            <a:r>
              <a:rPr lang="en-US" b="1" dirty="0">
                <a:solidFill>
                  <a:srgbClr val="003CB4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Groucho </a:t>
            </a:r>
            <a:r>
              <a:rPr lang="en-US" b="1"/>
              <a:t>Marx(1890-1977)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284" y="98323"/>
            <a:ext cx="5606717" cy="6331974"/>
          </a:xfrm>
        </p:spPr>
      </p:pic>
    </p:spTree>
    <p:extLst>
      <p:ext uri="{BB962C8B-B14F-4D97-AF65-F5344CB8AC3E}">
        <p14:creationId xmlns:p14="http://schemas.microsoft.com/office/powerpoint/2010/main" val="150588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392" y="1966452"/>
            <a:ext cx="8314987" cy="44503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l">
              <a:buNone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l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sz="2400" b="1" dirty="0">
                <a:solidFill>
                  <a:schemeClr val="tx1"/>
                </a:solidFill>
              </a:rPr>
              <a:t>Ambiguity.</a:t>
            </a:r>
          </a:p>
          <a:p>
            <a:pPr marL="0" indent="0" algn="l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sz="2400" b="1" dirty="0">
                <a:solidFill>
                  <a:schemeClr val="tx1"/>
                </a:solidFill>
              </a:rPr>
              <a:t>Expressive meaning: </a:t>
            </a:r>
            <a:r>
              <a:rPr lang="en-US" sz="2400" b="1" i="1" dirty="0">
                <a:solidFill>
                  <a:schemeClr val="tx1"/>
                </a:solidFill>
              </a:rPr>
              <a:t>Ouch </a:t>
            </a:r>
            <a:r>
              <a:rPr lang="en-US" sz="2400" b="1" dirty="0">
                <a:solidFill>
                  <a:schemeClr val="tx1"/>
                </a:solidFill>
              </a:rPr>
              <a:t>and </a:t>
            </a:r>
            <a:r>
              <a:rPr lang="en-US" sz="2400" b="1" i="1" dirty="0">
                <a:solidFill>
                  <a:schemeClr val="tx1"/>
                </a:solidFill>
              </a:rPr>
              <a:t>oops</a:t>
            </a:r>
            <a:r>
              <a:rPr lang="en-US" sz="2100" b="1" i="1" dirty="0">
                <a:solidFill>
                  <a:schemeClr val="tx1"/>
                </a:solidFill>
              </a:rPr>
              <a:t>.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</a:p>
          <a:p>
            <a:pPr marL="0" indent="0" algn="l">
              <a:buNone/>
            </a:pPr>
            <a:r>
              <a:rPr lang="en-US" sz="2100" b="1" dirty="0">
                <a:solidFill>
                  <a:schemeClr val="tx1"/>
                </a:solidFill>
              </a:rPr>
              <a:t>     </a:t>
            </a:r>
            <a:r>
              <a:rPr lang="en-US" sz="2300" b="1" dirty="0">
                <a:solidFill>
                  <a:schemeClr val="tx1"/>
                </a:solidFill>
              </a:rPr>
              <a:t>The properties which distinguish </a:t>
            </a:r>
            <a:r>
              <a:rPr lang="en-US" sz="2300" b="1" u="sng" dirty="0">
                <a:solidFill>
                  <a:srgbClr val="990000"/>
                </a:solidFill>
              </a:rPr>
              <a:t>Expressive meaning</a:t>
            </a:r>
            <a:r>
              <a:rPr lang="en-US" sz="2300" b="1" dirty="0">
                <a:solidFill>
                  <a:schemeClr val="tx1"/>
                </a:solidFill>
              </a:rPr>
              <a:t> from </a:t>
            </a:r>
            <a:r>
              <a:rPr lang="en-US" sz="2300" b="1" u="sng" dirty="0">
                <a:solidFill>
                  <a:srgbClr val="990000"/>
                </a:solidFill>
              </a:rPr>
              <a:t>descriptive meaning: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sz="2400" b="1" dirty="0">
                <a:solidFill>
                  <a:schemeClr val="tx1"/>
                </a:solidFill>
              </a:rPr>
              <a:t>Independence</a:t>
            </a:r>
          </a:p>
          <a:p>
            <a:pPr marL="0" indent="0" algn="l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sz="2400" b="1" dirty="0" err="1">
                <a:solidFill>
                  <a:schemeClr val="tx1"/>
                </a:solidFill>
              </a:rPr>
              <a:t>Nondisplaceability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  <a:p>
            <a:pPr marL="0" indent="0" algn="l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sz="2400" b="1" dirty="0">
                <a:solidFill>
                  <a:schemeClr val="tx1"/>
                </a:solidFill>
              </a:rPr>
              <a:t>Immunity.</a:t>
            </a:r>
          </a:p>
          <a:p>
            <a:pPr marL="0" indent="0" algn="l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sz="2400" b="1" dirty="0">
                <a:solidFill>
                  <a:schemeClr val="tx1"/>
                </a:solidFill>
              </a:rPr>
              <a:t>Scalability and repeatability.</a:t>
            </a:r>
          </a:p>
          <a:p>
            <a:pPr marL="0" indent="0" algn="l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sz="2400" b="1" dirty="0">
                <a:solidFill>
                  <a:schemeClr val="tx1"/>
                </a:solidFill>
              </a:rPr>
              <a:t>Descriptive ineffability.</a:t>
            </a:r>
          </a:p>
          <a:p>
            <a:pPr marL="0" indent="0" algn="l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sz="2400" b="1" dirty="0">
                <a:solidFill>
                  <a:schemeClr val="tx1"/>
                </a:solidFill>
              </a:rPr>
              <a:t>Case study: Expressive uses of diminutives.</a:t>
            </a:r>
          </a:p>
          <a:p>
            <a:pPr marL="0" indent="0" algn="l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ar-IQ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5" name="Pentagon 4"/>
          <p:cNvSpPr/>
          <p:nvPr/>
        </p:nvSpPr>
        <p:spPr>
          <a:xfrm>
            <a:off x="3259391" y="585020"/>
            <a:ext cx="7192299" cy="1130709"/>
          </a:xfrm>
          <a:prstGeom prst="homePlate">
            <a:avLst/>
          </a:prstGeom>
          <a:solidFill>
            <a:srgbClr val="E39E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TextBox 5"/>
          <p:cNvSpPr txBox="1"/>
          <p:nvPr/>
        </p:nvSpPr>
        <p:spPr>
          <a:xfrm>
            <a:off x="3932904" y="747251"/>
            <a:ext cx="51914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/>
              <a:t>Table of contents</a:t>
            </a:r>
            <a:r>
              <a:rPr lang="en-US" sz="4000" dirty="0"/>
              <a:t>:</a:t>
            </a:r>
            <a:endParaRPr lang="ar-IQ" sz="4000" dirty="0"/>
          </a:p>
        </p:txBody>
      </p:sp>
      <p:sp>
        <p:nvSpPr>
          <p:cNvPr id="10" name="Flowchart: Decision 9"/>
          <p:cNvSpPr/>
          <p:nvPr/>
        </p:nvSpPr>
        <p:spPr>
          <a:xfrm>
            <a:off x="761999" y="1150374"/>
            <a:ext cx="2497392" cy="1750142"/>
          </a:xfrm>
          <a:prstGeom prst="flowChartDecision">
            <a:avLst/>
          </a:prstGeom>
          <a:solidFill>
            <a:srgbClr val="E093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1" name="Flowchart: Decision 10"/>
          <p:cNvSpPr/>
          <p:nvPr/>
        </p:nvSpPr>
        <p:spPr>
          <a:xfrm>
            <a:off x="761999" y="2462982"/>
            <a:ext cx="2497392" cy="1750142"/>
          </a:xfrm>
          <a:prstGeom prst="flowChartDecision">
            <a:avLst/>
          </a:prstGeom>
          <a:solidFill>
            <a:srgbClr val="E093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2" name="Flowchart: Decision 11"/>
          <p:cNvSpPr/>
          <p:nvPr/>
        </p:nvSpPr>
        <p:spPr>
          <a:xfrm>
            <a:off x="761999" y="3775589"/>
            <a:ext cx="2497392" cy="1750142"/>
          </a:xfrm>
          <a:prstGeom prst="flowChartDecision">
            <a:avLst/>
          </a:prstGeom>
          <a:solidFill>
            <a:srgbClr val="E093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3" name="Rectangle 12"/>
          <p:cNvSpPr/>
          <p:nvPr/>
        </p:nvSpPr>
        <p:spPr>
          <a:xfrm>
            <a:off x="3407848" y="2712598"/>
            <a:ext cx="68826" cy="71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4" name="Rectangle 13"/>
          <p:cNvSpPr/>
          <p:nvPr/>
        </p:nvSpPr>
        <p:spPr>
          <a:xfrm>
            <a:off x="3412703" y="3076847"/>
            <a:ext cx="68826" cy="71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5" name="Rectangle 14"/>
          <p:cNvSpPr/>
          <p:nvPr/>
        </p:nvSpPr>
        <p:spPr>
          <a:xfrm>
            <a:off x="3400860" y="3431569"/>
            <a:ext cx="68826" cy="71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6" name="Rectangle 15"/>
          <p:cNvSpPr/>
          <p:nvPr/>
        </p:nvSpPr>
        <p:spPr>
          <a:xfrm>
            <a:off x="3410110" y="3732962"/>
            <a:ext cx="68826" cy="71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7" name="Rectangle 16"/>
          <p:cNvSpPr/>
          <p:nvPr/>
        </p:nvSpPr>
        <p:spPr>
          <a:xfrm>
            <a:off x="3410110" y="4074089"/>
            <a:ext cx="68826" cy="71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8" name="Rectangle 17"/>
          <p:cNvSpPr/>
          <p:nvPr/>
        </p:nvSpPr>
        <p:spPr>
          <a:xfrm>
            <a:off x="3407848" y="4389978"/>
            <a:ext cx="68826" cy="71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9" name="Rectangle 18"/>
          <p:cNvSpPr/>
          <p:nvPr/>
        </p:nvSpPr>
        <p:spPr>
          <a:xfrm>
            <a:off x="3386047" y="4698167"/>
            <a:ext cx="68826" cy="71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20" name="Rectangle 19"/>
          <p:cNvSpPr/>
          <p:nvPr/>
        </p:nvSpPr>
        <p:spPr>
          <a:xfrm>
            <a:off x="3400860" y="5032498"/>
            <a:ext cx="68826" cy="71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22" name="Rectangle 21"/>
          <p:cNvSpPr/>
          <p:nvPr/>
        </p:nvSpPr>
        <p:spPr>
          <a:xfrm>
            <a:off x="3400860" y="5366829"/>
            <a:ext cx="68826" cy="71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938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59673" y="318052"/>
            <a:ext cx="10144939" cy="6102413"/>
          </a:xfrm>
          <a:ln>
            <a:solidFill>
              <a:schemeClr val="accent5"/>
            </a:solidFill>
          </a:ln>
        </p:spPr>
        <p:txBody>
          <a:bodyPr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990000"/>
                </a:solidFill>
              </a:rPr>
              <a:t>Ambiguity: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chemeClr val="tx1"/>
                </a:solidFill>
              </a:rPr>
              <a:t>What is “Ambiguity”? </a:t>
            </a:r>
          </a:p>
          <a:p>
            <a:pPr marL="0" indent="0" algn="l">
              <a:buNone/>
            </a:pPr>
            <a:r>
              <a:rPr lang="en-US" b="1" dirty="0">
                <a:solidFill>
                  <a:schemeClr val="tx1"/>
                </a:solidFill>
              </a:rPr>
              <a:t>* </a:t>
            </a:r>
            <a:r>
              <a:rPr lang="en-US" b="1" dirty="0">
                <a:solidFill>
                  <a:srgbClr val="00B050"/>
                </a:solidFill>
              </a:rPr>
              <a:t>a Word</a:t>
            </a:r>
            <a:r>
              <a:rPr lang="en-US" b="1" dirty="0">
                <a:solidFill>
                  <a:schemeClr val="tx1"/>
                </a:solidFill>
              </a:rPr>
              <a:t>,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a phrase </a:t>
            </a:r>
            <a:r>
              <a:rPr lang="en-US" b="1" dirty="0">
                <a:solidFill>
                  <a:schemeClr val="tx1"/>
                </a:solidFill>
              </a:rPr>
              <a:t>or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a sentence </a:t>
            </a:r>
            <a:r>
              <a:rPr lang="en-US" b="1" dirty="0">
                <a:solidFill>
                  <a:schemeClr val="tx1"/>
                </a:solidFill>
              </a:rPr>
              <a:t>is ambiguous if it has </a:t>
            </a:r>
            <a:r>
              <a:rPr lang="en-US" b="1" u="sng" dirty="0">
                <a:solidFill>
                  <a:schemeClr val="accent2"/>
                </a:solidFill>
              </a:rPr>
              <a:t>more than one sense</a:t>
            </a:r>
            <a:r>
              <a:rPr lang="en-US" b="1" dirty="0">
                <a:solidFill>
                  <a:schemeClr val="tx1"/>
                </a:solidFill>
              </a:rPr>
              <a:t> .</a:t>
            </a:r>
            <a:r>
              <a:rPr lang="en-US" b="1" dirty="0"/>
              <a:t> </a:t>
            </a:r>
          </a:p>
          <a:p>
            <a:pPr marL="0" indent="0" algn="l">
              <a:buNone/>
            </a:pPr>
            <a:r>
              <a:rPr lang="en-US" b="1" u="sng" dirty="0">
                <a:solidFill>
                  <a:srgbClr val="003CB4"/>
                </a:solidFill>
              </a:rPr>
              <a:t>For examples:</a:t>
            </a:r>
          </a:p>
          <a:p>
            <a:pPr marL="0" indent="0" algn="l">
              <a:buNone/>
            </a:pPr>
            <a:r>
              <a:rPr lang="en-US" b="1" dirty="0">
                <a:solidFill>
                  <a:schemeClr val="tx1"/>
                </a:solidFill>
              </a:rPr>
              <a:t>Can you give me a </a:t>
            </a:r>
            <a:r>
              <a:rPr lang="en-US" b="1" u="sng" dirty="0">
                <a:solidFill>
                  <a:srgbClr val="C00000"/>
                </a:solidFill>
              </a:rPr>
              <a:t>hand</a:t>
            </a:r>
            <a:r>
              <a:rPr lang="en-US" b="1" dirty="0">
                <a:solidFill>
                  <a:schemeClr val="tx1"/>
                </a:solidFill>
              </a:rPr>
              <a:t>?</a:t>
            </a:r>
          </a:p>
          <a:p>
            <a:pPr marL="0" indent="0" algn="l">
              <a:buNone/>
            </a:pPr>
            <a:r>
              <a:rPr lang="en-US" b="1" dirty="0">
                <a:solidFill>
                  <a:schemeClr val="tx1"/>
                </a:solidFill>
              </a:rPr>
              <a:t>I`m asking for her </a:t>
            </a:r>
            <a:r>
              <a:rPr lang="en-US" b="1" u="sng" dirty="0">
                <a:solidFill>
                  <a:srgbClr val="C00000"/>
                </a:solidFill>
              </a:rPr>
              <a:t>hand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ar-IQ" dirty="0"/>
          </a:p>
        </p:txBody>
      </p:sp>
      <p:sp>
        <p:nvSpPr>
          <p:cNvPr id="10" name="Pentagon 9"/>
          <p:cNvSpPr/>
          <p:nvPr/>
        </p:nvSpPr>
        <p:spPr>
          <a:xfrm>
            <a:off x="0" y="727587"/>
            <a:ext cx="1582994" cy="4621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11" name="Straight Connector 10"/>
          <p:cNvCxnSpPr/>
          <p:nvPr/>
        </p:nvCxnSpPr>
        <p:spPr>
          <a:xfrm>
            <a:off x="1654284" y="970771"/>
            <a:ext cx="7443020" cy="98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12053227"/>
              </p:ext>
            </p:extLst>
          </p:nvPr>
        </p:nvGraphicFramePr>
        <p:xfrm>
          <a:off x="4511610" y="1927123"/>
          <a:ext cx="9171388" cy="4847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234" y="4521480"/>
            <a:ext cx="1033705" cy="938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029" y="3549869"/>
            <a:ext cx="1033705" cy="757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7"/>
          <a:stretch/>
        </p:blipFill>
        <p:spPr>
          <a:xfrm>
            <a:off x="8516147" y="2751140"/>
            <a:ext cx="973395" cy="819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13" y="4401921"/>
            <a:ext cx="983289" cy="10397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3"/>
          <a:stretch/>
        </p:blipFill>
        <p:spPr>
          <a:xfrm>
            <a:off x="7358131" y="3384957"/>
            <a:ext cx="1102529" cy="87433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429275" y="1489220"/>
            <a:ext cx="7443020" cy="98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603" y="4990970"/>
            <a:ext cx="981632" cy="7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2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  <a:alpha val="57000"/>
              </a:schemeClr>
            </a:gs>
            <a:gs pos="100000">
              <a:schemeClr val="bg2">
                <a:shade val="98000"/>
                <a:satMod val="120000"/>
                <a:lumMod val="83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09135" y="383459"/>
            <a:ext cx="10166555" cy="6037006"/>
          </a:xfrm>
          <a:ln>
            <a:noFill/>
          </a:ln>
        </p:spPr>
        <p:txBody>
          <a:bodyPr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990000"/>
                </a:solidFill>
              </a:rPr>
              <a:t>Ambiguity:</a:t>
            </a:r>
          </a:p>
          <a:p>
            <a:pPr marL="0" indent="0" algn="l">
              <a:buNone/>
            </a:pPr>
            <a:endParaRPr lang="en-US" sz="3200" b="1" dirty="0">
              <a:solidFill>
                <a:srgbClr val="990000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0" y="727587"/>
            <a:ext cx="1582994" cy="4621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00981" y="1100097"/>
            <a:ext cx="7443020" cy="98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entagon 11"/>
          <p:cNvSpPr/>
          <p:nvPr/>
        </p:nvSpPr>
        <p:spPr>
          <a:xfrm>
            <a:off x="1582994" y="1298137"/>
            <a:ext cx="9222658" cy="1007741"/>
          </a:xfrm>
          <a:prstGeom prst="homePlate">
            <a:avLst/>
          </a:prstGeom>
          <a:solidFill>
            <a:srgbClr val="E39E39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A deictic expression </a:t>
            </a:r>
            <a:r>
              <a:rPr lang="en-US" sz="2000" b="1" dirty="0">
                <a:solidFill>
                  <a:schemeClr val="tx1"/>
                </a:solidFill>
              </a:rPr>
              <a:t>will refer to </a:t>
            </a:r>
            <a:r>
              <a:rPr lang="en-US" sz="2000" b="1" u="sng" dirty="0">
                <a:solidFill>
                  <a:srgbClr val="7030A0"/>
                </a:solidFill>
              </a:rPr>
              <a:t>different individuals </a:t>
            </a:r>
            <a:r>
              <a:rPr lang="en-US" sz="2000" b="1" dirty="0">
                <a:solidFill>
                  <a:schemeClr val="tx1"/>
                </a:solidFill>
              </a:rPr>
              <a:t>when spoken by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u="sng" dirty="0">
                <a:solidFill>
                  <a:srgbClr val="7030A0"/>
                </a:solidFill>
              </a:rPr>
              <a:t>different speakers</a:t>
            </a:r>
            <a:r>
              <a:rPr lang="en-US" sz="2000" b="1" dirty="0">
                <a:solidFill>
                  <a:schemeClr val="tx1"/>
                </a:solidFill>
              </a:rPr>
              <a:t>, but this does </a:t>
            </a:r>
            <a:r>
              <a:rPr lang="en-US" sz="2000" b="1" u="sng" dirty="0">
                <a:solidFill>
                  <a:srgbClr val="C00000"/>
                </a:solidFill>
              </a:rPr>
              <a:t>not</a:t>
            </a:r>
            <a:r>
              <a:rPr lang="en-US" sz="2000" b="1" dirty="0">
                <a:solidFill>
                  <a:schemeClr val="tx1"/>
                </a:solidFill>
              </a:rPr>
              <a:t> make it ambiguous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Pentagon 12"/>
          <p:cNvSpPr/>
          <p:nvPr/>
        </p:nvSpPr>
        <p:spPr>
          <a:xfrm>
            <a:off x="1700981" y="4225483"/>
            <a:ext cx="9222658" cy="1097912"/>
          </a:xfrm>
          <a:prstGeom prst="homePlate">
            <a:avLst/>
          </a:prstGeom>
          <a:solidFill>
            <a:srgbClr val="E39E3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A word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/>
                </a:solidFill>
              </a:rPr>
              <a:t>or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phrase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/>
                </a:solidFill>
              </a:rPr>
              <a:t>can have </a:t>
            </a:r>
            <a:r>
              <a:rPr lang="en-US" b="1" u="sng" dirty="0">
                <a:solidFill>
                  <a:srgbClr val="7030A0"/>
                </a:solidFill>
              </a:rPr>
              <a:t>different denotations </a:t>
            </a:r>
            <a:r>
              <a:rPr lang="en-US" b="1" dirty="0">
                <a:solidFill>
                  <a:schemeClr val="tx1"/>
                </a:solidFill>
              </a:rPr>
              <a:t>in </a:t>
            </a:r>
            <a:r>
              <a:rPr lang="en-US" b="1" u="sng" dirty="0">
                <a:solidFill>
                  <a:srgbClr val="7030A0"/>
                </a:solidFill>
              </a:rPr>
              <a:t>different</a:t>
            </a:r>
            <a:r>
              <a:rPr lang="en-US" u="sng" dirty="0">
                <a:solidFill>
                  <a:srgbClr val="7030A0"/>
                </a:solidFill>
              </a:rPr>
              <a:t> </a:t>
            </a:r>
            <a:r>
              <a:rPr lang="en-US" b="1" u="sng" dirty="0">
                <a:solidFill>
                  <a:srgbClr val="7030A0"/>
                </a:solidFill>
              </a:rPr>
              <a:t>contexts </a:t>
            </a:r>
          </a:p>
          <a:p>
            <a:r>
              <a:rPr lang="en-US" b="1" dirty="0">
                <a:solidFill>
                  <a:schemeClr val="tx1"/>
                </a:solidFill>
              </a:rPr>
              <a:t>    does </a:t>
            </a:r>
            <a:r>
              <a:rPr lang="en-US" b="1" u="sng" dirty="0">
                <a:solidFill>
                  <a:srgbClr val="C00000"/>
                </a:solidFill>
              </a:rPr>
              <a:t>not</a:t>
            </a:r>
            <a:r>
              <a:rPr lang="en-US" b="1" dirty="0">
                <a:solidFill>
                  <a:schemeClr val="tx1"/>
                </a:solidFill>
              </a:rPr>
              <a:t> mean that it has </a:t>
            </a:r>
            <a:r>
              <a:rPr lang="en-US" b="1" u="sng" dirty="0">
                <a:solidFill>
                  <a:srgbClr val="00B050"/>
                </a:solidFill>
              </a:rPr>
              <a:t>multiple senses</a:t>
            </a:r>
            <a:r>
              <a:rPr lang="en-US" b="1" dirty="0">
                <a:solidFill>
                  <a:schemeClr val="tx1"/>
                </a:solidFill>
              </a:rPr>
              <a:t>. but this does </a:t>
            </a:r>
            <a:r>
              <a:rPr lang="en-US" b="1" u="sng" dirty="0">
                <a:solidFill>
                  <a:srgbClr val="C00000"/>
                </a:solidFill>
              </a:rPr>
              <a:t>not</a:t>
            </a:r>
            <a:r>
              <a:rPr lang="en-US" b="1" dirty="0">
                <a:solidFill>
                  <a:schemeClr val="tx1"/>
                </a:solidFill>
              </a:rPr>
              <a:t> make it                                                  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---</a:t>
            </a:r>
            <a:r>
              <a:rPr lang="en-US" b="1" dirty="0">
                <a:solidFill>
                  <a:schemeClr val="tx1"/>
                </a:solidFill>
              </a:rPr>
              <a:t>ambiguous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u="sng" dirty="0">
                <a:solidFill>
                  <a:srgbClr val="003CB4"/>
                </a:solidFill>
              </a:rPr>
              <a:t>For examples: </a:t>
            </a:r>
            <a:r>
              <a:rPr lang="en-US" b="1" dirty="0">
                <a:solidFill>
                  <a:schemeClr val="tx1"/>
                </a:solidFill>
              </a:rPr>
              <a:t>   </a:t>
            </a:r>
          </a:p>
          <a:p>
            <a:r>
              <a:rPr lang="en-US" b="1" u="sng" dirty="0">
                <a:solidFill>
                  <a:srgbClr val="C00000"/>
                </a:solidFill>
              </a:rPr>
              <a:t>The president of the United State</a:t>
            </a:r>
            <a:r>
              <a:rPr lang="en-US" b="1" dirty="0">
                <a:solidFill>
                  <a:schemeClr val="tx1"/>
                </a:solidFill>
              </a:rPr>
              <a:t> visits Iraq. </a:t>
            </a:r>
          </a:p>
          <a:p>
            <a:r>
              <a:rPr lang="en-US" b="1" dirty="0">
                <a:solidFill>
                  <a:schemeClr val="tx1"/>
                </a:solidFill>
              </a:rPr>
              <a:t>The 46th </a:t>
            </a:r>
            <a:r>
              <a:rPr lang="en-US" b="1" u="sng" dirty="0">
                <a:solidFill>
                  <a:srgbClr val="C00000"/>
                </a:solidFill>
              </a:rPr>
              <a:t>president of the united state </a:t>
            </a:r>
            <a:r>
              <a:rPr lang="en-US" b="1" dirty="0">
                <a:solidFill>
                  <a:schemeClr val="tx1"/>
                </a:solidFill>
              </a:rPr>
              <a:t>is Joe Biden.</a:t>
            </a:r>
          </a:p>
          <a:p>
            <a:r>
              <a:rPr lang="en-US" b="1" dirty="0">
                <a:solidFill>
                  <a:schemeClr val="tx1"/>
                </a:solidFill>
              </a:rPr>
              <a:t>In 2008, </a:t>
            </a:r>
            <a:r>
              <a:rPr lang="en-US" b="1" u="sng" dirty="0">
                <a:solidFill>
                  <a:srgbClr val="C00000"/>
                </a:solidFill>
              </a:rPr>
              <a:t>the president of the United State </a:t>
            </a:r>
            <a:r>
              <a:rPr lang="en-US" b="1" dirty="0">
                <a:solidFill>
                  <a:schemeClr val="tx1"/>
                </a:solidFill>
              </a:rPr>
              <a:t>is Barak Obama.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196" y="2414312"/>
            <a:ext cx="1227618" cy="1657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811" y="2438653"/>
            <a:ext cx="1318231" cy="1654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88" y="2449407"/>
            <a:ext cx="1269069" cy="1650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18" y="2449407"/>
            <a:ext cx="1273069" cy="167445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582994" y="23972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3CB4"/>
                </a:solidFill>
              </a:rPr>
              <a:t> </a:t>
            </a:r>
            <a:r>
              <a:rPr lang="en-US" b="1" u="sng" dirty="0">
                <a:solidFill>
                  <a:srgbClr val="003CB4"/>
                </a:solidFill>
              </a:rPr>
              <a:t>For example:</a:t>
            </a:r>
          </a:p>
          <a:p>
            <a:r>
              <a:rPr lang="en-US" b="1" dirty="0"/>
              <a:t> </a:t>
            </a:r>
            <a:r>
              <a:rPr lang="en-US" b="1" u="sng" dirty="0"/>
              <a:t>I</a:t>
            </a:r>
            <a:r>
              <a:rPr lang="en-US" b="1" dirty="0"/>
              <a:t> love </a:t>
            </a:r>
            <a:r>
              <a:rPr lang="en-US" b="1" u="sng" dirty="0">
                <a:solidFill>
                  <a:srgbClr val="C00000"/>
                </a:solidFill>
              </a:rPr>
              <a:t>my father</a:t>
            </a:r>
            <a:r>
              <a:rPr lang="en-US" b="1" dirty="0"/>
              <a:t>. </a:t>
            </a:r>
            <a:endParaRPr lang="ar-IQ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52" y="5393333"/>
            <a:ext cx="984617" cy="12504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60" y="5389088"/>
            <a:ext cx="1466707" cy="12546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04"/>
          <a:stretch/>
        </p:blipFill>
        <p:spPr>
          <a:xfrm>
            <a:off x="8166058" y="5389088"/>
            <a:ext cx="1122947" cy="127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3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99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09135" y="383459"/>
            <a:ext cx="10166555" cy="6037006"/>
          </a:xfrm>
          <a:ln>
            <a:noFill/>
          </a:ln>
        </p:spPr>
        <p:txBody>
          <a:bodyPr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990000"/>
                </a:solidFill>
              </a:rPr>
              <a:t>Kinds of ambiguity:</a:t>
            </a:r>
          </a:p>
          <a:p>
            <a:pPr marL="0" indent="0" algn="l">
              <a:buNone/>
            </a:pPr>
            <a:r>
              <a:rPr lang="en-US" sz="3200" b="1" dirty="0">
                <a:solidFill>
                  <a:srgbClr val="990000"/>
                </a:solidFill>
              </a:rPr>
              <a:t>1- </a:t>
            </a:r>
            <a:r>
              <a:rPr lang="en-US" sz="2400" b="1" dirty="0">
                <a:solidFill>
                  <a:schemeClr val="tx1"/>
                </a:solidFill>
              </a:rPr>
              <a:t>Lexical ambiguity:</a:t>
            </a:r>
          </a:p>
        </p:txBody>
      </p:sp>
      <p:sp>
        <p:nvSpPr>
          <p:cNvPr id="10" name="Pentagon 9"/>
          <p:cNvSpPr/>
          <p:nvPr/>
        </p:nvSpPr>
        <p:spPr>
          <a:xfrm>
            <a:off x="0" y="727587"/>
            <a:ext cx="1582994" cy="4621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11" name="Straight Connector 10"/>
          <p:cNvCxnSpPr/>
          <p:nvPr/>
        </p:nvCxnSpPr>
        <p:spPr>
          <a:xfrm>
            <a:off x="1661650" y="1052050"/>
            <a:ext cx="7443020" cy="98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entagon 13"/>
          <p:cNvSpPr/>
          <p:nvPr/>
        </p:nvSpPr>
        <p:spPr>
          <a:xfrm>
            <a:off x="1818967" y="1480931"/>
            <a:ext cx="9881420" cy="2661678"/>
          </a:xfrm>
          <a:custGeom>
            <a:avLst/>
            <a:gdLst>
              <a:gd name="connsiteX0" fmla="*/ 0 w 9222658"/>
              <a:gd name="connsiteY0" fmla="*/ 0 h 1170038"/>
              <a:gd name="connsiteX1" fmla="*/ 8637639 w 9222658"/>
              <a:gd name="connsiteY1" fmla="*/ 0 h 1170038"/>
              <a:gd name="connsiteX2" fmla="*/ 9222658 w 9222658"/>
              <a:gd name="connsiteY2" fmla="*/ 585019 h 1170038"/>
              <a:gd name="connsiteX3" fmla="*/ 8637639 w 9222658"/>
              <a:gd name="connsiteY3" fmla="*/ 1170038 h 1170038"/>
              <a:gd name="connsiteX4" fmla="*/ 0 w 9222658"/>
              <a:gd name="connsiteY4" fmla="*/ 1170038 h 1170038"/>
              <a:gd name="connsiteX5" fmla="*/ 0 w 9222658"/>
              <a:gd name="connsiteY5" fmla="*/ 0 h 1170038"/>
              <a:gd name="connsiteX0" fmla="*/ 0 w 8637639"/>
              <a:gd name="connsiteY0" fmla="*/ 0 h 1170038"/>
              <a:gd name="connsiteX1" fmla="*/ 8637639 w 8637639"/>
              <a:gd name="connsiteY1" fmla="*/ 0 h 1170038"/>
              <a:gd name="connsiteX2" fmla="*/ 8072284 w 8637639"/>
              <a:gd name="connsiteY2" fmla="*/ 594851 h 1170038"/>
              <a:gd name="connsiteX3" fmla="*/ 8637639 w 8637639"/>
              <a:gd name="connsiteY3" fmla="*/ 1170038 h 1170038"/>
              <a:gd name="connsiteX4" fmla="*/ 0 w 8637639"/>
              <a:gd name="connsiteY4" fmla="*/ 1170038 h 1170038"/>
              <a:gd name="connsiteX5" fmla="*/ 0 w 8637639"/>
              <a:gd name="connsiteY5" fmla="*/ 0 h 1170038"/>
              <a:gd name="connsiteX0" fmla="*/ 0 w 8637639"/>
              <a:gd name="connsiteY0" fmla="*/ 0 h 1170038"/>
              <a:gd name="connsiteX1" fmla="*/ 8637639 w 8637639"/>
              <a:gd name="connsiteY1" fmla="*/ 0 h 1170038"/>
              <a:gd name="connsiteX2" fmla="*/ 8622890 w 8637639"/>
              <a:gd name="connsiteY2" fmla="*/ 555522 h 1170038"/>
              <a:gd name="connsiteX3" fmla="*/ 8637639 w 8637639"/>
              <a:gd name="connsiteY3" fmla="*/ 1170038 h 1170038"/>
              <a:gd name="connsiteX4" fmla="*/ 0 w 8637639"/>
              <a:gd name="connsiteY4" fmla="*/ 1170038 h 1170038"/>
              <a:gd name="connsiteX5" fmla="*/ 0 w 8637639"/>
              <a:gd name="connsiteY5" fmla="*/ 0 h 1170038"/>
              <a:gd name="connsiteX0" fmla="*/ 0 w 8652387"/>
              <a:gd name="connsiteY0" fmla="*/ 0 h 1170038"/>
              <a:gd name="connsiteX1" fmla="*/ 8637639 w 8652387"/>
              <a:gd name="connsiteY1" fmla="*/ 0 h 1170038"/>
              <a:gd name="connsiteX2" fmla="*/ 8652387 w 8652387"/>
              <a:gd name="connsiteY2" fmla="*/ 545689 h 1170038"/>
              <a:gd name="connsiteX3" fmla="*/ 8637639 w 8652387"/>
              <a:gd name="connsiteY3" fmla="*/ 1170038 h 1170038"/>
              <a:gd name="connsiteX4" fmla="*/ 0 w 8652387"/>
              <a:gd name="connsiteY4" fmla="*/ 1170038 h 1170038"/>
              <a:gd name="connsiteX5" fmla="*/ 0 w 8652387"/>
              <a:gd name="connsiteY5" fmla="*/ 0 h 11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52387" h="1170038">
                <a:moveTo>
                  <a:pt x="0" y="0"/>
                </a:moveTo>
                <a:lnTo>
                  <a:pt x="8637639" y="0"/>
                </a:lnTo>
                <a:lnTo>
                  <a:pt x="8652387" y="545689"/>
                </a:lnTo>
                <a:lnTo>
                  <a:pt x="8637639" y="1170038"/>
                </a:lnTo>
                <a:lnTo>
                  <a:pt x="0" y="11700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If a </a:t>
            </a:r>
            <a:r>
              <a:rPr lang="en-US" b="1" dirty="0">
                <a:solidFill>
                  <a:srgbClr val="C00000"/>
                </a:solidFill>
              </a:rPr>
              <a:t>phrase</a:t>
            </a:r>
            <a:r>
              <a:rPr lang="en-US" b="1" dirty="0">
                <a:solidFill>
                  <a:schemeClr val="tx1"/>
                </a:solidFill>
              </a:rPr>
              <a:t> or a </a:t>
            </a:r>
            <a:r>
              <a:rPr lang="en-US" b="1" dirty="0">
                <a:solidFill>
                  <a:srgbClr val="C00000"/>
                </a:solidFill>
              </a:rPr>
              <a:t>sentence</a:t>
            </a:r>
            <a:r>
              <a:rPr lang="en-US" b="1" dirty="0">
                <a:solidFill>
                  <a:schemeClr val="tx1"/>
                </a:solidFill>
              </a:rPr>
              <a:t> contains an </a:t>
            </a:r>
            <a:r>
              <a:rPr lang="en-US" b="1" u="sng" dirty="0">
                <a:solidFill>
                  <a:srgbClr val="C00000"/>
                </a:solidFill>
              </a:rPr>
              <a:t>ambiguous word</a:t>
            </a:r>
            <a:r>
              <a:rPr lang="en-US" b="1" dirty="0">
                <a:solidFill>
                  <a:schemeClr val="tx1"/>
                </a:solidFill>
              </a:rPr>
              <a:t>, a </a:t>
            </a:r>
            <a:r>
              <a:rPr lang="en-US" b="1" dirty="0">
                <a:solidFill>
                  <a:srgbClr val="C00000"/>
                </a:solidFill>
              </a:rPr>
              <a:t>phrase</a:t>
            </a:r>
            <a:r>
              <a:rPr lang="en-US" b="1" dirty="0">
                <a:solidFill>
                  <a:schemeClr val="tx1"/>
                </a:solidFill>
              </a:rPr>
              <a:t> or a  </a:t>
            </a:r>
            <a:r>
              <a:rPr lang="en-US" b="1" dirty="0">
                <a:solidFill>
                  <a:srgbClr val="C00000"/>
                </a:solidFill>
              </a:rPr>
              <a:t>sentence </a:t>
            </a:r>
            <a:r>
              <a:rPr lang="en-US" b="1" dirty="0">
                <a:solidFill>
                  <a:schemeClr val="tx1"/>
                </a:solidFill>
              </a:rPr>
              <a:t>will normally be </a:t>
            </a:r>
            <a:r>
              <a:rPr lang="en-US" b="1" u="sng" dirty="0">
                <a:solidFill>
                  <a:schemeClr val="tx1"/>
                </a:solidFill>
              </a:rPr>
              <a:t>ambiguous</a:t>
            </a:r>
            <a:r>
              <a:rPr lang="en-US" b="1" dirty="0">
                <a:solidFill>
                  <a:schemeClr val="tx1"/>
                </a:solidFill>
              </a:rPr>
              <a:t> as well.</a:t>
            </a:r>
          </a:p>
          <a:p>
            <a:r>
              <a:rPr lang="en-US" b="1" u="sng" dirty="0">
                <a:solidFill>
                  <a:srgbClr val="003CB4"/>
                </a:solidFill>
              </a:rPr>
              <a:t>For example: </a:t>
            </a:r>
          </a:p>
          <a:p>
            <a:r>
              <a:rPr lang="en-US" b="1" dirty="0">
                <a:solidFill>
                  <a:schemeClr val="tx1"/>
                </a:solidFill>
              </a:rPr>
              <a:t> A boiled egg is </a:t>
            </a:r>
            <a:r>
              <a:rPr lang="en-US" b="1" u="sng" dirty="0">
                <a:solidFill>
                  <a:srgbClr val="C00000"/>
                </a:solidFill>
              </a:rPr>
              <a:t>hard</a:t>
            </a:r>
            <a:r>
              <a:rPr lang="en-US" b="1" dirty="0">
                <a:solidFill>
                  <a:schemeClr val="tx1"/>
                </a:solidFill>
              </a:rPr>
              <a:t> to </a:t>
            </a:r>
            <a:r>
              <a:rPr lang="en-US" b="1" u="sng" dirty="0">
                <a:solidFill>
                  <a:srgbClr val="C00000"/>
                </a:solidFill>
              </a:rPr>
              <a:t>beat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r>
              <a:rPr lang="en-US" b="1" dirty="0">
                <a:solidFill>
                  <a:schemeClr val="tx1"/>
                </a:solidFill>
              </a:rPr>
              <a:t>                                   ‘defeat’ ‘surpass’</a:t>
            </a:r>
          </a:p>
          <a:p>
            <a:r>
              <a:rPr lang="en-US" b="1" dirty="0">
                <a:solidFill>
                  <a:schemeClr val="tx1"/>
                </a:solidFill>
              </a:rPr>
              <a:t>             ‘difficult’   ‘not soft’</a:t>
            </a:r>
          </a:p>
          <a:p>
            <a:r>
              <a:rPr lang="en-US" b="1" u="sng" dirty="0">
                <a:solidFill>
                  <a:srgbClr val="003CB4"/>
                </a:solidFill>
              </a:rPr>
              <a:t>For example:</a:t>
            </a:r>
          </a:p>
          <a:p>
            <a:r>
              <a:rPr lang="en-US" b="1" dirty="0">
                <a:solidFill>
                  <a:schemeClr val="tx1"/>
                </a:solidFill>
              </a:rPr>
              <a:t>I </a:t>
            </a:r>
            <a:r>
              <a:rPr lang="en-US" b="1" u="sng" dirty="0">
                <a:solidFill>
                  <a:srgbClr val="C00000"/>
                </a:solidFill>
              </a:rPr>
              <a:t>just </a:t>
            </a:r>
            <a:r>
              <a:rPr lang="en-US" b="1" dirty="0">
                <a:solidFill>
                  <a:schemeClr val="tx1"/>
                </a:solidFill>
              </a:rPr>
              <a:t>turned 80 years old and I have a happy family.</a:t>
            </a:r>
          </a:p>
          <a:p>
            <a:r>
              <a:rPr lang="en-US" b="1" dirty="0">
                <a:solidFill>
                  <a:schemeClr val="tx1"/>
                </a:solidFill>
              </a:rPr>
              <a:t>Only  now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ar-IQ" b="1" dirty="0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224115" y="1504331"/>
            <a:ext cx="471949" cy="45228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1156889" y="4444177"/>
            <a:ext cx="471949" cy="45228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412" y="1909910"/>
            <a:ext cx="3431457" cy="103731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787981" y="2647734"/>
            <a:ext cx="344129" cy="318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19980" y="2665622"/>
            <a:ext cx="402414" cy="334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976716" y="2631337"/>
            <a:ext cx="312715" cy="121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628353" y="2634085"/>
            <a:ext cx="192015" cy="118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entagon 13"/>
          <p:cNvSpPr/>
          <p:nvPr/>
        </p:nvSpPr>
        <p:spPr>
          <a:xfrm>
            <a:off x="1818967" y="4444177"/>
            <a:ext cx="9871588" cy="1973820"/>
          </a:xfrm>
          <a:custGeom>
            <a:avLst/>
            <a:gdLst>
              <a:gd name="connsiteX0" fmla="*/ 0 w 9222658"/>
              <a:gd name="connsiteY0" fmla="*/ 0 h 1170038"/>
              <a:gd name="connsiteX1" fmla="*/ 8637639 w 9222658"/>
              <a:gd name="connsiteY1" fmla="*/ 0 h 1170038"/>
              <a:gd name="connsiteX2" fmla="*/ 9222658 w 9222658"/>
              <a:gd name="connsiteY2" fmla="*/ 585019 h 1170038"/>
              <a:gd name="connsiteX3" fmla="*/ 8637639 w 9222658"/>
              <a:gd name="connsiteY3" fmla="*/ 1170038 h 1170038"/>
              <a:gd name="connsiteX4" fmla="*/ 0 w 9222658"/>
              <a:gd name="connsiteY4" fmla="*/ 1170038 h 1170038"/>
              <a:gd name="connsiteX5" fmla="*/ 0 w 9222658"/>
              <a:gd name="connsiteY5" fmla="*/ 0 h 1170038"/>
              <a:gd name="connsiteX0" fmla="*/ 0 w 8637639"/>
              <a:gd name="connsiteY0" fmla="*/ 0 h 1170038"/>
              <a:gd name="connsiteX1" fmla="*/ 8637639 w 8637639"/>
              <a:gd name="connsiteY1" fmla="*/ 0 h 1170038"/>
              <a:gd name="connsiteX2" fmla="*/ 8072284 w 8637639"/>
              <a:gd name="connsiteY2" fmla="*/ 594851 h 1170038"/>
              <a:gd name="connsiteX3" fmla="*/ 8637639 w 8637639"/>
              <a:gd name="connsiteY3" fmla="*/ 1170038 h 1170038"/>
              <a:gd name="connsiteX4" fmla="*/ 0 w 8637639"/>
              <a:gd name="connsiteY4" fmla="*/ 1170038 h 1170038"/>
              <a:gd name="connsiteX5" fmla="*/ 0 w 8637639"/>
              <a:gd name="connsiteY5" fmla="*/ 0 h 1170038"/>
              <a:gd name="connsiteX0" fmla="*/ 0 w 8637639"/>
              <a:gd name="connsiteY0" fmla="*/ 0 h 1170038"/>
              <a:gd name="connsiteX1" fmla="*/ 8637639 w 8637639"/>
              <a:gd name="connsiteY1" fmla="*/ 0 h 1170038"/>
              <a:gd name="connsiteX2" fmla="*/ 8622890 w 8637639"/>
              <a:gd name="connsiteY2" fmla="*/ 555522 h 1170038"/>
              <a:gd name="connsiteX3" fmla="*/ 8637639 w 8637639"/>
              <a:gd name="connsiteY3" fmla="*/ 1170038 h 1170038"/>
              <a:gd name="connsiteX4" fmla="*/ 0 w 8637639"/>
              <a:gd name="connsiteY4" fmla="*/ 1170038 h 1170038"/>
              <a:gd name="connsiteX5" fmla="*/ 0 w 8637639"/>
              <a:gd name="connsiteY5" fmla="*/ 0 h 1170038"/>
              <a:gd name="connsiteX0" fmla="*/ 0 w 8652387"/>
              <a:gd name="connsiteY0" fmla="*/ 0 h 1170038"/>
              <a:gd name="connsiteX1" fmla="*/ 8637639 w 8652387"/>
              <a:gd name="connsiteY1" fmla="*/ 0 h 1170038"/>
              <a:gd name="connsiteX2" fmla="*/ 8652387 w 8652387"/>
              <a:gd name="connsiteY2" fmla="*/ 545689 h 1170038"/>
              <a:gd name="connsiteX3" fmla="*/ 8637639 w 8652387"/>
              <a:gd name="connsiteY3" fmla="*/ 1170038 h 1170038"/>
              <a:gd name="connsiteX4" fmla="*/ 0 w 8652387"/>
              <a:gd name="connsiteY4" fmla="*/ 1170038 h 1170038"/>
              <a:gd name="connsiteX5" fmla="*/ 0 w 8652387"/>
              <a:gd name="connsiteY5" fmla="*/ 0 h 11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52387" h="1170038">
                <a:moveTo>
                  <a:pt x="0" y="0"/>
                </a:moveTo>
                <a:lnTo>
                  <a:pt x="8637639" y="0"/>
                </a:lnTo>
                <a:lnTo>
                  <a:pt x="8652387" y="545689"/>
                </a:lnTo>
                <a:lnTo>
                  <a:pt x="8637639" y="1170038"/>
                </a:lnTo>
                <a:lnTo>
                  <a:pt x="0" y="11700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>
                <a:solidFill>
                  <a:schemeClr val="tx1"/>
                </a:solidFill>
              </a:rPr>
              <a:t>A </a:t>
            </a:r>
            <a:r>
              <a:rPr lang="en-US" b="1" u="sng" dirty="0">
                <a:solidFill>
                  <a:srgbClr val="7030A0"/>
                </a:solidFill>
              </a:rPr>
              <a:t>sentence</a:t>
            </a:r>
            <a:r>
              <a:rPr lang="en-US" b="1" dirty="0">
                <a:solidFill>
                  <a:schemeClr val="tx1"/>
                </a:solidFill>
              </a:rPr>
              <a:t> which has </a:t>
            </a:r>
            <a:r>
              <a:rPr lang="en-US" b="1" dirty="0">
                <a:solidFill>
                  <a:srgbClr val="C00000"/>
                </a:solidFill>
              </a:rPr>
              <a:t>only</a:t>
            </a:r>
            <a:r>
              <a:rPr lang="en-US" b="1" dirty="0">
                <a:solidFill>
                  <a:schemeClr val="tx1"/>
                </a:solidFill>
              </a:rPr>
              <a:t> a </a:t>
            </a:r>
            <a:r>
              <a:rPr lang="en-US" b="1" u="sng" dirty="0">
                <a:solidFill>
                  <a:srgbClr val="7030A0"/>
                </a:solidFill>
              </a:rPr>
              <a:t>single sense </a:t>
            </a:r>
            <a:r>
              <a:rPr lang="en-US" b="1" dirty="0">
                <a:solidFill>
                  <a:schemeClr val="tx1"/>
                </a:solidFill>
              </a:rPr>
              <a:t>may have </a:t>
            </a:r>
            <a:r>
              <a:rPr lang="en-US" b="1" dirty="0">
                <a:solidFill>
                  <a:srgbClr val="C00000"/>
                </a:solidFill>
              </a:rPr>
              <a:t>different truth of values </a:t>
            </a:r>
            <a:r>
              <a:rPr lang="en-US" b="1" dirty="0">
                <a:solidFill>
                  <a:schemeClr val="tx1"/>
                </a:solidFill>
              </a:rPr>
              <a:t>in </a:t>
            </a:r>
            <a:r>
              <a:rPr lang="en-US" b="1" dirty="0">
                <a:solidFill>
                  <a:srgbClr val="C00000"/>
                </a:solidFill>
              </a:rPr>
              <a:t>different</a:t>
            </a:r>
          </a:p>
          <a:p>
            <a:r>
              <a:rPr lang="en-US" b="1" dirty="0">
                <a:solidFill>
                  <a:srgbClr val="C00000"/>
                </a:solidFill>
              </a:rPr>
              <a:t>contexts</a:t>
            </a:r>
            <a:r>
              <a:rPr lang="en-US" b="1" dirty="0">
                <a:solidFill>
                  <a:schemeClr val="tx1"/>
                </a:solidFill>
              </a:rPr>
              <a:t>, but will always have </a:t>
            </a:r>
            <a:r>
              <a:rPr lang="en-US" b="1" u="sng" dirty="0">
                <a:solidFill>
                  <a:srgbClr val="0070C0"/>
                </a:solidFill>
              </a:rPr>
              <a:t>one consistent </a:t>
            </a:r>
            <a:r>
              <a:rPr lang="en-US" b="1" dirty="0">
                <a:solidFill>
                  <a:schemeClr val="tx1"/>
                </a:solidFill>
              </a:rPr>
              <a:t>truth value in any </a:t>
            </a:r>
            <a:r>
              <a:rPr lang="en-US" b="1" u="sng" dirty="0">
                <a:solidFill>
                  <a:srgbClr val="0070C0"/>
                </a:solidFill>
              </a:rPr>
              <a:t>specific</a:t>
            </a:r>
          </a:p>
          <a:p>
            <a:r>
              <a:rPr lang="en-US" b="1" u="sng" dirty="0">
                <a:solidFill>
                  <a:srgbClr val="0070C0"/>
                </a:solidFill>
              </a:rPr>
              <a:t>context. </a:t>
            </a:r>
          </a:p>
          <a:p>
            <a:r>
              <a:rPr lang="en-US" b="1" u="sng" dirty="0">
                <a:solidFill>
                  <a:srgbClr val="003CB4"/>
                </a:solidFill>
              </a:rPr>
              <a:t>For examples:</a:t>
            </a:r>
          </a:p>
          <a:p>
            <a:r>
              <a:rPr lang="en-US" b="1" dirty="0">
                <a:solidFill>
                  <a:schemeClr val="tx1"/>
                </a:solidFill>
              </a:rPr>
              <a:t>I`m looking for my </a:t>
            </a:r>
            <a:r>
              <a:rPr lang="en-US" b="1" u="sng" dirty="0">
                <a:solidFill>
                  <a:srgbClr val="C00000"/>
                </a:solidFill>
              </a:rPr>
              <a:t>glasses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r>
              <a:rPr lang="en-US" b="1" dirty="0">
                <a:solidFill>
                  <a:schemeClr val="tx1"/>
                </a:solidFill>
              </a:rPr>
              <a:t>I`m looking for my </a:t>
            </a:r>
            <a:r>
              <a:rPr lang="en-US" b="1" u="sng" dirty="0">
                <a:solidFill>
                  <a:srgbClr val="C00000"/>
                </a:solidFill>
              </a:rPr>
              <a:t>glasses</a:t>
            </a:r>
            <a:r>
              <a:rPr lang="en-US" b="1" dirty="0">
                <a:solidFill>
                  <a:schemeClr val="tx1"/>
                </a:solidFill>
              </a:rPr>
              <a:t> to read the newspaper.</a:t>
            </a:r>
          </a:p>
          <a:p>
            <a:r>
              <a:rPr lang="en-US" b="1" dirty="0">
                <a:solidFill>
                  <a:schemeClr val="tx1"/>
                </a:solidFill>
              </a:rPr>
              <a:t>I`m looking for my </a:t>
            </a:r>
            <a:r>
              <a:rPr lang="en-US" b="1" u="sng" dirty="0">
                <a:solidFill>
                  <a:srgbClr val="C00000"/>
                </a:solidFill>
              </a:rPr>
              <a:t>glasses</a:t>
            </a:r>
            <a:r>
              <a:rPr lang="en-US" b="1" dirty="0">
                <a:solidFill>
                  <a:schemeClr val="tx1"/>
                </a:solidFill>
              </a:rPr>
              <a:t> to drink some water.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334301" y="3741764"/>
            <a:ext cx="278295" cy="118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141496" y="3726719"/>
            <a:ext cx="258418" cy="133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321" y="5235487"/>
            <a:ext cx="1535902" cy="1108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094" y="3000522"/>
            <a:ext cx="2356922" cy="1142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966" y="5334769"/>
            <a:ext cx="910415" cy="4547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4" t="7226" r="36603" b="54802"/>
          <a:stretch/>
        </p:blipFill>
        <p:spPr>
          <a:xfrm>
            <a:off x="7657917" y="5179921"/>
            <a:ext cx="154763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0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99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09135" y="383459"/>
            <a:ext cx="10166555" cy="6037006"/>
          </a:xfrm>
          <a:ln>
            <a:noFill/>
          </a:ln>
        </p:spPr>
        <p:txBody>
          <a:bodyPr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990000"/>
                </a:solidFill>
              </a:rPr>
              <a:t>Kinds of ambiguity:</a:t>
            </a:r>
          </a:p>
          <a:p>
            <a:pPr marL="0" indent="0" algn="l">
              <a:buNone/>
            </a:pPr>
            <a:r>
              <a:rPr lang="en-US" sz="3200" b="1" dirty="0">
                <a:solidFill>
                  <a:srgbClr val="990000"/>
                </a:solidFill>
              </a:rPr>
              <a:t>2- </a:t>
            </a:r>
            <a:r>
              <a:rPr lang="en-US" sz="2400" b="1" dirty="0">
                <a:solidFill>
                  <a:schemeClr val="tx1"/>
                </a:solidFill>
              </a:rPr>
              <a:t>Structural ambiguity:</a:t>
            </a:r>
          </a:p>
        </p:txBody>
      </p:sp>
      <p:sp>
        <p:nvSpPr>
          <p:cNvPr id="10" name="Pentagon 9"/>
          <p:cNvSpPr/>
          <p:nvPr/>
        </p:nvSpPr>
        <p:spPr>
          <a:xfrm>
            <a:off x="0" y="727587"/>
            <a:ext cx="1582994" cy="4621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11" name="Straight Connector 10"/>
          <p:cNvCxnSpPr/>
          <p:nvPr/>
        </p:nvCxnSpPr>
        <p:spPr>
          <a:xfrm>
            <a:off x="1661650" y="1052050"/>
            <a:ext cx="7443020" cy="98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entagon 13"/>
          <p:cNvSpPr/>
          <p:nvPr/>
        </p:nvSpPr>
        <p:spPr>
          <a:xfrm>
            <a:off x="1818967" y="5095147"/>
            <a:ext cx="9881420" cy="1456094"/>
          </a:xfrm>
          <a:custGeom>
            <a:avLst/>
            <a:gdLst>
              <a:gd name="connsiteX0" fmla="*/ 0 w 9222658"/>
              <a:gd name="connsiteY0" fmla="*/ 0 h 1170038"/>
              <a:gd name="connsiteX1" fmla="*/ 8637639 w 9222658"/>
              <a:gd name="connsiteY1" fmla="*/ 0 h 1170038"/>
              <a:gd name="connsiteX2" fmla="*/ 9222658 w 9222658"/>
              <a:gd name="connsiteY2" fmla="*/ 585019 h 1170038"/>
              <a:gd name="connsiteX3" fmla="*/ 8637639 w 9222658"/>
              <a:gd name="connsiteY3" fmla="*/ 1170038 h 1170038"/>
              <a:gd name="connsiteX4" fmla="*/ 0 w 9222658"/>
              <a:gd name="connsiteY4" fmla="*/ 1170038 h 1170038"/>
              <a:gd name="connsiteX5" fmla="*/ 0 w 9222658"/>
              <a:gd name="connsiteY5" fmla="*/ 0 h 1170038"/>
              <a:gd name="connsiteX0" fmla="*/ 0 w 8637639"/>
              <a:gd name="connsiteY0" fmla="*/ 0 h 1170038"/>
              <a:gd name="connsiteX1" fmla="*/ 8637639 w 8637639"/>
              <a:gd name="connsiteY1" fmla="*/ 0 h 1170038"/>
              <a:gd name="connsiteX2" fmla="*/ 8072284 w 8637639"/>
              <a:gd name="connsiteY2" fmla="*/ 594851 h 1170038"/>
              <a:gd name="connsiteX3" fmla="*/ 8637639 w 8637639"/>
              <a:gd name="connsiteY3" fmla="*/ 1170038 h 1170038"/>
              <a:gd name="connsiteX4" fmla="*/ 0 w 8637639"/>
              <a:gd name="connsiteY4" fmla="*/ 1170038 h 1170038"/>
              <a:gd name="connsiteX5" fmla="*/ 0 w 8637639"/>
              <a:gd name="connsiteY5" fmla="*/ 0 h 1170038"/>
              <a:gd name="connsiteX0" fmla="*/ 0 w 8637639"/>
              <a:gd name="connsiteY0" fmla="*/ 0 h 1170038"/>
              <a:gd name="connsiteX1" fmla="*/ 8637639 w 8637639"/>
              <a:gd name="connsiteY1" fmla="*/ 0 h 1170038"/>
              <a:gd name="connsiteX2" fmla="*/ 8622890 w 8637639"/>
              <a:gd name="connsiteY2" fmla="*/ 555522 h 1170038"/>
              <a:gd name="connsiteX3" fmla="*/ 8637639 w 8637639"/>
              <a:gd name="connsiteY3" fmla="*/ 1170038 h 1170038"/>
              <a:gd name="connsiteX4" fmla="*/ 0 w 8637639"/>
              <a:gd name="connsiteY4" fmla="*/ 1170038 h 1170038"/>
              <a:gd name="connsiteX5" fmla="*/ 0 w 8637639"/>
              <a:gd name="connsiteY5" fmla="*/ 0 h 1170038"/>
              <a:gd name="connsiteX0" fmla="*/ 0 w 8652387"/>
              <a:gd name="connsiteY0" fmla="*/ 0 h 1170038"/>
              <a:gd name="connsiteX1" fmla="*/ 8637639 w 8652387"/>
              <a:gd name="connsiteY1" fmla="*/ 0 h 1170038"/>
              <a:gd name="connsiteX2" fmla="*/ 8652387 w 8652387"/>
              <a:gd name="connsiteY2" fmla="*/ 545689 h 1170038"/>
              <a:gd name="connsiteX3" fmla="*/ 8637639 w 8652387"/>
              <a:gd name="connsiteY3" fmla="*/ 1170038 h 1170038"/>
              <a:gd name="connsiteX4" fmla="*/ 0 w 8652387"/>
              <a:gd name="connsiteY4" fmla="*/ 1170038 h 1170038"/>
              <a:gd name="connsiteX5" fmla="*/ 0 w 8652387"/>
              <a:gd name="connsiteY5" fmla="*/ 0 h 11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52387" h="1170038">
                <a:moveTo>
                  <a:pt x="0" y="0"/>
                </a:moveTo>
                <a:lnTo>
                  <a:pt x="8637639" y="0"/>
                </a:lnTo>
                <a:lnTo>
                  <a:pt x="8652387" y="545689"/>
                </a:lnTo>
                <a:lnTo>
                  <a:pt x="8637639" y="1170038"/>
                </a:lnTo>
                <a:lnTo>
                  <a:pt x="0" y="11700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>
                <a:solidFill>
                  <a:srgbClr val="0070C0"/>
                </a:solidFill>
              </a:rPr>
              <a:t>Structural ambiguity </a:t>
            </a:r>
            <a:r>
              <a:rPr lang="en-US" b="1" dirty="0">
                <a:solidFill>
                  <a:schemeClr val="tx1"/>
                </a:solidFill>
              </a:rPr>
              <a:t>shows us something important about meaning, namely</a:t>
            </a:r>
          </a:p>
          <a:p>
            <a:r>
              <a:rPr lang="en-US" b="1" dirty="0">
                <a:solidFill>
                  <a:schemeClr val="tx1"/>
                </a:solidFill>
              </a:rPr>
              <a:t>that </a:t>
            </a:r>
            <a:r>
              <a:rPr lang="en-US" b="1" u="sng" dirty="0">
                <a:solidFill>
                  <a:schemeClr val="tx1"/>
                </a:solidFill>
              </a:rPr>
              <a:t>meanings</a:t>
            </a:r>
            <a:r>
              <a:rPr lang="en-US" b="1" dirty="0">
                <a:solidFill>
                  <a:schemeClr val="tx1"/>
                </a:solidFill>
              </a:rPr>
              <a:t> are </a:t>
            </a:r>
            <a:r>
              <a:rPr lang="en-US" b="1" dirty="0">
                <a:solidFill>
                  <a:srgbClr val="C00000"/>
                </a:solidFill>
              </a:rPr>
              <a:t>not</a:t>
            </a:r>
            <a:r>
              <a:rPr lang="en-US" b="1" dirty="0">
                <a:solidFill>
                  <a:schemeClr val="tx1"/>
                </a:solidFill>
              </a:rPr>
              <a:t> assigned to </a:t>
            </a:r>
            <a:r>
              <a:rPr lang="en-US" b="1" dirty="0">
                <a:solidFill>
                  <a:srgbClr val="C00000"/>
                </a:solidFill>
              </a:rPr>
              <a:t>strings of phonological material </a:t>
            </a:r>
            <a:r>
              <a:rPr lang="en-US" b="1" dirty="0">
                <a:solidFill>
                  <a:schemeClr val="tx1"/>
                </a:solidFill>
              </a:rPr>
              <a:t>but to </a:t>
            </a:r>
            <a:r>
              <a:rPr lang="en-US" b="1" dirty="0">
                <a:solidFill>
                  <a:srgbClr val="C00000"/>
                </a:solidFill>
              </a:rPr>
              <a:t>syntactic</a:t>
            </a:r>
          </a:p>
          <a:p>
            <a:r>
              <a:rPr lang="en-US" b="1" dirty="0">
                <a:solidFill>
                  <a:srgbClr val="C00000"/>
                </a:solidFill>
              </a:rPr>
              <a:t>objects</a:t>
            </a:r>
            <a:r>
              <a:rPr lang="en-US" b="1" dirty="0">
                <a:solidFill>
                  <a:schemeClr val="tx1"/>
                </a:solidFill>
              </a:rPr>
              <a:t>. The two readings for involve the </a:t>
            </a:r>
            <a:r>
              <a:rPr lang="en-US" b="1" u="sng" dirty="0">
                <a:solidFill>
                  <a:srgbClr val="7030A0"/>
                </a:solidFill>
              </a:rPr>
              <a:t>same string of words </a:t>
            </a:r>
            <a:r>
              <a:rPr lang="en-US" b="1" dirty="0">
                <a:solidFill>
                  <a:schemeClr val="tx1"/>
                </a:solidFill>
              </a:rPr>
              <a:t>but </a:t>
            </a:r>
            <a:r>
              <a:rPr lang="en-US" b="1" dirty="0">
                <a:solidFill>
                  <a:srgbClr val="C00000"/>
                </a:solidFill>
              </a:rPr>
              <a:t>not</a:t>
            </a:r>
            <a:r>
              <a:rPr lang="en-US" b="1" dirty="0">
                <a:solidFill>
                  <a:schemeClr val="tx1"/>
                </a:solidFill>
              </a:rPr>
              <a:t> the </a:t>
            </a:r>
            <a:r>
              <a:rPr lang="en-US" b="1" u="sng" dirty="0">
                <a:solidFill>
                  <a:srgbClr val="7030A0"/>
                </a:solidFill>
              </a:rPr>
              <a:t>same syntactic object</a:t>
            </a:r>
            <a:r>
              <a:rPr lang="en-US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8" name="Pentagon 13"/>
          <p:cNvSpPr/>
          <p:nvPr/>
        </p:nvSpPr>
        <p:spPr>
          <a:xfrm>
            <a:off x="1818967" y="1556534"/>
            <a:ext cx="9891252" cy="1140527"/>
          </a:xfrm>
          <a:custGeom>
            <a:avLst/>
            <a:gdLst>
              <a:gd name="connsiteX0" fmla="*/ 0 w 9222658"/>
              <a:gd name="connsiteY0" fmla="*/ 0 h 1170038"/>
              <a:gd name="connsiteX1" fmla="*/ 8637639 w 9222658"/>
              <a:gd name="connsiteY1" fmla="*/ 0 h 1170038"/>
              <a:gd name="connsiteX2" fmla="*/ 9222658 w 9222658"/>
              <a:gd name="connsiteY2" fmla="*/ 585019 h 1170038"/>
              <a:gd name="connsiteX3" fmla="*/ 8637639 w 9222658"/>
              <a:gd name="connsiteY3" fmla="*/ 1170038 h 1170038"/>
              <a:gd name="connsiteX4" fmla="*/ 0 w 9222658"/>
              <a:gd name="connsiteY4" fmla="*/ 1170038 h 1170038"/>
              <a:gd name="connsiteX5" fmla="*/ 0 w 9222658"/>
              <a:gd name="connsiteY5" fmla="*/ 0 h 1170038"/>
              <a:gd name="connsiteX0" fmla="*/ 0 w 8637639"/>
              <a:gd name="connsiteY0" fmla="*/ 0 h 1170038"/>
              <a:gd name="connsiteX1" fmla="*/ 8637639 w 8637639"/>
              <a:gd name="connsiteY1" fmla="*/ 0 h 1170038"/>
              <a:gd name="connsiteX2" fmla="*/ 8072284 w 8637639"/>
              <a:gd name="connsiteY2" fmla="*/ 594851 h 1170038"/>
              <a:gd name="connsiteX3" fmla="*/ 8637639 w 8637639"/>
              <a:gd name="connsiteY3" fmla="*/ 1170038 h 1170038"/>
              <a:gd name="connsiteX4" fmla="*/ 0 w 8637639"/>
              <a:gd name="connsiteY4" fmla="*/ 1170038 h 1170038"/>
              <a:gd name="connsiteX5" fmla="*/ 0 w 8637639"/>
              <a:gd name="connsiteY5" fmla="*/ 0 h 1170038"/>
              <a:gd name="connsiteX0" fmla="*/ 0 w 8637639"/>
              <a:gd name="connsiteY0" fmla="*/ 0 h 1170038"/>
              <a:gd name="connsiteX1" fmla="*/ 8637639 w 8637639"/>
              <a:gd name="connsiteY1" fmla="*/ 0 h 1170038"/>
              <a:gd name="connsiteX2" fmla="*/ 8622890 w 8637639"/>
              <a:gd name="connsiteY2" fmla="*/ 555522 h 1170038"/>
              <a:gd name="connsiteX3" fmla="*/ 8637639 w 8637639"/>
              <a:gd name="connsiteY3" fmla="*/ 1170038 h 1170038"/>
              <a:gd name="connsiteX4" fmla="*/ 0 w 8637639"/>
              <a:gd name="connsiteY4" fmla="*/ 1170038 h 1170038"/>
              <a:gd name="connsiteX5" fmla="*/ 0 w 8637639"/>
              <a:gd name="connsiteY5" fmla="*/ 0 h 1170038"/>
              <a:gd name="connsiteX0" fmla="*/ 0 w 8652387"/>
              <a:gd name="connsiteY0" fmla="*/ 0 h 1170038"/>
              <a:gd name="connsiteX1" fmla="*/ 8637639 w 8652387"/>
              <a:gd name="connsiteY1" fmla="*/ 0 h 1170038"/>
              <a:gd name="connsiteX2" fmla="*/ 8652387 w 8652387"/>
              <a:gd name="connsiteY2" fmla="*/ 545689 h 1170038"/>
              <a:gd name="connsiteX3" fmla="*/ 8637639 w 8652387"/>
              <a:gd name="connsiteY3" fmla="*/ 1170038 h 1170038"/>
              <a:gd name="connsiteX4" fmla="*/ 0 w 8652387"/>
              <a:gd name="connsiteY4" fmla="*/ 1170038 h 1170038"/>
              <a:gd name="connsiteX5" fmla="*/ 0 w 8652387"/>
              <a:gd name="connsiteY5" fmla="*/ 0 h 11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52387" h="1170038">
                <a:moveTo>
                  <a:pt x="0" y="0"/>
                </a:moveTo>
                <a:lnTo>
                  <a:pt x="8637639" y="0"/>
                </a:lnTo>
                <a:lnTo>
                  <a:pt x="8652387" y="545689"/>
                </a:lnTo>
                <a:lnTo>
                  <a:pt x="8637639" y="1170038"/>
                </a:lnTo>
                <a:lnTo>
                  <a:pt x="0" y="11700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>
                <a:solidFill>
                  <a:srgbClr val="C00000"/>
                </a:solidFill>
              </a:rPr>
              <a:t>An ambiguous sentence </a:t>
            </a:r>
            <a:r>
              <a:rPr lang="en-US" b="1" dirty="0">
                <a:solidFill>
                  <a:schemeClr val="tx1"/>
                </a:solidFill>
              </a:rPr>
              <a:t>have </a:t>
            </a:r>
            <a:r>
              <a:rPr lang="en-US" b="1" u="sng" dirty="0">
                <a:solidFill>
                  <a:srgbClr val="7030A0"/>
                </a:solidFill>
              </a:rPr>
              <a:t>two or more senses </a:t>
            </a:r>
            <a:r>
              <a:rPr lang="en-US" b="1" dirty="0">
                <a:solidFill>
                  <a:schemeClr val="tx1"/>
                </a:solidFill>
              </a:rPr>
              <a:t>(or readings) arise because the grammar of the language can assign </a:t>
            </a:r>
            <a:r>
              <a:rPr lang="en-US" b="1" u="sng" dirty="0">
                <a:solidFill>
                  <a:srgbClr val="003CB4"/>
                </a:solidFill>
              </a:rPr>
              <a:t>two different structures </a:t>
            </a:r>
            <a:r>
              <a:rPr lang="en-US" b="1" dirty="0">
                <a:solidFill>
                  <a:schemeClr val="tx1"/>
                </a:solidFill>
              </a:rPr>
              <a:t>to the </a:t>
            </a:r>
            <a:r>
              <a:rPr lang="en-US" b="1" dirty="0">
                <a:solidFill>
                  <a:srgbClr val="C00000"/>
                </a:solidFill>
              </a:rPr>
              <a:t>same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rgbClr val="7030A0"/>
                </a:solidFill>
              </a:rPr>
              <a:t>string of words</a:t>
            </a:r>
            <a:r>
              <a:rPr lang="en-US" b="1" dirty="0">
                <a:solidFill>
                  <a:schemeClr val="tx1"/>
                </a:solidFill>
              </a:rPr>
              <a:t>, even though none of those words is itself.</a:t>
            </a:r>
            <a:endParaRPr lang="ar-IQ" b="1" dirty="0">
              <a:solidFill>
                <a:schemeClr val="tx1"/>
              </a:solidFill>
            </a:endParaRPr>
          </a:p>
        </p:txBody>
      </p:sp>
      <p:sp>
        <p:nvSpPr>
          <p:cNvPr id="2" name="Chevron 1"/>
          <p:cNvSpPr/>
          <p:nvPr/>
        </p:nvSpPr>
        <p:spPr>
          <a:xfrm>
            <a:off x="1189701" y="1582985"/>
            <a:ext cx="471949" cy="45228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224115" y="2881221"/>
            <a:ext cx="471949" cy="45228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1189700" y="5148206"/>
            <a:ext cx="471949" cy="45228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19" name="Pentagon 13"/>
          <p:cNvSpPr/>
          <p:nvPr/>
        </p:nvSpPr>
        <p:spPr>
          <a:xfrm>
            <a:off x="1818967" y="2881221"/>
            <a:ext cx="9871588" cy="1985931"/>
          </a:xfrm>
          <a:custGeom>
            <a:avLst/>
            <a:gdLst>
              <a:gd name="connsiteX0" fmla="*/ 0 w 9222658"/>
              <a:gd name="connsiteY0" fmla="*/ 0 h 1170038"/>
              <a:gd name="connsiteX1" fmla="*/ 8637639 w 9222658"/>
              <a:gd name="connsiteY1" fmla="*/ 0 h 1170038"/>
              <a:gd name="connsiteX2" fmla="*/ 9222658 w 9222658"/>
              <a:gd name="connsiteY2" fmla="*/ 585019 h 1170038"/>
              <a:gd name="connsiteX3" fmla="*/ 8637639 w 9222658"/>
              <a:gd name="connsiteY3" fmla="*/ 1170038 h 1170038"/>
              <a:gd name="connsiteX4" fmla="*/ 0 w 9222658"/>
              <a:gd name="connsiteY4" fmla="*/ 1170038 h 1170038"/>
              <a:gd name="connsiteX5" fmla="*/ 0 w 9222658"/>
              <a:gd name="connsiteY5" fmla="*/ 0 h 1170038"/>
              <a:gd name="connsiteX0" fmla="*/ 0 w 8637639"/>
              <a:gd name="connsiteY0" fmla="*/ 0 h 1170038"/>
              <a:gd name="connsiteX1" fmla="*/ 8637639 w 8637639"/>
              <a:gd name="connsiteY1" fmla="*/ 0 h 1170038"/>
              <a:gd name="connsiteX2" fmla="*/ 8072284 w 8637639"/>
              <a:gd name="connsiteY2" fmla="*/ 594851 h 1170038"/>
              <a:gd name="connsiteX3" fmla="*/ 8637639 w 8637639"/>
              <a:gd name="connsiteY3" fmla="*/ 1170038 h 1170038"/>
              <a:gd name="connsiteX4" fmla="*/ 0 w 8637639"/>
              <a:gd name="connsiteY4" fmla="*/ 1170038 h 1170038"/>
              <a:gd name="connsiteX5" fmla="*/ 0 w 8637639"/>
              <a:gd name="connsiteY5" fmla="*/ 0 h 1170038"/>
              <a:gd name="connsiteX0" fmla="*/ 0 w 8637639"/>
              <a:gd name="connsiteY0" fmla="*/ 0 h 1170038"/>
              <a:gd name="connsiteX1" fmla="*/ 8637639 w 8637639"/>
              <a:gd name="connsiteY1" fmla="*/ 0 h 1170038"/>
              <a:gd name="connsiteX2" fmla="*/ 8622890 w 8637639"/>
              <a:gd name="connsiteY2" fmla="*/ 555522 h 1170038"/>
              <a:gd name="connsiteX3" fmla="*/ 8637639 w 8637639"/>
              <a:gd name="connsiteY3" fmla="*/ 1170038 h 1170038"/>
              <a:gd name="connsiteX4" fmla="*/ 0 w 8637639"/>
              <a:gd name="connsiteY4" fmla="*/ 1170038 h 1170038"/>
              <a:gd name="connsiteX5" fmla="*/ 0 w 8637639"/>
              <a:gd name="connsiteY5" fmla="*/ 0 h 1170038"/>
              <a:gd name="connsiteX0" fmla="*/ 0 w 8652387"/>
              <a:gd name="connsiteY0" fmla="*/ 0 h 1170038"/>
              <a:gd name="connsiteX1" fmla="*/ 8637639 w 8652387"/>
              <a:gd name="connsiteY1" fmla="*/ 0 h 1170038"/>
              <a:gd name="connsiteX2" fmla="*/ 8652387 w 8652387"/>
              <a:gd name="connsiteY2" fmla="*/ 545689 h 1170038"/>
              <a:gd name="connsiteX3" fmla="*/ 8637639 w 8652387"/>
              <a:gd name="connsiteY3" fmla="*/ 1170038 h 1170038"/>
              <a:gd name="connsiteX4" fmla="*/ 0 w 8652387"/>
              <a:gd name="connsiteY4" fmla="*/ 1170038 h 1170038"/>
              <a:gd name="connsiteX5" fmla="*/ 0 w 8652387"/>
              <a:gd name="connsiteY5" fmla="*/ 0 h 11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52387" h="1170038">
                <a:moveTo>
                  <a:pt x="0" y="0"/>
                </a:moveTo>
                <a:lnTo>
                  <a:pt x="8637639" y="0"/>
                </a:lnTo>
                <a:lnTo>
                  <a:pt x="8652387" y="545689"/>
                </a:lnTo>
                <a:lnTo>
                  <a:pt x="8637639" y="1170038"/>
                </a:lnTo>
                <a:lnTo>
                  <a:pt x="0" y="11700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>
                <a:solidFill>
                  <a:schemeClr val="tx1"/>
                </a:solidFill>
              </a:rPr>
              <a:t>some sentences involve both </a:t>
            </a:r>
            <a:r>
              <a:rPr lang="en-US" b="1" u="sng" dirty="0">
                <a:solidFill>
                  <a:srgbClr val="7030A0"/>
                </a:solidFill>
              </a:rPr>
              <a:t>structural</a:t>
            </a:r>
            <a:r>
              <a:rPr lang="en-US" b="1" dirty="0">
                <a:solidFill>
                  <a:schemeClr val="tx1"/>
                </a:solidFill>
              </a:rPr>
              <a:t> and </a:t>
            </a:r>
            <a:r>
              <a:rPr lang="en-US" b="1" u="sng" dirty="0">
                <a:solidFill>
                  <a:srgbClr val="7030A0"/>
                </a:solidFill>
              </a:rPr>
              <a:t>lexical ambiguity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r>
              <a:rPr lang="en-US" b="1" u="sng" dirty="0">
                <a:solidFill>
                  <a:srgbClr val="003CB4"/>
                </a:solidFill>
              </a:rPr>
              <a:t>For example: 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*Two cars were[ </a:t>
            </a:r>
            <a:r>
              <a:rPr lang="en-US" b="1" dirty="0">
                <a:solidFill>
                  <a:srgbClr val="C00000"/>
                </a:solidFill>
              </a:rPr>
              <a:t>reported</a:t>
            </a:r>
            <a:r>
              <a:rPr lang="en-US" b="1" dirty="0">
                <a:solidFill>
                  <a:schemeClr val="tx1"/>
                </a:solidFill>
              </a:rPr>
              <a:t> [</a:t>
            </a:r>
            <a:r>
              <a:rPr lang="en-US" b="1" dirty="0">
                <a:solidFill>
                  <a:srgbClr val="C00000"/>
                </a:solidFill>
              </a:rPr>
              <a:t>stolen by the Groveton police</a:t>
            </a:r>
            <a:r>
              <a:rPr lang="en-US" b="1" dirty="0">
                <a:solidFill>
                  <a:schemeClr val="tx1"/>
                </a:solidFill>
              </a:rPr>
              <a:t>]] yesterday.</a:t>
            </a:r>
            <a:endParaRPr lang="en-US" b="1" u="sng" dirty="0">
              <a:solidFill>
                <a:srgbClr val="003CB4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* One morning,</a:t>
            </a:r>
            <a:r>
              <a:rPr lang="en-US" b="1" u="sng" dirty="0">
                <a:solidFill>
                  <a:schemeClr val="tx1"/>
                </a:solidFill>
              </a:rPr>
              <a:t> I </a:t>
            </a:r>
            <a:r>
              <a:rPr lang="en-US" b="1" dirty="0">
                <a:solidFill>
                  <a:schemeClr val="tx1"/>
                </a:solidFill>
              </a:rPr>
              <a:t>[</a:t>
            </a:r>
            <a:r>
              <a:rPr lang="en-US" b="1" dirty="0">
                <a:solidFill>
                  <a:srgbClr val="C00000"/>
                </a:solidFill>
              </a:rPr>
              <a:t>shot an elephant</a:t>
            </a:r>
            <a:r>
              <a:rPr lang="en-US" b="1" dirty="0">
                <a:solidFill>
                  <a:schemeClr val="tx1"/>
                </a:solidFill>
              </a:rPr>
              <a:t>] [</a:t>
            </a:r>
            <a:r>
              <a:rPr lang="en-US" b="1" dirty="0">
                <a:solidFill>
                  <a:srgbClr val="C00000"/>
                </a:solidFill>
              </a:rPr>
              <a:t>in my pajamas</a:t>
            </a:r>
            <a:r>
              <a:rPr lang="en-US" b="1" dirty="0">
                <a:solidFill>
                  <a:schemeClr val="tx1"/>
                </a:solidFill>
              </a:rPr>
              <a:t>].</a:t>
            </a:r>
          </a:p>
          <a:p>
            <a:r>
              <a:rPr lang="en-US" b="1" dirty="0">
                <a:solidFill>
                  <a:schemeClr val="tx1"/>
                </a:solidFill>
              </a:rPr>
              <a:t>* One morning, I </a:t>
            </a:r>
            <a:r>
              <a:rPr lang="en-US" b="1" u="sng" dirty="0">
                <a:solidFill>
                  <a:schemeClr val="tx1"/>
                </a:solidFill>
              </a:rPr>
              <a:t>shot</a:t>
            </a:r>
            <a:r>
              <a:rPr lang="en-US" b="1" dirty="0">
                <a:solidFill>
                  <a:schemeClr val="tx1"/>
                </a:solidFill>
              </a:rPr>
              <a:t> [</a:t>
            </a:r>
            <a:r>
              <a:rPr lang="en-US" b="1" dirty="0">
                <a:solidFill>
                  <a:srgbClr val="C00000"/>
                </a:solidFill>
              </a:rPr>
              <a:t>an elephant in my pajamas</a:t>
            </a:r>
            <a:r>
              <a:rPr lang="en-US" b="1" dirty="0">
                <a:solidFill>
                  <a:schemeClr val="tx1"/>
                </a:solidFill>
              </a:rPr>
              <a:t>]</a:t>
            </a:r>
          </a:p>
          <a:p>
            <a:r>
              <a:rPr lang="en-US" b="1" dirty="0">
                <a:solidFill>
                  <a:schemeClr val="tx1"/>
                </a:solidFill>
              </a:rPr>
              <a:t>      take a photo          killed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60819" y="4409724"/>
            <a:ext cx="422788" cy="89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675684" y="4409724"/>
            <a:ext cx="373626" cy="82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146" y="3897289"/>
            <a:ext cx="4871126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99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09135" y="383459"/>
            <a:ext cx="10166555" cy="6037006"/>
          </a:xfrm>
          <a:ln>
            <a:noFill/>
          </a:ln>
        </p:spPr>
        <p:txBody>
          <a:bodyPr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990000"/>
                </a:solidFill>
              </a:rPr>
              <a:t>Kinds of ambiguity:</a:t>
            </a:r>
          </a:p>
          <a:p>
            <a:pPr marL="0" indent="0" algn="l">
              <a:buNone/>
            </a:pPr>
            <a:r>
              <a:rPr lang="en-US" sz="3200" b="1" dirty="0">
                <a:solidFill>
                  <a:srgbClr val="990000"/>
                </a:solidFill>
              </a:rPr>
              <a:t>3- </a:t>
            </a:r>
            <a:r>
              <a:rPr lang="en-US" sz="2400" b="1" dirty="0">
                <a:solidFill>
                  <a:schemeClr val="tx1"/>
                </a:solidFill>
              </a:rPr>
              <a:t>Referential ambiguity:</a:t>
            </a:r>
          </a:p>
        </p:txBody>
      </p:sp>
      <p:sp>
        <p:nvSpPr>
          <p:cNvPr id="10" name="Pentagon 9"/>
          <p:cNvSpPr/>
          <p:nvPr/>
        </p:nvSpPr>
        <p:spPr>
          <a:xfrm>
            <a:off x="0" y="727587"/>
            <a:ext cx="1582994" cy="4621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11" name="Straight Connector 10"/>
          <p:cNvCxnSpPr/>
          <p:nvPr/>
        </p:nvCxnSpPr>
        <p:spPr>
          <a:xfrm>
            <a:off x="1661650" y="1052050"/>
            <a:ext cx="7443020" cy="98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entagon 13"/>
          <p:cNvSpPr/>
          <p:nvPr/>
        </p:nvSpPr>
        <p:spPr>
          <a:xfrm>
            <a:off x="1818967" y="1850255"/>
            <a:ext cx="9891252" cy="1140527"/>
          </a:xfrm>
          <a:custGeom>
            <a:avLst/>
            <a:gdLst>
              <a:gd name="connsiteX0" fmla="*/ 0 w 9222658"/>
              <a:gd name="connsiteY0" fmla="*/ 0 h 1170038"/>
              <a:gd name="connsiteX1" fmla="*/ 8637639 w 9222658"/>
              <a:gd name="connsiteY1" fmla="*/ 0 h 1170038"/>
              <a:gd name="connsiteX2" fmla="*/ 9222658 w 9222658"/>
              <a:gd name="connsiteY2" fmla="*/ 585019 h 1170038"/>
              <a:gd name="connsiteX3" fmla="*/ 8637639 w 9222658"/>
              <a:gd name="connsiteY3" fmla="*/ 1170038 h 1170038"/>
              <a:gd name="connsiteX4" fmla="*/ 0 w 9222658"/>
              <a:gd name="connsiteY4" fmla="*/ 1170038 h 1170038"/>
              <a:gd name="connsiteX5" fmla="*/ 0 w 9222658"/>
              <a:gd name="connsiteY5" fmla="*/ 0 h 1170038"/>
              <a:gd name="connsiteX0" fmla="*/ 0 w 8637639"/>
              <a:gd name="connsiteY0" fmla="*/ 0 h 1170038"/>
              <a:gd name="connsiteX1" fmla="*/ 8637639 w 8637639"/>
              <a:gd name="connsiteY1" fmla="*/ 0 h 1170038"/>
              <a:gd name="connsiteX2" fmla="*/ 8072284 w 8637639"/>
              <a:gd name="connsiteY2" fmla="*/ 594851 h 1170038"/>
              <a:gd name="connsiteX3" fmla="*/ 8637639 w 8637639"/>
              <a:gd name="connsiteY3" fmla="*/ 1170038 h 1170038"/>
              <a:gd name="connsiteX4" fmla="*/ 0 w 8637639"/>
              <a:gd name="connsiteY4" fmla="*/ 1170038 h 1170038"/>
              <a:gd name="connsiteX5" fmla="*/ 0 w 8637639"/>
              <a:gd name="connsiteY5" fmla="*/ 0 h 1170038"/>
              <a:gd name="connsiteX0" fmla="*/ 0 w 8637639"/>
              <a:gd name="connsiteY0" fmla="*/ 0 h 1170038"/>
              <a:gd name="connsiteX1" fmla="*/ 8637639 w 8637639"/>
              <a:gd name="connsiteY1" fmla="*/ 0 h 1170038"/>
              <a:gd name="connsiteX2" fmla="*/ 8622890 w 8637639"/>
              <a:gd name="connsiteY2" fmla="*/ 555522 h 1170038"/>
              <a:gd name="connsiteX3" fmla="*/ 8637639 w 8637639"/>
              <a:gd name="connsiteY3" fmla="*/ 1170038 h 1170038"/>
              <a:gd name="connsiteX4" fmla="*/ 0 w 8637639"/>
              <a:gd name="connsiteY4" fmla="*/ 1170038 h 1170038"/>
              <a:gd name="connsiteX5" fmla="*/ 0 w 8637639"/>
              <a:gd name="connsiteY5" fmla="*/ 0 h 1170038"/>
              <a:gd name="connsiteX0" fmla="*/ 0 w 8652387"/>
              <a:gd name="connsiteY0" fmla="*/ 0 h 1170038"/>
              <a:gd name="connsiteX1" fmla="*/ 8637639 w 8652387"/>
              <a:gd name="connsiteY1" fmla="*/ 0 h 1170038"/>
              <a:gd name="connsiteX2" fmla="*/ 8652387 w 8652387"/>
              <a:gd name="connsiteY2" fmla="*/ 545689 h 1170038"/>
              <a:gd name="connsiteX3" fmla="*/ 8637639 w 8652387"/>
              <a:gd name="connsiteY3" fmla="*/ 1170038 h 1170038"/>
              <a:gd name="connsiteX4" fmla="*/ 0 w 8652387"/>
              <a:gd name="connsiteY4" fmla="*/ 1170038 h 1170038"/>
              <a:gd name="connsiteX5" fmla="*/ 0 w 8652387"/>
              <a:gd name="connsiteY5" fmla="*/ 0 h 11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52387" h="1170038">
                <a:moveTo>
                  <a:pt x="0" y="0"/>
                </a:moveTo>
                <a:lnTo>
                  <a:pt x="8637639" y="0"/>
                </a:lnTo>
                <a:lnTo>
                  <a:pt x="8652387" y="545689"/>
                </a:lnTo>
                <a:lnTo>
                  <a:pt x="8637639" y="1170038"/>
                </a:lnTo>
                <a:lnTo>
                  <a:pt x="0" y="11700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>
                <a:solidFill>
                  <a:schemeClr val="tx1"/>
                </a:solidFill>
              </a:rPr>
              <a:t>It is common that people using </a:t>
            </a:r>
            <a:r>
              <a:rPr lang="en-US" b="1" dirty="0">
                <a:solidFill>
                  <a:srgbClr val="C00000"/>
                </a:solidFill>
              </a:rPr>
              <a:t>pronouns</a:t>
            </a:r>
            <a:r>
              <a:rPr lang="en-US" b="1" dirty="0">
                <a:solidFill>
                  <a:schemeClr val="tx1"/>
                </a:solidFill>
              </a:rPr>
              <a:t> in a way that permits </a:t>
            </a:r>
            <a:r>
              <a:rPr lang="en-US" b="1" u="sng" dirty="0">
                <a:solidFill>
                  <a:srgbClr val="C00000"/>
                </a:solidFill>
              </a:rPr>
              <a:t>more than</a:t>
            </a:r>
          </a:p>
          <a:p>
            <a:r>
              <a:rPr lang="en-US" b="1" u="sng" dirty="0">
                <a:solidFill>
                  <a:srgbClr val="C00000"/>
                </a:solidFill>
              </a:rPr>
              <a:t>one</a:t>
            </a:r>
            <a:r>
              <a:rPr lang="en-US" b="1" dirty="0">
                <a:solidFill>
                  <a:schemeClr val="tx1"/>
                </a:solidFill>
              </a:rPr>
              <a:t> possible </a:t>
            </a:r>
            <a:r>
              <a:rPr lang="en-US" b="1" dirty="0">
                <a:solidFill>
                  <a:srgbClr val="C00000"/>
                </a:solidFill>
              </a:rPr>
              <a:t>antecedent.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 e.g. </a:t>
            </a:r>
            <a:r>
              <a:rPr lang="en-US" b="1" i="1" dirty="0">
                <a:solidFill>
                  <a:srgbClr val="003CB4"/>
                </a:solidFill>
              </a:rPr>
              <a:t>Adams</a:t>
            </a:r>
            <a:r>
              <a:rPr lang="en-US" b="1" i="1" dirty="0">
                <a:solidFill>
                  <a:schemeClr val="tx1"/>
                </a:solidFill>
              </a:rPr>
              <a:t> wrote frequently to </a:t>
            </a:r>
            <a:r>
              <a:rPr lang="en-US" b="1" i="1" dirty="0">
                <a:solidFill>
                  <a:srgbClr val="003CB4"/>
                </a:solidFill>
              </a:rPr>
              <a:t>Jefferson</a:t>
            </a:r>
            <a:r>
              <a:rPr lang="en-US" b="1" i="1" dirty="0">
                <a:solidFill>
                  <a:schemeClr val="tx1"/>
                </a:solidFill>
              </a:rPr>
              <a:t> while </a:t>
            </a:r>
            <a:r>
              <a:rPr lang="en-US" b="1" i="1" u="sng" dirty="0">
                <a:solidFill>
                  <a:srgbClr val="C00000"/>
                </a:solidFill>
              </a:rPr>
              <a:t>he</a:t>
            </a:r>
            <a:r>
              <a:rPr lang="en-US" b="1" i="1" dirty="0">
                <a:solidFill>
                  <a:schemeClr val="tx1"/>
                </a:solidFill>
              </a:rPr>
              <a:t> was in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Paris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endParaRPr lang="ar-IQ" b="1" dirty="0">
              <a:solidFill>
                <a:schemeClr val="tx1"/>
              </a:solidFill>
            </a:endParaRPr>
          </a:p>
        </p:txBody>
      </p:sp>
      <p:sp>
        <p:nvSpPr>
          <p:cNvPr id="2" name="Chevron 1"/>
          <p:cNvSpPr/>
          <p:nvPr/>
        </p:nvSpPr>
        <p:spPr>
          <a:xfrm>
            <a:off x="1189701" y="1866429"/>
            <a:ext cx="471949" cy="45228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197143" y="3319902"/>
            <a:ext cx="471949" cy="45228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19" name="Pentagon 13"/>
          <p:cNvSpPr/>
          <p:nvPr/>
        </p:nvSpPr>
        <p:spPr>
          <a:xfrm>
            <a:off x="1818967" y="3300233"/>
            <a:ext cx="9891252" cy="1449977"/>
          </a:xfrm>
          <a:custGeom>
            <a:avLst/>
            <a:gdLst>
              <a:gd name="connsiteX0" fmla="*/ 0 w 9222658"/>
              <a:gd name="connsiteY0" fmla="*/ 0 h 1170038"/>
              <a:gd name="connsiteX1" fmla="*/ 8637639 w 9222658"/>
              <a:gd name="connsiteY1" fmla="*/ 0 h 1170038"/>
              <a:gd name="connsiteX2" fmla="*/ 9222658 w 9222658"/>
              <a:gd name="connsiteY2" fmla="*/ 585019 h 1170038"/>
              <a:gd name="connsiteX3" fmla="*/ 8637639 w 9222658"/>
              <a:gd name="connsiteY3" fmla="*/ 1170038 h 1170038"/>
              <a:gd name="connsiteX4" fmla="*/ 0 w 9222658"/>
              <a:gd name="connsiteY4" fmla="*/ 1170038 h 1170038"/>
              <a:gd name="connsiteX5" fmla="*/ 0 w 9222658"/>
              <a:gd name="connsiteY5" fmla="*/ 0 h 1170038"/>
              <a:gd name="connsiteX0" fmla="*/ 0 w 8637639"/>
              <a:gd name="connsiteY0" fmla="*/ 0 h 1170038"/>
              <a:gd name="connsiteX1" fmla="*/ 8637639 w 8637639"/>
              <a:gd name="connsiteY1" fmla="*/ 0 h 1170038"/>
              <a:gd name="connsiteX2" fmla="*/ 8072284 w 8637639"/>
              <a:gd name="connsiteY2" fmla="*/ 594851 h 1170038"/>
              <a:gd name="connsiteX3" fmla="*/ 8637639 w 8637639"/>
              <a:gd name="connsiteY3" fmla="*/ 1170038 h 1170038"/>
              <a:gd name="connsiteX4" fmla="*/ 0 w 8637639"/>
              <a:gd name="connsiteY4" fmla="*/ 1170038 h 1170038"/>
              <a:gd name="connsiteX5" fmla="*/ 0 w 8637639"/>
              <a:gd name="connsiteY5" fmla="*/ 0 h 1170038"/>
              <a:gd name="connsiteX0" fmla="*/ 0 w 8637639"/>
              <a:gd name="connsiteY0" fmla="*/ 0 h 1170038"/>
              <a:gd name="connsiteX1" fmla="*/ 8637639 w 8637639"/>
              <a:gd name="connsiteY1" fmla="*/ 0 h 1170038"/>
              <a:gd name="connsiteX2" fmla="*/ 8622890 w 8637639"/>
              <a:gd name="connsiteY2" fmla="*/ 555522 h 1170038"/>
              <a:gd name="connsiteX3" fmla="*/ 8637639 w 8637639"/>
              <a:gd name="connsiteY3" fmla="*/ 1170038 h 1170038"/>
              <a:gd name="connsiteX4" fmla="*/ 0 w 8637639"/>
              <a:gd name="connsiteY4" fmla="*/ 1170038 h 1170038"/>
              <a:gd name="connsiteX5" fmla="*/ 0 w 8637639"/>
              <a:gd name="connsiteY5" fmla="*/ 0 h 1170038"/>
              <a:gd name="connsiteX0" fmla="*/ 0 w 8652387"/>
              <a:gd name="connsiteY0" fmla="*/ 0 h 1170038"/>
              <a:gd name="connsiteX1" fmla="*/ 8637639 w 8652387"/>
              <a:gd name="connsiteY1" fmla="*/ 0 h 1170038"/>
              <a:gd name="connsiteX2" fmla="*/ 8652387 w 8652387"/>
              <a:gd name="connsiteY2" fmla="*/ 545689 h 1170038"/>
              <a:gd name="connsiteX3" fmla="*/ 8637639 w 8652387"/>
              <a:gd name="connsiteY3" fmla="*/ 1170038 h 1170038"/>
              <a:gd name="connsiteX4" fmla="*/ 0 w 8652387"/>
              <a:gd name="connsiteY4" fmla="*/ 1170038 h 1170038"/>
              <a:gd name="connsiteX5" fmla="*/ 0 w 8652387"/>
              <a:gd name="connsiteY5" fmla="*/ 0 h 11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52387" h="1170038">
                <a:moveTo>
                  <a:pt x="0" y="0"/>
                </a:moveTo>
                <a:lnTo>
                  <a:pt x="8637639" y="0"/>
                </a:lnTo>
                <a:lnTo>
                  <a:pt x="8652387" y="545689"/>
                </a:lnTo>
                <a:lnTo>
                  <a:pt x="8637639" y="1170038"/>
                </a:lnTo>
                <a:lnTo>
                  <a:pt x="0" y="11700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>
                <a:solidFill>
                  <a:schemeClr val="tx1"/>
                </a:solidFill>
              </a:rPr>
              <a:t>If I am teaching a class of 14 students, and I say to the school manager [</a:t>
            </a:r>
            <a:r>
              <a:rPr lang="en-US" b="1" i="1" dirty="0">
                <a:solidFill>
                  <a:srgbClr val="C00000"/>
                </a:solidFill>
              </a:rPr>
              <a:t>My student</a:t>
            </a:r>
            <a:r>
              <a:rPr lang="en-US" b="1" i="1" dirty="0">
                <a:solidFill>
                  <a:schemeClr val="tx1"/>
                </a:solidFill>
              </a:rPr>
              <a:t>] has taken a full mark in the exam</a:t>
            </a:r>
            <a:r>
              <a:rPr lang="en-US" b="1" dirty="0">
                <a:solidFill>
                  <a:schemeClr val="tx1"/>
                </a:solidFill>
              </a:rPr>
              <a:t>, there are </a:t>
            </a:r>
            <a:r>
              <a:rPr lang="en-US" b="1" u="sng" dirty="0">
                <a:solidFill>
                  <a:srgbClr val="0070C0"/>
                </a:solidFill>
              </a:rPr>
              <a:t>multiple</a:t>
            </a:r>
            <a:r>
              <a:rPr lang="en-US" b="1" dirty="0">
                <a:solidFill>
                  <a:srgbClr val="7030A0"/>
                </a:solidFill>
              </a:rPr>
              <a:t> possible referents </a:t>
            </a:r>
            <a:r>
              <a:rPr lang="en-US" b="1" dirty="0">
                <a:solidFill>
                  <a:schemeClr val="tx1"/>
                </a:solidFill>
              </a:rPr>
              <a:t>for the </a:t>
            </a:r>
            <a:r>
              <a:rPr lang="en-US" b="1" u="sng" dirty="0">
                <a:solidFill>
                  <a:schemeClr val="tx1"/>
                </a:solidFill>
              </a:rPr>
              <a:t>subject </a:t>
            </a:r>
            <a:r>
              <a:rPr lang="en-US" b="1" dirty="0">
                <a:solidFill>
                  <a:schemeClr val="tx1"/>
                </a:solidFill>
              </a:rPr>
              <a:t>NP.</a:t>
            </a:r>
          </a:p>
        </p:txBody>
      </p:sp>
      <p:sp>
        <p:nvSpPr>
          <p:cNvPr id="21" name="Arc 20"/>
          <p:cNvSpPr/>
          <p:nvPr/>
        </p:nvSpPr>
        <p:spPr>
          <a:xfrm>
            <a:off x="5875519" y="2800828"/>
            <a:ext cx="1474840" cy="681941"/>
          </a:xfrm>
          <a:custGeom>
            <a:avLst/>
            <a:gdLst>
              <a:gd name="connsiteX0" fmla="*/ 840658 w 1681316"/>
              <a:gd name="connsiteY0" fmla="*/ 0 h 717755"/>
              <a:gd name="connsiteX1" fmla="*/ 1663773 w 1681316"/>
              <a:gd name="connsiteY1" fmla="*/ 285945 h 717755"/>
              <a:gd name="connsiteX2" fmla="*/ 840658 w 1681316"/>
              <a:gd name="connsiteY2" fmla="*/ 358878 h 717755"/>
              <a:gd name="connsiteX3" fmla="*/ 840658 w 1681316"/>
              <a:gd name="connsiteY3" fmla="*/ 0 h 717755"/>
              <a:gd name="connsiteX0" fmla="*/ 840658 w 1681316"/>
              <a:gd name="connsiteY0" fmla="*/ 0 h 717755"/>
              <a:gd name="connsiteX1" fmla="*/ 1663773 w 1681316"/>
              <a:gd name="connsiteY1" fmla="*/ 285945 h 717755"/>
              <a:gd name="connsiteX0" fmla="*/ 0 w 823115"/>
              <a:gd name="connsiteY0" fmla="*/ 127751 h 486629"/>
              <a:gd name="connsiteX1" fmla="*/ 823115 w 823115"/>
              <a:gd name="connsiteY1" fmla="*/ 413696 h 486629"/>
              <a:gd name="connsiteX2" fmla="*/ 0 w 823115"/>
              <a:gd name="connsiteY2" fmla="*/ 486629 h 486629"/>
              <a:gd name="connsiteX3" fmla="*/ 0 w 823115"/>
              <a:gd name="connsiteY3" fmla="*/ 127751 h 486629"/>
              <a:gd name="connsiteX0" fmla="*/ 0 w 823115"/>
              <a:gd name="connsiteY0" fmla="*/ 127751 h 486629"/>
              <a:gd name="connsiteX1" fmla="*/ 783785 w 823115"/>
              <a:gd name="connsiteY1" fmla="*/ 59735 h 486629"/>
              <a:gd name="connsiteX0" fmla="*/ 727587 w 1550702"/>
              <a:gd name="connsiteY0" fmla="*/ 170235 h 529113"/>
              <a:gd name="connsiteX1" fmla="*/ 1550702 w 1550702"/>
              <a:gd name="connsiteY1" fmla="*/ 456180 h 529113"/>
              <a:gd name="connsiteX2" fmla="*/ 727587 w 1550702"/>
              <a:gd name="connsiteY2" fmla="*/ 529113 h 529113"/>
              <a:gd name="connsiteX3" fmla="*/ 727587 w 1550702"/>
              <a:gd name="connsiteY3" fmla="*/ 170235 h 529113"/>
              <a:gd name="connsiteX0" fmla="*/ 0 w 1550702"/>
              <a:gd name="connsiteY0" fmla="*/ 22751 h 529113"/>
              <a:gd name="connsiteX1" fmla="*/ 1511372 w 1550702"/>
              <a:gd name="connsiteY1" fmla="*/ 102219 h 529113"/>
              <a:gd name="connsiteX0" fmla="*/ 727587 w 1550702"/>
              <a:gd name="connsiteY0" fmla="*/ 147484 h 506362"/>
              <a:gd name="connsiteX1" fmla="*/ 1550702 w 1550702"/>
              <a:gd name="connsiteY1" fmla="*/ 433429 h 506362"/>
              <a:gd name="connsiteX2" fmla="*/ 727587 w 1550702"/>
              <a:gd name="connsiteY2" fmla="*/ 506362 h 506362"/>
              <a:gd name="connsiteX3" fmla="*/ 727587 w 1550702"/>
              <a:gd name="connsiteY3" fmla="*/ 147484 h 506362"/>
              <a:gd name="connsiteX0" fmla="*/ 0 w 1550702"/>
              <a:gd name="connsiteY0" fmla="*/ 0 h 506362"/>
              <a:gd name="connsiteX1" fmla="*/ 1511372 w 1550702"/>
              <a:gd name="connsiteY1" fmla="*/ 79468 h 506362"/>
              <a:gd name="connsiteX0" fmla="*/ 727587 w 1550702"/>
              <a:gd name="connsiteY0" fmla="*/ 147484 h 506362"/>
              <a:gd name="connsiteX1" fmla="*/ 1550702 w 1550702"/>
              <a:gd name="connsiteY1" fmla="*/ 433429 h 506362"/>
              <a:gd name="connsiteX2" fmla="*/ 727587 w 1550702"/>
              <a:gd name="connsiteY2" fmla="*/ 506362 h 506362"/>
              <a:gd name="connsiteX3" fmla="*/ 727587 w 1550702"/>
              <a:gd name="connsiteY3" fmla="*/ 147484 h 506362"/>
              <a:gd name="connsiteX0" fmla="*/ 0 w 1550702"/>
              <a:gd name="connsiteY0" fmla="*/ 0 h 506362"/>
              <a:gd name="connsiteX1" fmla="*/ 1511372 w 1550702"/>
              <a:gd name="connsiteY1" fmla="*/ 79468 h 506362"/>
              <a:gd name="connsiteX0" fmla="*/ 727587 w 1550702"/>
              <a:gd name="connsiteY0" fmla="*/ 184015 h 542893"/>
              <a:gd name="connsiteX1" fmla="*/ 1550702 w 1550702"/>
              <a:gd name="connsiteY1" fmla="*/ 469960 h 542893"/>
              <a:gd name="connsiteX2" fmla="*/ 727587 w 1550702"/>
              <a:gd name="connsiteY2" fmla="*/ 542893 h 542893"/>
              <a:gd name="connsiteX3" fmla="*/ 727587 w 1550702"/>
              <a:gd name="connsiteY3" fmla="*/ 184015 h 542893"/>
              <a:gd name="connsiteX0" fmla="*/ 0 w 1550702"/>
              <a:gd name="connsiteY0" fmla="*/ 36531 h 542893"/>
              <a:gd name="connsiteX1" fmla="*/ 1501540 w 1550702"/>
              <a:gd name="connsiteY1" fmla="*/ 47173 h 542893"/>
              <a:gd name="connsiteX0" fmla="*/ 727587 w 1550702"/>
              <a:gd name="connsiteY0" fmla="*/ 257903 h 616781"/>
              <a:gd name="connsiteX1" fmla="*/ 1550702 w 1550702"/>
              <a:gd name="connsiteY1" fmla="*/ 543848 h 616781"/>
              <a:gd name="connsiteX2" fmla="*/ 727587 w 1550702"/>
              <a:gd name="connsiteY2" fmla="*/ 616781 h 616781"/>
              <a:gd name="connsiteX3" fmla="*/ 727587 w 1550702"/>
              <a:gd name="connsiteY3" fmla="*/ 257903 h 616781"/>
              <a:gd name="connsiteX0" fmla="*/ 0 w 1550702"/>
              <a:gd name="connsiteY0" fmla="*/ 110419 h 616781"/>
              <a:gd name="connsiteX1" fmla="*/ 1501540 w 1550702"/>
              <a:gd name="connsiteY1" fmla="*/ 39628 h 616781"/>
              <a:gd name="connsiteX0" fmla="*/ 814950 w 1638065"/>
              <a:gd name="connsiteY0" fmla="*/ 268685 h 627563"/>
              <a:gd name="connsiteX1" fmla="*/ 1638065 w 1638065"/>
              <a:gd name="connsiteY1" fmla="*/ 554630 h 627563"/>
              <a:gd name="connsiteX2" fmla="*/ 814950 w 1638065"/>
              <a:gd name="connsiteY2" fmla="*/ 627563 h 627563"/>
              <a:gd name="connsiteX3" fmla="*/ 814950 w 1638065"/>
              <a:gd name="connsiteY3" fmla="*/ 268685 h 627563"/>
              <a:gd name="connsiteX0" fmla="*/ 0 w 1638065"/>
              <a:gd name="connsiteY0" fmla="*/ 12623 h 627563"/>
              <a:gd name="connsiteX1" fmla="*/ 1588903 w 1638065"/>
              <a:gd name="connsiteY1" fmla="*/ 50410 h 62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38065" h="627563" stroke="0" extrusionOk="0">
                <a:moveTo>
                  <a:pt x="814950" y="268685"/>
                </a:moveTo>
                <a:cubicBezTo>
                  <a:pt x="1213385" y="268685"/>
                  <a:pt x="1557094" y="388087"/>
                  <a:pt x="1638065" y="554630"/>
                </a:cubicBezTo>
                <a:lnTo>
                  <a:pt x="814950" y="627563"/>
                </a:lnTo>
                <a:lnTo>
                  <a:pt x="814950" y="268685"/>
                </a:lnTo>
                <a:close/>
              </a:path>
              <a:path w="1638065" h="627563" fill="none">
                <a:moveTo>
                  <a:pt x="0" y="12623"/>
                </a:moveTo>
                <a:cubicBezTo>
                  <a:pt x="624577" y="199435"/>
                  <a:pt x="1507932" y="-116133"/>
                  <a:pt x="1588903" y="5041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22" name="Arc 20"/>
          <p:cNvSpPr/>
          <p:nvPr/>
        </p:nvSpPr>
        <p:spPr>
          <a:xfrm>
            <a:off x="2792362" y="2830307"/>
            <a:ext cx="4355689" cy="939851"/>
          </a:xfrm>
          <a:custGeom>
            <a:avLst/>
            <a:gdLst>
              <a:gd name="connsiteX0" fmla="*/ 840658 w 1681316"/>
              <a:gd name="connsiteY0" fmla="*/ 0 h 717755"/>
              <a:gd name="connsiteX1" fmla="*/ 1663773 w 1681316"/>
              <a:gd name="connsiteY1" fmla="*/ 285945 h 717755"/>
              <a:gd name="connsiteX2" fmla="*/ 840658 w 1681316"/>
              <a:gd name="connsiteY2" fmla="*/ 358878 h 717755"/>
              <a:gd name="connsiteX3" fmla="*/ 840658 w 1681316"/>
              <a:gd name="connsiteY3" fmla="*/ 0 h 717755"/>
              <a:gd name="connsiteX0" fmla="*/ 840658 w 1681316"/>
              <a:gd name="connsiteY0" fmla="*/ 0 h 717755"/>
              <a:gd name="connsiteX1" fmla="*/ 1663773 w 1681316"/>
              <a:gd name="connsiteY1" fmla="*/ 285945 h 717755"/>
              <a:gd name="connsiteX0" fmla="*/ 0 w 823115"/>
              <a:gd name="connsiteY0" fmla="*/ 127751 h 486629"/>
              <a:gd name="connsiteX1" fmla="*/ 823115 w 823115"/>
              <a:gd name="connsiteY1" fmla="*/ 413696 h 486629"/>
              <a:gd name="connsiteX2" fmla="*/ 0 w 823115"/>
              <a:gd name="connsiteY2" fmla="*/ 486629 h 486629"/>
              <a:gd name="connsiteX3" fmla="*/ 0 w 823115"/>
              <a:gd name="connsiteY3" fmla="*/ 127751 h 486629"/>
              <a:gd name="connsiteX0" fmla="*/ 0 w 823115"/>
              <a:gd name="connsiteY0" fmla="*/ 127751 h 486629"/>
              <a:gd name="connsiteX1" fmla="*/ 783785 w 823115"/>
              <a:gd name="connsiteY1" fmla="*/ 59735 h 486629"/>
              <a:gd name="connsiteX0" fmla="*/ 727587 w 1550702"/>
              <a:gd name="connsiteY0" fmla="*/ 170235 h 529113"/>
              <a:gd name="connsiteX1" fmla="*/ 1550702 w 1550702"/>
              <a:gd name="connsiteY1" fmla="*/ 456180 h 529113"/>
              <a:gd name="connsiteX2" fmla="*/ 727587 w 1550702"/>
              <a:gd name="connsiteY2" fmla="*/ 529113 h 529113"/>
              <a:gd name="connsiteX3" fmla="*/ 727587 w 1550702"/>
              <a:gd name="connsiteY3" fmla="*/ 170235 h 529113"/>
              <a:gd name="connsiteX0" fmla="*/ 0 w 1550702"/>
              <a:gd name="connsiteY0" fmla="*/ 22751 h 529113"/>
              <a:gd name="connsiteX1" fmla="*/ 1511372 w 1550702"/>
              <a:gd name="connsiteY1" fmla="*/ 102219 h 529113"/>
              <a:gd name="connsiteX0" fmla="*/ 727587 w 1550702"/>
              <a:gd name="connsiteY0" fmla="*/ 147484 h 506362"/>
              <a:gd name="connsiteX1" fmla="*/ 1550702 w 1550702"/>
              <a:gd name="connsiteY1" fmla="*/ 433429 h 506362"/>
              <a:gd name="connsiteX2" fmla="*/ 727587 w 1550702"/>
              <a:gd name="connsiteY2" fmla="*/ 506362 h 506362"/>
              <a:gd name="connsiteX3" fmla="*/ 727587 w 1550702"/>
              <a:gd name="connsiteY3" fmla="*/ 147484 h 506362"/>
              <a:gd name="connsiteX0" fmla="*/ 0 w 1550702"/>
              <a:gd name="connsiteY0" fmla="*/ 0 h 506362"/>
              <a:gd name="connsiteX1" fmla="*/ 1511372 w 1550702"/>
              <a:gd name="connsiteY1" fmla="*/ 79468 h 506362"/>
              <a:gd name="connsiteX0" fmla="*/ 727587 w 1550702"/>
              <a:gd name="connsiteY0" fmla="*/ 147484 h 506362"/>
              <a:gd name="connsiteX1" fmla="*/ 1550702 w 1550702"/>
              <a:gd name="connsiteY1" fmla="*/ 433429 h 506362"/>
              <a:gd name="connsiteX2" fmla="*/ 727587 w 1550702"/>
              <a:gd name="connsiteY2" fmla="*/ 506362 h 506362"/>
              <a:gd name="connsiteX3" fmla="*/ 727587 w 1550702"/>
              <a:gd name="connsiteY3" fmla="*/ 147484 h 506362"/>
              <a:gd name="connsiteX0" fmla="*/ 0 w 1550702"/>
              <a:gd name="connsiteY0" fmla="*/ 0 h 506362"/>
              <a:gd name="connsiteX1" fmla="*/ 1511372 w 1550702"/>
              <a:gd name="connsiteY1" fmla="*/ 79468 h 506362"/>
              <a:gd name="connsiteX0" fmla="*/ 727587 w 1550702"/>
              <a:gd name="connsiteY0" fmla="*/ 184015 h 542893"/>
              <a:gd name="connsiteX1" fmla="*/ 1550702 w 1550702"/>
              <a:gd name="connsiteY1" fmla="*/ 469960 h 542893"/>
              <a:gd name="connsiteX2" fmla="*/ 727587 w 1550702"/>
              <a:gd name="connsiteY2" fmla="*/ 542893 h 542893"/>
              <a:gd name="connsiteX3" fmla="*/ 727587 w 1550702"/>
              <a:gd name="connsiteY3" fmla="*/ 184015 h 542893"/>
              <a:gd name="connsiteX0" fmla="*/ 0 w 1550702"/>
              <a:gd name="connsiteY0" fmla="*/ 36531 h 542893"/>
              <a:gd name="connsiteX1" fmla="*/ 1501540 w 1550702"/>
              <a:gd name="connsiteY1" fmla="*/ 47173 h 542893"/>
              <a:gd name="connsiteX0" fmla="*/ 727587 w 1550702"/>
              <a:gd name="connsiteY0" fmla="*/ 257903 h 616781"/>
              <a:gd name="connsiteX1" fmla="*/ 1550702 w 1550702"/>
              <a:gd name="connsiteY1" fmla="*/ 543848 h 616781"/>
              <a:gd name="connsiteX2" fmla="*/ 727587 w 1550702"/>
              <a:gd name="connsiteY2" fmla="*/ 616781 h 616781"/>
              <a:gd name="connsiteX3" fmla="*/ 727587 w 1550702"/>
              <a:gd name="connsiteY3" fmla="*/ 257903 h 616781"/>
              <a:gd name="connsiteX0" fmla="*/ 0 w 1550702"/>
              <a:gd name="connsiteY0" fmla="*/ 110419 h 616781"/>
              <a:gd name="connsiteX1" fmla="*/ 1501540 w 1550702"/>
              <a:gd name="connsiteY1" fmla="*/ 39628 h 616781"/>
              <a:gd name="connsiteX0" fmla="*/ 814950 w 1638065"/>
              <a:gd name="connsiteY0" fmla="*/ 268685 h 627563"/>
              <a:gd name="connsiteX1" fmla="*/ 1638065 w 1638065"/>
              <a:gd name="connsiteY1" fmla="*/ 554630 h 627563"/>
              <a:gd name="connsiteX2" fmla="*/ 814950 w 1638065"/>
              <a:gd name="connsiteY2" fmla="*/ 627563 h 627563"/>
              <a:gd name="connsiteX3" fmla="*/ 814950 w 1638065"/>
              <a:gd name="connsiteY3" fmla="*/ 268685 h 627563"/>
              <a:gd name="connsiteX0" fmla="*/ 0 w 1638065"/>
              <a:gd name="connsiteY0" fmla="*/ 12623 h 627563"/>
              <a:gd name="connsiteX1" fmla="*/ 1588903 w 1638065"/>
              <a:gd name="connsiteY1" fmla="*/ 50410 h 627563"/>
              <a:gd name="connsiteX0" fmla="*/ 814950 w 1680929"/>
              <a:gd name="connsiteY0" fmla="*/ 256062 h 614940"/>
              <a:gd name="connsiteX1" fmla="*/ 1638065 w 1680929"/>
              <a:gd name="connsiteY1" fmla="*/ 542007 h 614940"/>
              <a:gd name="connsiteX2" fmla="*/ 814950 w 1680929"/>
              <a:gd name="connsiteY2" fmla="*/ 614940 h 614940"/>
              <a:gd name="connsiteX3" fmla="*/ 814950 w 1680929"/>
              <a:gd name="connsiteY3" fmla="*/ 256062 h 614940"/>
              <a:gd name="connsiteX0" fmla="*/ 0 w 1680929"/>
              <a:gd name="connsiteY0" fmla="*/ 0 h 614940"/>
              <a:gd name="connsiteX1" fmla="*/ 1680929 w 1680929"/>
              <a:gd name="connsiteY1" fmla="*/ 230069 h 614940"/>
              <a:gd name="connsiteX0" fmla="*/ 814950 w 1677248"/>
              <a:gd name="connsiteY0" fmla="*/ 256062 h 614940"/>
              <a:gd name="connsiteX1" fmla="*/ 1638065 w 1677248"/>
              <a:gd name="connsiteY1" fmla="*/ 542007 h 614940"/>
              <a:gd name="connsiteX2" fmla="*/ 814950 w 1677248"/>
              <a:gd name="connsiteY2" fmla="*/ 614940 h 614940"/>
              <a:gd name="connsiteX3" fmla="*/ 814950 w 1677248"/>
              <a:gd name="connsiteY3" fmla="*/ 256062 h 614940"/>
              <a:gd name="connsiteX0" fmla="*/ 0 w 1677248"/>
              <a:gd name="connsiteY0" fmla="*/ 0 h 614940"/>
              <a:gd name="connsiteX1" fmla="*/ 1677248 w 1677248"/>
              <a:gd name="connsiteY1" fmla="*/ 52577 h 61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77248" h="614940" stroke="0" extrusionOk="0">
                <a:moveTo>
                  <a:pt x="814950" y="256062"/>
                </a:moveTo>
                <a:cubicBezTo>
                  <a:pt x="1213385" y="256062"/>
                  <a:pt x="1557094" y="375464"/>
                  <a:pt x="1638065" y="542007"/>
                </a:cubicBezTo>
                <a:lnTo>
                  <a:pt x="814950" y="614940"/>
                </a:lnTo>
                <a:lnTo>
                  <a:pt x="814950" y="256062"/>
                </a:lnTo>
                <a:close/>
              </a:path>
              <a:path w="1677248" h="614940" fill="none">
                <a:moveTo>
                  <a:pt x="0" y="0"/>
                </a:moveTo>
                <a:cubicBezTo>
                  <a:pt x="624577" y="186812"/>
                  <a:pt x="1596277" y="-113966"/>
                  <a:pt x="1677248" y="5257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28" name="Rectangle 27"/>
          <p:cNvSpPr/>
          <p:nvPr/>
        </p:nvSpPr>
        <p:spPr>
          <a:xfrm>
            <a:off x="1937000" y="3361378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3CB4"/>
                </a:solidFill>
              </a:rPr>
              <a:t>For example: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516" y="4223789"/>
            <a:ext cx="4114799" cy="221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6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  <a:alpha val="57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09135" y="383459"/>
            <a:ext cx="10166555" cy="806244"/>
          </a:xfrm>
          <a:ln>
            <a:noFill/>
          </a:ln>
        </p:spPr>
        <p:txBody>
          <a:bodyPr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990000"/>
                </a:solidFill>
              </a:rPr>
              <a:t>Expressive meaning:</a:t>
            </a:r>
          </a:p>
          <a:p>
            <a:pPr marL="0" indent="0" algn="l">
              <a:buNone/>
            </a:pPr>
            <a:endParaRPr lang="en-US" sz="3200" b="1" dirty="0">
              <a:solidFill>
                <a:srgbClr val="990000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0" y="727587"/>
            <a:ext cx="1582994" cy="4621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00981" y="1100097"/>
            <a:ext cx="7443020" cy="98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entagon 11"/>
          <p:cNvSpPr/>
          <p:nvPr/>
        </p:nvSpPr>
        <p:spPr>
          <a:xfrm>
            <a:off x="1551166" y="1335923"/>
            <a:ext cx="9950244" cy="1166012"/>
          </a:xfrm>
          <a:prstGeom prst="homePlate">
            <a:avLst/>
          </a:prstGeom>
          <a:solidFill>
            <a:srgbClr val="E39E3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>
                <a:solidFill>
                  <a:schemeClr val="tx1"/>
                </a:solidFill>
              </a:rPr>
              <a:t>* words such as </a:t>
            </a:r>
            <a:r>
              <a:rPr lang="en-US" b="1" i="1" dirty="0">
                <a:solidFill>
                  <a:srgbClr val="C00000"/>
                </a:solidFill>
                <a:latin typeface="LinLibertine_RZI_B-Identity-H"/>
                <a:ea typeface="Calibri" panose="020F0502020204030204" pitchFamily="34" charset="0"/>
                <a:cs typeface="Arial" panose="020B0604020202020204" pitchFamily="34" charset="0"/>
              </a:rPr>
              <a:t>Ouch </a:t>
            </a:r>
            <a:r>
              <a:rPr lang="en-US" b="1" dirty="0">
                <a:solidFill>
                  <a:schemeClr val="tx1"/>
                </a:solidFill>
                <a:latin typeface="LinLibertine_RZ_B-Identity-H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b="1" dirty="0">
                <a:solidFill>
                  <a:srgbClr val="C00000"/>
                </a:solidFill>
                <a:latin typeface="LinLibertine_RZ_B-Identity-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LinLibertine_RZI_B-Identity-H"/>
                <a:ea typeface="Calibri" panose="020F0502020204030204" pitchFamily="34" charset="0"/>
                <a:cs typeface="Arial" panose="020B0604020202020204" pitchFamily="34" charset="0"/>
              </a:rPr>
              <a:t>oops</a:t>
            </a:r>
            <a:r>
              <a:rPr lang="en-US" b="1" dirty="0">
                <a:solidFill>
                  <a:schemeClr val="tx1"/>
                </a:solidFill>
              </a:rPr>
              <a:t> convey a kind of meaning is called expressive meaning, which </a:t>
            </a:r>
            <a:r>
              <a:rPr lang="en-US" b="1" dirty="0">
                <a:solidFill>
                  <a:srgbClr val="003CB4"/>
                </a:solidFill>
              </a:rPr>
              <a:t>Lyons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003CB4"/>
                </a:solidFill>
              </a:rPr>
              <a:t>(1995: 44) </a:t>
            </a:r>
            <a:r>
              <a:rPr lang="en-US" b="1" dirty="0">
                <a:solidFill>
                  <a:schemeClr val="tx1"/>
                </a:solidFill>
              </a:rPr>
              <a:t>defines it as “</a:t>
            </a:r>
            <a:r>
              <a:rPr lang="en-US" b="1" dirty="0">
                <a:solidFill>
                  <a:srgbClr val="003CB4"/>
                </a:solidFill>
              </a:rPr>
              <a:t>the kind of meaning by virtue of which </a:t>
            </a:r>
            <a:r>
              <a:rPr lang="en-US" b="1" dirty="0">
                <a:solidFill>
                  <a:srgbClr val="7030A0"/>
                </a:solidFill>
              </a:rPr>
              <a:t>speakers </a:t>
            </a:r>
            <a:r>
              <a:rPr lang="en-US" b="1" u="sng" dirty="0">
                <a:solidFill>
                  <a:srgbClr val="C00000"/>
                </a:solidFill>
              </a:rPr>
              <a:t>express</a:t>
            </a:r>
            <a:r>
              <a:rPr lang="en-US" b="1" dirty="0">
                <a:solidFill>
                  <a:srgbClr val="003CB4"/>
                </a:solidFill>
              </a:rPr>
              <a:t>, </a:t>
            </a:r>
            <a:r>
              <a:rPr lang="en-US" b="1" u="sng" dirty="0">
                <a:solidFill>
                  <a:srgbClr val="003CB4"/>
                </a:solidFill>
              </a:rPr>
              <a:t>rather than </a:t>
            </a:r>
            <a:r>
              <a:rPr lang="en-US" b="1" dirty="0">
                <a:solidFill>
                  <a:srgbClr val="C00000"/>
                </a:solidFill>
              </a:rPr>
              <a:t>describe</a:t>
            </a:r>
            <a:r>
              <a:rPr lang="en-US" b="1" dirty="0">
                <a:solidFill>
                  <a:srgbClr val="7030A0"/>
                </a:solidFill>
              </a:rPr>
              <a:t>, their beliefs, attitudes and feelings</a:t>
            </a:r>
            <a:r>
              <a:rPr lang="en-US" b="1" dirty="0">
                <a:solidFill>
                  <a:schemeClr val="tx1"/>
                </a:solidFill>
              </a:rPr>
              <a:t>.” </a:t>
            </a:r>
          </a:p>
        </p:txBody>
      </p:sp>
      <p:sp>
        <p:nvSpPr>
          <p:cNvPr id="13" name="Pentagon 12"/>
          <p:cNvSpPr/>
          <p:nvPr/>
        </p:nvSpPr>
        <p:spPr>
          <a:xfrm>
            <a:off x="1551165" y="2778644"/>
            <a:ext cx="9950245" cy="1087013"/>
          </a:xfrm>
          <a:prstGeom prst="homePlate">
            <a:avLst/>
          </a:prstGeom>
          <a:solidFill>
            <a:srgbClr val="E39E3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ar-IQ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8014" y="507964"/>
            <a:ext cx="3036409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i="1" dirty="0">
                <a:latin typeface="LinLibertine_RZI_B-Identity-H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2400" b="1" i="1" dirty="0">
                <a:solidFill>
                  <a:srgbClr val="003CB4"/>
                </a:solidFill>
                <a:latin typeface="LinLibertine_RZI_B-Identity-H"/>
                <a:ea typeface="Calibri" panose="020F0502020204030204" pitchFamily="34" charset="0"/>
                <a:cs typeface="Arial" panose="020B0604020202020204" pitchFamily="34" charset="0"/>
              </a:rPr>
              <a:t>Ouch</a:t>
            </a:r>
            <a:r>
              <a:rPr lang="en-US" sz="2400" b="1" i="1" dirty="0">
                <a:latin typeface="LinLibertine_RZI_B-Identity-H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2400" b="1" dirty="0">
                <a:latin typeface="LinLibertine_RZ_B-Identity-H"/>
                <a:ea typeface="Calibri" panose="020F0502020204030204" pitchFamily="34" charset="0"/>
                <a:cs typeface="Arial" panose="020B0604020202020204" pitchFamily="34" charset="0"/>
              </a:rPr>
              <a:t>and “</a:t>
            </a:r>
            <a:r>
              <a:rPr lang="en-US" sz="2400" b="1" i="1" dirty="0">
                <a:solidFill>
                  <a:srgbClr val="003CB4"/>
                </a:solidFill>
                <a:latin typeface="LinLibertine_RZI_B-Identity-H"/>
                <a:ea typeface="Calibri" panose="020F0502020204030204" pitchFamily="34" charset="0"/>
                <a:cs typeface="Arial" panose="020B0604020202020204" pitchFamily="34" charset="0"/>
              </a:rPr>
              <a:t>oops</a:t>
            </a:r>
            <a:r>
              <a:rPr lang="en-US" sz="2400" b="1" i="1" dirty="0">
                <a:latin typeface="LinLibertine_RZI_B-Identity-H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1164" y="2841121"/>
            <a:ext cx="9798625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b="1" dirty="0">
                <a:solidFill>
                  <a:srgbClr val="C00000"/>
                </a:solidFill>
                <a:latin typeface="LinLibertine_R_B-Identity-H"/>
                <a:ea typeface="Calibri" panose="020F0502020204030204" pitchFamily="34" charset="0"/>
                <a:cs typeface="Arial" panose="020B0604020202020204" pitchFamily="34" charset="0"/>
              </a:rPr>
              <a:t>Expressive meaning </a:t>
            </a:r>
            <a:r>
              <a:rPr lang="en-US" b="1" dirty="0">
                <a:latin typeface="LinLibertine_R_B-Identity-H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b="1" u="sng" dirty="0">
                <a:latin typeface="LinLibertine_R_B-Identity-H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en-US" b="1" dirty="0">
                <a:latin typeface="LinLibertine_R_B-Identity-H"/>
                <a:ea typeface="Calibri" panose="020F0502020204030204" pitchFamily="34" charset="0"/>
                <a:cs typeface="Arial" panose="020B0604020202020204" pitchFamily="34" charset="0"/>
              </a:rPr>
              <a:t> from </a:t>
            </a:r>
            <a:r>
              <a:rPr lang="en-US" b="1" dirty="0">
                <a:solidFill>
                  <a:srgbClr val="003CB4"/>
                </a:solidFill>
                <a:latin typeface="LinLibertine_R_B-Identity-H"/>
                <a:ea typeface="Calibri" panose="020F0502020204030204" pitchFamily="34" charset="0"/>
                <a:cs typeface="Arial" panose="020B0604020202020204" pitchFamily="34" charset="0"/>
              </a:rPr>
              <a:t>descriptive meaning </a:t>
            </a:r>
            <a:r>
              <a:rPr lang="en-US" b="1" dirty="0">
                <a:latin typeface="LinLibertine_R_B-Identity-H"/>
                <a:ea typeface="Calibri" panose="020F0502020204030204" pitchFamily="34" charset="0"/>
                <a:cs typeface="Arial" panose="020B0604020202020204" pitchFamily="34" charset="0"/>
              </a:rPr>
              <a:t>(also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LinLibertine_R_B-Identity-H"/>
                <a:ea typeface="Calibri" panose="020F0502020204030204" pitchFamily="34" charset="0"/>
                <a:cs typeface="Arial" panose="020B0604020202020204" pitchFamily="34" charset="0"/>
              </a:rPr>
              <a:t>called </a:t>
            </a:r>
            <a:r>
              <a:rPr lang="en-US" b="1" dirty="0">
                <a:solidFill>
                  <a:srgbClr val="C00000"/>
                </a:solidFill>
                <a:latin typeface="LinLibertine_R_B-Identity-H"/>
                <a:ea typeface="Calibri" panose="020F0502020204030204" pitchFamily="34" charset="0"/>
                <a:cs typeface="Arial" panose="020B0604020202020204" pitchFamily="34" charset="0"/>
              </a:rPr>
              <a:t>propositional meaning </a:t>
            </a:r>
            <a:r>
              <a:rPr lang="en-US" b="1" dirty="0">
                <a:latin typeface="LinLibertine_R_B-Identity-H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b="1" dirty="0">
                <a:solidFill>
                  <a:srgbClr val="C00000"/>
                </a:solidFill>
                <a:latin typeface="LinLibertine_R_B-Identity-H"/>
                <a:ea typeface="Calibri" panose="020F0502020204030204" pitchFamily="34" charset="0"/>
                <a:cs typeface="Arial" panose="020B0604020202020204" pitchFamily="34" charset="0"/>
              </a:rPr>
              <a:t>truth-conditional meaning</a:t>
            </a:r>
            <a:r>
              <a:rPr lang="en-US" b="1" dirty="0">
                <a:latin typeface="LinLibertine_R_B-Identity-H"/>
                <a:ea typeface="Calibri" panose="020F0502020204030204" pitchFamily="34" charset="0"/>
                <a:cs typeface="Arial" panose="020B0604020202020204" pitchFamily="34" charset="0"/>
              </a:rPr>
              <a:t>), the </a:t>
            </a:r>
            <a:r>
              <a:rPr lang="en-US" b="1" dirty="0">
                <a:latin typeface="LinLibertine_R_B-Identity-H"/>
                <a:ea typeface="Calibri" panose="020F0502020204030204" pitchFamily="34" charset="0"/>
                <a:cs typeface="LinLibertine_R_B-Identity-H"/>
              </a:rPr>
              <a:t>“</a:t>
            </a:r>
            <a:r>
              <a:rPr lang="en-US" b="1" dirty="0">
                <a:solidFill>
                  <a:srgbClr val="003CB4"/>
                </a:solidFill>
                <a:latin typeface="LinLibertine_R_B-Identity-H"/>
                <a:ea typeface="Calibri" panose="020F0502020204030204" pitchFamily="34" charset="0"/>
                <a:cs typeface="Arial" panose="020B0604020202020204" pitchFamily="34" charset="0"/>
              </a:rPr>
              <a:t>normal</a:t>
            </a:r>
            <a:r>
              <a:rPr lang="en-US" b="1" dirty="0">
                <a:latin typeface="LinLibertine_R_B-Identity-H"/>
                <a:ea typeface="Calibri" panose="020F0502020204030204" pitchFamily="34" charset="0"/>
                <a:cs typeface="LinLibertine_R_B-Identity-H"/>
              </a:rPr>
              <a:t>”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LinLibertine_R_B-Identity-H"/>
                <a:ea typeface="Calibri" panose="020F0502020204030204" pitchFamily="34" charset="0"/>
              </a:rPr>
              <a:t>type of meaning which determines </a:t>
            </a:r>
            <a:r>
              <a:rPr lang="en-US" b="1" u="sng" dirty="0">
                <a:solidFill>
                  <a:srgbClr val="7030A0"/>
                </a:solidFill>
                <a:latin typeface="LinLibertine_R_B-Identity-H"/>
                <a:ea typeface="Calibri" panose="020F0502020204030204" pitchFamily="34" charset="0"/>
              </a:rPr>
              <a:t>reference</a:t>
            </a:r>
            <a:r>
              <a:rPr lang="en-US" b="1" dirty="0">
                <a:latin typeface="LinLibertine_R_B-Identity-H"/>
                <a:ea typeface="Calibri" panose="020F0502020204030204" pitchFamily="34" charset="0"/>
              </a:rPr>
              <a:t> and </a:t>
            </a:r>
            <a:r>
              <a:rPr lang="en-US" b="1" u="sng" dirty="0">
                <a:solidFill>
                  <a:srgbClr val="7030A0"/>
                </a:solidFill>
                <a:latin typeface="LinLibertine_R_B-Identity-H"/>
                <a:ea typeface="Calibri" panose="020F0502020204030204" pitchFamily="34" charset="0"/>
              </a:rPr>
              <a:t>truth values</a:t>
            </a:r>
            <a:r>
              <a:rPr lang="en-US" b="1" dirty="0">
                <a:latin typeface="LinLibertine_R_B-Identity-H"/>
                <a:ea typeface="Calibri" panose="020F0502020204030204" pitchFamily="34" charset="0"/>
              </a:rPr>
              <a:t>.</a:t>
            </a:r>
            <a:endParaRPr lang="ar-IQ" b="1" dirty="0"/>
          </a:p>
        </p:txBody>
      </p:sp>
      <p:sp>
        <p:nvSpPr>
          <p:cNvPr id="14" name="Pentagon 13"/>
          <p:cNvSpPr/>
          <p:nvPr/>
        </p:nvSpPr>
        <p:spPr>
          <a:xfrm>
            <a:off x="1582993" y="5095513"/>
            <a:ext cx="9950245" cy="1285011"/>
          </a:xfrm>
          <a:prstGeom prst="homePlate">
            <a:avLst/>
          </a:prstGeom>
          <a:solidFill>
            <a:srgbClr val="E39E3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u="sng" dirty="0">
                <a:solidFill>
                  <a:srgbClr val="003CB4"/>
                </a:solidFill>
              </a:rPr>
              <a:t>For example:</a:t>
            </a:r>
          </a:p>
          <a:p>
            <a:r>
              <a:rPr lang="en-US" b="1" dirty="0">
                <a:solidFill>
                  <a:schemeClr val="tx1"/>
                </a:solidFill>
              </a:rPr>
              <a:t>If I </a:t>
            </a:r>
            <a:r>
              <a:rPr lang="en-US" b="1" u="sng" dirty="0">
                <a:solidFill>
                  <a:schemeClr val="tx1"/>
                </a:solidFill>
              </a:rPr>
              <a:t>hurt myself </a:t>
            </a:r>
            <a:r>
              <a:rPr lang="en-US" b="1" dirty="0">
                <a:solidFill>
                  <a:schemeClr val="tx1"/>
                </a:solidFill>
              </a:rPr>
              <a:t>when I am working </a:t>
            </a:r>
            <a:r>
              <a:rPr lang="en-US" b="1" u="sng" dirty="0">
                <a:solidFill>
                  <a:schemeClr val="tx1"/>
                </a:solidFill>
              </a:rPr>
              <a:t>alone</a:t>
            </a:r>
            <a:r>
              <a:rPr lang="en-US" b="1" dirty="0">
                <a:solidFill>
                  <a:schemeClr val="tx1"/>
                </a:solidFill>
              </a:rPr>
              <a:t>, I will very likely say </a:t>
            </a:r>
            <a:r>
              <a:rPr lang="en-US" b="1" dirty="0">
                <a:solidFill>
                  <a:srgbClr val="C00000"/>
                </a:solidFill>
              </a:rPr>
              <a:t>“</a:t>
            </a:r>
            <a:r>
              <a:rPr lang="en-US" b="1" i="1" dirty="0">
                <a:solidFill>
                  <a:srgbClr val="C00000"/>
                </a:solidFill>
              </a:rPr>
              <a:t>ouch”</a:t>
            </a:r>
            <a:r>
              <a:rPr lang="en-US" b="1" dirty="0">
                <a:solidFill>
                  <a:schemeClr val="tx1"/>
                </a:solidFill>
              </a:rPr>
              <a:t> even though there is no one present to hear me. they may </a:t>
            </a:r>
            <a:r>
              <a:rPr lang="en-US" b="1" dirty="0">
                <a:solidFill>
                  <a:srgbClr val="C00000"/>
                </a:solidFill>
              </a:rPr>
              <a:t>not necessary </a:t>
            </a:r>
            <a:r>
              <a:rPr lang="en-US" b="1" dirty="0">
                <a:solidFill>
                  <a:schemeClr val="tx1"/>
                </a:solidFill>
              </a:rPr>
              <a:t>to be attended </a:t>
            </a:r>
            <a:r>
              <a:rPr lang="en-US" b="1" dirty="0">
                <a:solidFill>
                  <a:srgbClr val="7030A0"/>
                </a:solidFill>
              </a:rPr>
              <a:t>to communicate</a:t>
            </a:r>
            <a:r>
              <a:rPr lang="en-US" b="1" dirty="0">
                <a:solidFill>
                  <a:schemeClr val="tx1"/>
                </a:solidFill>
              </a:rPr>
              <a:t>. Such expressions seem almost like</a:t>
            </a:r>
          </a:p>
          <a:p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involuntary reactions.</a:t>
            </a:r>
            <a:endParaRPr lang="ar-IQ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82993" y="4441234"/>
            <a:ext cx="94395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u="sng" dirty="0">
              <a:solidFill>
                <a:srgbClr val="003CB4"/>
              </a:solidFill>
            </a:endParaRPr>
          </a:p>
          <a:p>
            <a:endParaRPr lang="en-US" b="1" u="sng" dirty="0">
              <a:solidFill>
                <a:srgbClr val="003CB4"/>
              </a:solidFill>
            </a:endParaRPr>
          </a:p>
          <a:p>
            <a:endParaRPr lang="en-US" b="1" u="sng" dirty="0">
              <a:solidFill>
                <a:srgbClr val="003CB4"/>
              </a:solidFill>
            </a:endParaRPr>
          </a:p>
          <a:p>
            <a:endParaRPr lang="en-US" b="1" u="sng" dirty="0">
              <a:solidFill>
                <a:srgbClr val="003CB4"/>
              </a:solidFill>
            </a:endParaRPr>
          </a:p>
          <a:p>
            <a:endParaRPr lang="en-US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046" y="5839326"/>
            <a:ext cx="2535785" cy="1094651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1551164" y="3979271"/>
            <a:ext cx="9950245" cy="986517"/>
          </a:xfrm>
          <a:prstGeom prst="homePlate">
            <a:avLst/>
          </a:prstGeom>
          <a:solidFill>
            <a:srgbClr val="E39E3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07000"/>
              </a:lnSpc>
            </a:pPr>
            <a:r>
              <a:rPr lang="en-US" b="1" dirty="0">
                <a:solidFill>
                  <a:schemeClr val="tx1"/>
                </a:solidFill>
              </a:rPr>
              <a:t>* words such as </a:t>
            </a:r>
            <a:r>
              <a:rPr lang="en-US" b="1" i="1" dirty="0">
                <a:solidFill>
                  <a:srgbClr val="C00000"/>
                </a:solidFill>
                <a:latin typeface="LinLibertine_RZI_B-Identity-H"/>
                <a:ea typeface="Calibri" panose="020F0502020204030204" pitchFamily="34" charset="0"/>
                <a:cs typeface="Arial" panose="020B0604020202020204" pitchFamily="34" charset="0"/>
              </a:rPr>
              <a:t>Ouch </a:t>
            </a:r>
            <a:r>
              <a:rPr lang="en-US" b="1" dirty="0">
                <a:solidFill>
                  <a:schemeClr val="tx1"/>
                </a:solidFill>
                <a:latin typeface="LinLibertine_RZ_B-Identity-H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b="1" dirty="0">
                <a:solidFill>
                  <a:srgbClr val="C00000"/>
                </a:solidFill>
                <a:latin typeface="LinLibertine_RZ_B-Identity-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LinLibertine_RZI_B-Identity-H"/>
                <a:ea typeface="Calibri" panose="020F0502020204030204" pitchFamily="34" charset="0"/>
                <a:cs typeface="Arial" panose="020B0604020202020204" pitchFamily="34" charset="0"/>
              </a:rPr>
              <a:t>oops</a:t>
            </a:r>
            <a:r>
              <a:rPr lang="en-US" b="1" dirty="0">
                <a:solidFill>
                  <a:schemeClr val="tx1"/>
                </a:solidFill>
              </a:rPr>
              <a:t> often referred to expressive, present a challenge to the “</a:t>
            </a:r>
            <a:r>
              <a:rPr lang="en-US" b="1" dirty="0">
                <a:solidFill>
                  <a:srgbClr val="7030A0"/>
                </a:solidFill>
              </a:rPr>
              <a:t>denotation</a:t>
            </a:r>
            <a:r>
              <a:rPr lang="en-US" b="1" dirty="0">
                <a:solidFill>
                  <a:schemeClr val="tx1"/>
                </a:solidFill>
              </a:rPr>
              <a:t>” approach. They </a:t>
            </a:r>
            <a:r>
              <a:rPr lang="en-US" b="1" dirty="0">
                <a:solidFill>
                  <a:srgbClr val="C00000"/>
                </a:solidFill>
              </a:rPr>
              <a:t>neither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rgbClr val="003CB4"/>
                </a:solidFill>
              </a:rPr>
              <a:t>refer to thing in the world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rgbClr val="C00000"/>
                </a:solidFill>
              </a:rPr>
              <a:t>nor</a:t>
            </a:r>
            <a:r>
              <a:rPr lang="en-US" b="1" dirty="0">
                <a:solidFill>
                  <a:schemeClr val="tx1"/>
                </a:solidFill>
              </a:rPr>
              <a:t> help to </a:t>
            </a:r>
            <a:r>
              <a:rPr lang="en-US" b="1" u="sng" dirty="0">
                <a:solidFill>
                  <a:srgbClr val="003CB4"/>
                </a:solidFill>
              </a:rPr>
              <a:t>determine the condition under which the sentence to be true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104703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  <a:alpha val="57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09135" y="383459"/>
            <a:ext cx="10166555" cy="6037006"/>
          </a:xfrm>
          <a:ln>
            <a:noFill/>
          </a:ln>
        </p:spPr>
        <p:txBody>
          <a:bodyPr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990000"/>
                </a:solidFill>
              </a:rPr>
              <a:t>Expressive meaning:</a:t>
            </a:r>
          </a:p>
          <a:p>
            <a:pPr marL="0" indent="0" algn="l">
              <a:buNone/>
            </a:pPr>
            <a:endParaRPr lang="en-US" sz="3200" b="1" dirty="0">
              <a:solidFill>
                <a:srgbClr val="990000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0" y="727587"/>
            <a:ext cx="1582994" cy="4621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00981" y="1100097"/>
            <a:ext cx="7443020" cy="98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entagon 11"/>
          <p:cNvSpPr/>
          <p:nvPr/>
        </p:nvSpPr>
        <p:spPr>
          <a:xfrm>
            <a:off x="545690" y="1552353"/>
            <a:ext cx="11538155" cy="1242208"/>
          </a:xfrm>
          <a:custGeom>
            <a:avLst/>
            <a:gdLst>
              <a:gd name="connsiteX0" fmla="*/ 0 w 9222658"/>
              <a:gd name="connsiteY0" fmla="*/ 0 h 1386350"/>
              <a:gd name="connsiteX1" fmla="*/ 8529483 w 9222658"/>
              <a:gd name="connsiteY1" fmla="*/ 0 h 1386350"/>
              <a:gd name="connsiteX2" fmla="*/ 9222658 w 9222658"/>
              <a:gd name="connsiteY2" fmla="*/ 693175 h 1386350"/>
              <a:gd name="connsiteX3" fmla="*/ 8529483 w 9222658"/>
              <a:gd name="connsiteY3" fmla="*/ 1386350 h 1386350"/>
              <a:gd name="connsiteX4" fmla="*/ 0 w 9222658"/>
              <a:gd name="connsiteY4" fmla="*/ 1386350 h 1386350"/>
              <a:gd name="connsiteX5" fmla="*/ 0 w 9222658"/>
              <a:gd name="connsiteY5" fmla="*/ 0 h 1386350"/>
              <a:gd name="connsiteX0" fmla="*/ 0 w 8529483"/>
              <a:gd name="connsiteY0" fmla="*/ 0 h 1386350"/>
              <a:gd name="connsiteX1" fmla="*/ 8529483 w 8529483"/>
              <a:gd name="connsiteY1" fmla="*/ 0 h 1386350"/>
              <a:gd name="connsiteX2" fmla="*/ 8308258 w 8529483"/>
              <a:gd name="connsiteY2" fmla="*/ 673511 h 1386350"/>
              <a:gd name="connsiteX3" fmla="*/ 8529483 w 8529483"/>
              <a:gd name="connsiteY3" fmla="*/ 1386350 h 1386350"/>
              <a:gd name="connsiteX4" fmla="*/ 0 w 8529483"/>
              <a:gd name="connsiteY4" fmla="*/ 1386350 h 1386350"/>
              <a:gd name="connsiteX5" fmla="*/ 0 w 8529483"/>
              <a:gd name="connsiteY5" fmla="*/ 0 h 1386350"/>
              <a:gd name="connsiteX0" fmla="*/ 0 w 8529483"/>
              <a:gd name="connsiteY0" fmla="*/ 0 h 1386350"/>
              <a:gd name="connsiteX1" fmla="*/ 8529483 w 8529483"/>
              <a:gd name="connsiteY1" fmla="*/ 0 h 1386350"/>
              <a:gd name="connsiteX2" fmla="*/ 8528680 w 8529483"/>
              <a:gd name="connsiteY2" fmla="*/ 618071 h 1386350"/>
              <a:gd name="connsiteX3" fmla="*/ 8529483 w 8529483"/>
              <a:gd name="connsiteY3" fmla="*/ 1386350 h 1386350"/>
              <a:gd name="connsiteX4" fmla="*/ 0 w 8529483"/>
              <a:gd name="connsiteY4" fmla="*/ 1386350 h 1386350"/>
              <a:gd name="connsiteX5" fmla="*/ 0 w 8529483"/>
              <a:gd name="connsiteY5" fmla="*/ 0 h 1386350"/>
              <a:gd name="connsiteX0" fmla="*/ 0 w 8529483"/>
              <a:gd name="connsiteY0" fmla="*/ 0 h 1386350"/>
              <a:gd name="connsiteX1" fmla="*/ 8529483 w 8529483"/>
              <a:gd name="connsiteY1" fmla="*/ 0 h 1386350"/>
              <a:gd name="connsiteX2" fmla="*/ 8337648 w 8529483"/>
              <a:gd name="connsiteY2" fmla="*/ 728952 h 1386350"/>
              <a:gd name="connsiteX3" fmla="*/ 8529483 w 8529483"/>
              <a:gd name="connsiteY3" fmla="*/ 1386350 h 1386350"/>
              <a:gd name="connsiteX4" fmla="*/ 0 w 8529483"/>
              <a:gd name="connsiteY4" fmla="*/ 1386350 h 1386350"/>
              <a:gd name="connsiteX5" fmla="*/ 0 w 8529483"/>
              <a:gd name="connsiteY5" fmla="*/ 0 h 1386350"/>
              <a:gd name="connsiteX0" fmla="*/ 0 w 8529483"/>
              <a:gd name="connsiteY0" fmla="*/ 0 h 1386350"/>
              <a:gd name="connsiteX1" fmla="*/ 8529483 w 8529483"/>
              <a:gd name="connsiteY1" fmla="*/ 0 h 1386350"/>
              <a:gd name="connsiteX2" fmla="*/ 8513986 w 8529483"/>
              <a:gd name="connsiteY2" fmla="*/ 784392 h 1386350"/>
              <a:gd name="connsiteX3" fmla="*/ 8529483 w 8529483"/>
              <a:gd name="connsiteY3" fmla="*/ 1386350 h 1386350"/>
              <a:gd name="connsiteX4" fmla="*/ 0 w 8529483"/>
              <a:gd name="connsiteY4" fmla="*/ 1386350 h 1386350"/>
              <a:gd name="connsiteX5" fmla="*/ 0 w 8529483"/>
              <a:gd name="connsiteY5" fmla="*/ 0 h 1386350"/>
              <a:gd name="connsiteX0" fmla="*/ 0 w 8529483"/>
              <a:gd name="connsiteY0" fmla="*/ 0 h 1386350"/>
              <a:gd name="connsiteX1" fmla="*/ 8529483 w 8529483"/>
              <a:gd name="connsiteY1" fmla="*/ 0 h 1386350"/>
              <a:gd name="connsiteX2" fmla="*/ 8367038 w 8529483"/>
              <a:gd name="connsiteY2" fmla="*/ 784392 h 1386350"/>
              <a:gd name="connsiteX3" fmla="*/ 8529483 w 8529483"/>
              <a:gd name="connsiteY3" fmla="*/ 1386350 h 1386350"/>
              <a:gd name="connsiteX4" fmla="*/ 0 w 8529483"/>
              <a:gd name="connsiteY4" fmla="*/ 1386350 h 1386350"/>
              <a:gd name="connsiteX5" fmla="*/ 0 w 8529483"/>
              <a:gd name="connsiteY5" fmla="*/ 0 h 13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29483" h="1386350">
                <a:moveTo>
                  <a:pt x="0" y="0"/>
                </a:moveTo>
                <a:lnTo>
                  <a:pt x="8529483" y="0"/>
                </a:lnTo>
                <a:cubicBezTo>
                  <a:pt x="8529215" y="206024"/>
                  <a:pt x="8367306" y="578368"/>
                  <a:pt x="8367038" y="784392"/>
                </a:cubicBezTo>
                <a:cubicBezTo>
                  <a:pt x="8367306" y="1040485"/>
                  <a:pt x="8529215" y="1130257"/>
                  <a:pt x="8529483" y="1386350"/>
                </a:cubicBezTo>
                <a:lnTo>
                  <a:pt x="0" y="1386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>
                <a:solidFill>
                  <a:schemeClr val="tx1"/>
                </a:solidFill>
              </a:rPr>
              <a:t>many “normal” words carry both types of meaning at once. </a:t>
            </a:r>
          </a:p>
          <a:p>
            <a:r>
              <a:rPr lang="en-US" b="1" dirty="0">
                <a:solidFill>
                  <a:srgbClr val="003CB4"/>
                </a:solidFill>
              </a:rPr>
              <a:t>for example</a:t>
            </a:r>
            <a:r>
              <a:rPr lang="en-US" b="1" dirty="0">
                <a:solidFill>
                  <a:schemeClr val="tx1"/>
                </a:solidFill>
              </a:rPr>
              <a:t>:</a:t>
            </a:r>
          </a:p>
          <a:p>
            <a:r>
              <a:rPr lang="en-US" b="1" dirty="0">
                <a:solidFill>
                  <a:schemeClr val="tx1"/>
                </a:solidFill>
              </a:rPr>
              <a:t> the word </a:t>
            </a:r>
            <a:r>
              <a:rPr lang="en-US" b="1" i="1" dirty="0">
                <a:solidFill>
                  <a:srgbClr val="C00000"/>
                </a:solidFill>
              </a:rPr>
              <a:t>garrulous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means essentially the same thing as </a:t>
            </a:r>
            <a:r>
              <a:rPr lang="en-US" b="1" i="1" dirty="0">
                <a:solidFill>
                  <a:srgbClr val="C00000"/>
                </a:solidFill>
              </a:rPr>
              <a:t>talkative</a:t>
            </a:r>
            <a:r>
              <a:rPr lang="en-US" b="1" dirty="0">
                <a:solidFill>
                  <a:schemeClr val="tx1"/>
                </a:solidFill>
              </a:rPr>
              <a:t>, but carries speaker’s </a:t>
            </a:r>
            <a:r>
              <a:rPr lang="en-US" b="1" u="sng" dirty="0">
                <a:solidFill>
                  <a:srgbClr val="7030A0"/>
                </a:solidFill>
              </a:rPr>
              <a:t>negative attitude</a:t>
            </a:r>
            <a:r>
              <a:rPr lang="en-US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978014" y="507964"/>
            <a:ext cx="2420856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i="1" dirty="0">
                <a:latin typeface="LinLibertine_RZI_B-Identity-H"/>
                <a:ea typeface="Calibri" panose="020F0502020204030204" pitchFamily="34" charset="0"/>
                <a:cs typeface="Arial" panose="020B0604020202020204" pitchFamily="34" charset="0"/>
              </a:rPr>
              <a:t>Ouch </a:t>
            </a:r>
            <a:r>
              <a:rPr lang="en-US" sz="2400" b="1" dirty="0">
                <a:latin typeface="LinLibertine_RZ_B-Identity-H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2400" b="1" i="1" dirty="0">
                <a:latin typeface="LinLibertine_RZI_B-Identity-H"/>
                <a:ea typeface="Calibri" panose="020F0502020204030204" pitchFamily="34" charset="0"/>
                <a:cs typeface="Arial" panose="020B0604020202020204" pitchFamily="34" charset="0"/>
              </a:rPr>
              <a:t>oops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entagon 11"/>
          <p:cNvSpPr/>
          <p:nvPr/>
        </p:nvSpPr>
        <p:spPr>
          <a:xfrm>
            <a:off x="491613" y="3008671"/>
            <a:ext cx="11592232" cy="1955476"/>
          </a:xfrm>
          <a:custGeom>
            <a:avLst/>
            <a:gdLst>
              <a:gd name="connsiteX0" fmla="*/ 0 w 9222658"/>
              <a:gd name="connsiteY0" fmla="*/ 0 h 1386350"/>
              <a:gd name="connsiteX1" fmla="*/ 8529483 w 9222658"/>
              <a:gd name="connsiteY1" fmla="*/ 0 h 1386350"/>
              <a:gd name="connsiteX2" fmla="*/ 9222658 w 9222658"/>
              <a:gd name="connsiteY2" fmla="*/ 693175 h 1386350"/>
              <a:gd name="connsiteX3" fmla="*/ 8529483 w 9222658"/>
              <a:gd name="connsiteY3" fmla="*/ 1386350 h 1386350"/>
              <a:gd name="connsiteX4" fmla="*/ 0 w 9222658"/>
              <a:gd name="connsiteY4" fmla="*/ 1386350 h 1386350"/>
              <a:gd name="connsiteX5" fmla="*/ 0 w 9222658"/>
              <a:gd name="connsiteY5" fmla="*/ 0 h 1386350"/>
              <a:gd name="connsiteX0" fmla="*/ 0 w 8529483"/>
              <a:gd name="connsiteY0" fmla="*/ 0 h 1386350"/>
              <a:gd name="connsiteX1" fmla="*/ 8529483 w 8529483"/>
              <a:gd name="connsiteY1" fmla="*/ 0 h 1386350"/>
              <a:gd name="connsiteX2" fmla="*/ 8308258 w 8529483"/>
              <a:gd name="connsiteY2" fmla="*/ 673511 h 1386350"/>
              <a:gd name="connsiteX3" fmla="*/ 8529483 w 8529483"/>
              <a:gd name="connsiteY3" fmla="*/ 1386350 h 1386350"/>
              <a:gd name="connsiteX4" fmla="*/ 0 w 8529483"/>
              <a:gd name="connsiteY4" fmla="*/ 1386350 h 1386350"/>
              <a:gd name="connsiteX5" fmla="*/ 0 w 8529483"/>
              <a:gd name="connsiteY5" fmla="*/ 0 h 1386350"/>
              <a:gd name="connsiteX0" fmla="*/ 0 w 8542278"/>
              <a:gd name="connsiteY0" fmla="*/ 0 h 1386350"/>
              <a:gd name="connsiteX1" fmla="*/ 8529483 w 8542278"/>
              <a:gd name="connsiteY1" fmla="*/ 0 h 1386350"/>
              <a:gd name="connsiteX2" fmla="*/ 8542278 w 8542278"/>
              <a:gd name="connsiteY2" fmla="*/ 673511 h 1386350"/>
              <a:gd name="connsiteX3" fmla="*/ 8529483 w 8542278"/>
              <a:gd name="connsiteY3" fmla="*/ 1386350 h 1386350"/>
              <a:gd name="connsiteX4" fmla="*/ 0 w 8542278"/>
              <a:gd name="connsiteY4" fmla="*/ 1386350 h 1386350"/>
              <a:gd name="connsiteX5" fmla="*/ 0 w 8542278"/>
              <a:gd name="connsiteY5" fmla="*/ 0 h 1386350"/>
              <a:gd name="connsiteX0" fmla="*/ 0 w 8529483"/>
              <a:gd name="connsiteY0" fmla="*/ 0 h 1386350"/>
              <a:gd name="connsiteX1" fmla="*/ 8529483 w 8529483"/>
              <a:gd name="connsiteY1" fmla="*/ 0 h 1386350"/>
              <a:gd name="connsiteX2" fmla="*/ 8293631 w 8529483"/>
              <a:gd name="connsiteY2" fmla="*/ 687604 h 1386350"/>
              <a:gd name="connsiteX3" fmla="*/ 8529483 w 8529483"/>
              <a:gd name="connsiteY3" fmla="*/ 1386350 h 1386350"/>
              <a:gd name="connsiteX4" fmla="*/ 0 w 8529483"/>
              <a:gd name="connsiteY4" fmla="*/ 1386350 h 1386350"/>
              <a:gd name="connsiteX5" fmla="*/ 0 w 8529483"/>
              <a:gd name="connsiteY5" fmla="*/ 0 h 13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29483" h="1386350">
                <a:moveTo>
                  <a:pt x="0" y="0"/>
                </a:moveTo>
                <a:lnTo>
                  <a:pt x="8529483" y="0"/>
                </a:lnTo>
                <a:lnTo>
                  <a:pt x="8293631" y="687604"/>
                </a:lnTo>
                <a:lnTo>
                  <a:pt x="8529483" y="1386350"/>
                </a:lnTo>
                <a:lnTo>
                  <a:pt x="0" y="1386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>
                <a:solidFill>
                  <a:schemeClr val="tx1"/>
                </a:solidFill>
              </a:rPr>
              <a:t>There are many other pairs of words which convey the same </a:t>
            </a:r>
            <a:r>
              <a:rPr lang="en-US" b="1" dirty="0">
                <a:solidFill>
                  <a:srgbClr val="C00000"/>
                </a:solidFill>
              </a:rPr>
              <a:t>descriptive meaning </a:t>
            </a:r>
            <a:r>
              <a:rPr lang="en-US" b="1" dirty="0">
                <a:solidFill>
                  <a:schemeClr val="tx1"/>
                </a:solidFill>
              </a:rPr>
              <a:t>but differ in terms of their </a:t>
            </a:r>
            <a:r>
              <a:rPr lang="en-US" b="1" dirty="0">
                <a:solidFill>
                  <a:srgbClr val="C00000"/>
                </a:solidFill>
              </a:rPr>
              <a:t>expressive meaning</a:t>
            </a:r>
            <a:r>
              <a:rPr lang="en-US" b="1" dirty="0">
                <a:solidFill>
                  <a:schemeClr val="tx1"/>
                </a:solidFill>
              </a:rPr>
              <a:t> such as:</a:t>
            </a:r>
          </a:p>
          <a:p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rgbClr val="003CB4"/>
                </a:solidFill>
              </a:rPr>
              <a:t>father</a:t>
            </a:r>
            <a:r>
              <a:rPr lang="en-US" b="1" dirty="0">
                <a:solidFill>
                  <a:srgbClr val="003CB4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vs. </a:t>
            </a:r>
            <a:r>
              <a:rPr lang="en-US" b="1" i="1" dirty="0">
                <a:solidFill>
                  <a:srgbClr val="003CB4"/>
                </a:solidFill>
              </a:rPr>
              <a:t>dad</a:t>
            </a:r>
            <a:r>
              <a:rPr lang="en-US" b="1" dirty="0">
                <a:solidFill>
                  <a:schemeClr val="tx1"/>
                </a:solidFill>
              </a:rPr>
              <a:t>; </a:t>
            </a:r>
            <a:r>
              <a:rPr lang="en-US" b="1" i="1" dirty="0">
                <a:solidFill>
                  <a:srgbClr val="003CB4"/>
                </a:solidFill>
              </a:rPr>
              <a:t>woman </a:t>
            </a:r>
            <a:r>
              <a:rPr lang="en-US" b="1" dirty="0">
                <a:solidFill>
                  <a:schemeClr val="tx1"/>
                </a:solidFill>
              </a:rPr>
              <a:t>vs. </a:t>
            </a:r>
            <a:r>
              <a:rPr lang="en-US" b="1" i="1" dirty="0">
                <a:solidFill>
                  <a:srgbClr val="003CB4"/>
                </a:solidFill>
              </a:rPr>
              <a:t>broad</a:t>
            </a:r>
            <a:r>
              <a:rPr lang="en-US" b="1" dirty="0">
                <a:solidFill>
                  <a:srgbClr val="003CB4"/>
                </a:solidFill>
              </a:rPr>
              <a:t>; </a:t>
            </a:r>
            <a:r>
              <a:rPr lang="en-US" b="1" i="1" dirty="0">
                <a:solidFill>
                  <a:srgbClr val="003CB4"/>
                </a:solidFill>
              </a:rPr>
              <a:t>horse </a:t>
            </a:r>
            <a:r>
              <a:rPr lang="en-US" b="1" dirty="0">
                <a:solidFill>
                  <a:schemeClr val="tx1"/>
                </a:solidFill>
              </a:rPr>
              <a:t>vs. </a:t>
            </a:r>
            <a:r>
              <a:rPr lang="en-US" b="1" i="1" dirty="0">
                <a:solidFill>
                  <a:srgbClr val="003CB4"/>
                </a:solidFill>
              </a:rPr>
              <a:t>nag</a:t>
            </a:r>
            <a:r>
              <a:rPr lang="en-US" b="1" dirty="0">
                <a:solidFill>
                  <a:srgbClr val="003CB4"/>
                </a:solidFill>
              </a:rPr>
              <a:t>; </a:t>
            </a:r>
            <a:r>
              <a:rPr lang="en-US" b="1" i="1" dirty="0">
                <a:solidFill>
                  <a:srgbClr val="003CB4"/>
                </a:solidFill>
              </a:rPr>
              <a:t>alcohol </a:t>
            </a:r>
            <a:r>
              <a:rPr lang="en-US" b="1" dirty="0">
                <a:solidFill>
                  <a:schemeClr val="tx1"/>
                </a:solidFill>
              </a:rPr>
              <a:t>vs. </a:t>
            </a:r>
            <a:r>
              <a:rPr lang="en-US" b="1" i="1" dirty="0">
                <a:solidFill>
                  <a:srgbClr val="003CB4"/>
                </a:solidFill>
              </a:rPr>
              <a:t>booze</a:t>
            </a:r>
            <a:r>
              <a:rPr lang="en-US" b="1" dirty="0">
                <a:solidFill>
                  <a:schemeClr val="tx1"/>
                </a:solidFill>
              </a:rPr>
              <a:t>; etc. </a:t>
            </a:r>
          </a:p>
          <a:p>
            <a:r>
              <a:rPr lang="en-US" b="1" dirty="0">
                <a:solidFill>
                  <a:schemeClr val="tx1"/>
                </a:solidFill>
              </a:rPr>
              <a:t>In each case either member of the pair could be used to </a:t>
            </a:r>
            <a:r>
              <a:rPr lang="en-US" b="1" u="sng" dirty="0">
                <a:solidFill>
                  <a:srgbClr val="7030A0"/>
                </a:solidFill>
              </a:rPr>
              <a:t>refer to the </a:t>
            </a:r>
            <a:r>
              <a:rPr lang="en-US" b="1" u="sng" dirty="0">
                <a:solidFill>
                  <a:srgbClr val="C00000"/>
                </a:solidFill>
              </a:rPr>
              <a:t>same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rgbClr val="7030A0"/>
                </a:solidFill>
              </a:rPr>
              <a:t>kinds of things in the world</a:t>
            </a:r>
            <a:r>
              <a:rPr lang="en-US" b="1" dirty="0">
                <a:solidFill>
                  <a:schemeClr val="tx1"/>
                </a:solidFill>
              </a:rPr>
              <a:t>; the speaker’s choice of which term to use indicates </a:t>
            </a:r>
            <a:r>
              <a:rPr lang="en-US" b="1" u="sng" dirty="0">
                <a:solidFill>
                  <a:srgbClr val="7030A0"/>
                </a:solidFill>
              </a:rPr>
              <a:t>varying degrees of </a:t>
            </a:r>
            <a:r>
              <a:rPr lang="en-US" b="1" dirty="0">
                <a:solidFill>
                  <a:srgbClr val="C00000"/>
                </a:solidFill>
              </a:rPr>
              <a:t>intimacy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rgbClr val="C00000"/>
                </a:solidFill>
              </a:rPr>
              <a:t>respect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rgbClr val="C00000"/>
                </a:solidFill>
              </a:rPr>
              <a:t>appreciation </a:t>
            </a:r>
            <a:r>
              <a:rPr lang="en-US" b="1" dirty="0">
                <a:solidFill>
                  <a:schemeClr val="tx1"/>
                </a:solidFill>
              </a:rPr>
              <a:t>or </a:t>
            </a:r>
            <a:r>
              <a:rPr lang="en-US" b="1" dirty="0">
                <a:solidFill>
                  <a:srgbClr val="C00000"/>
                </a:solidFill>
              </a:rPr>
              <a:t>approval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rgbClr val="C00000"/>
                </a:solidFill>
              </a:rPr>
              <a:t>formality</a:t>
            </a:r>
            <a:r>
              <a:rPr lang="en-US" b="1" dirty="0">
                <a:solidFill>
                  <a:schemeClr val="tx1"/>
                </a:solidFill>
              </a:rPr>
              <a:t>, etc.</a:t>
            </a:r>
          </a:p>
        </p:txBody>
      </p:sp>
      <p:sp>
        <p:nvSpPr>
          <p:cNvPr id="3" name="Donut 2"/>
          <p:cNvSpPr/>
          <p:nvPr/>
        </p:nvSpPr>
        <p:spPr>
          <a:xfrm>
            <a:off x="248478" y="1699200"/>
            <a:ext cx="243135" cy="218661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194401" y="3292631"/>
            <a:ext cx="243135" cy="218661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1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2193</TotalTime>
  <Words>2078</Words>
  <Application>Microsoft Office PowerPoint</Application>
  <PresentationFormat>Widescreen</PresentationFormat>
  <Paragraphs>158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Century Gothic</vt:lpstr>
      <vt:lpstr>Futura Md BT</vt:lpstr>
      <vt:lpstr>LinLibertine_R_B-Identity-H</vt:lpstr>
      <vt:lpstr>LinLibertine_RZ_B-Identity-H</vt:lpstr>
      <vt:lpstr>LinLibertine_RZI_B-Identity-H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ahmed qadoury</cp:lastModifiedBy>
  <cp:revision>179</cp:revision>
  <dcterms:created xsi:type="dcterms:W3CDTF">2020-11-05T17:49:01Z</dcterms:created>
  <dcterms:modified xsi:type="dcterms:W3CDTF">2020-12-30T07:22:13Z</dcterms:modified>
</cp:coreProperties>
</file>