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660"/>
  </p:normalViewPr>
  <p:slideViewPr>
    <p:cSldViewPr>
      <p:cViewPr>
        <p:scale>
          <a:sx n="53" d="100"/>
          <a:sy n="53" d="100"/>
        </p:scale>
        <p:origin x="-9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133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IQ" b="1" dirty="0" smtClean="0"/>
              <a:t>المحاضرة الرابعة- العوامل </a:t>
            </a:r>
            <a:r>
              <a:rPr lang="ar-IQ" b="1" dirty="0"/>
              <a:t>التي تتحكم في أساليب الإخراج الصحفي</a:t>
            </a:r>
            <a:r>
              <a:rPr lang="ar-IQ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553200" cy="2514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rtl="1"/>
            <a:r>
              <a:rPr lang="ar-IQ" sz="3600" b="1" dirty="0" smtClean="0">
                <a:solidFill>
                  <a:schemeClr val="bg1"/>
                </a:solidFill>
              </a:rPr>
              <a:t>الإخراج الصحفي: المرحلة الرابعة- الدراسة الصباحية</a:t>
            </a:r>
          </a:p>
          <a:p>
            <a:pPr algn="just" rtl="1"/>
            <a:r>
              <a:rPr lang="ar-IQ" sz="3600" b="1" dirty="0" smtClean="0">
                <a:solidFill>
                  <a:schemeClr val="bg1"/>
                </a:solidFill>
              </a:rPr>
              <a:t>مُدرس المادة: الدكتور: غزوان جبار محمد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4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133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IQ" b="1" dirty="0"/>
              <a:t>العوامل التي تتحكم في أساليب الإخراج الصحفي</a:t>
            </a:r>
            <a:r>
              <a:rPr lang="ar-IQ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553200" cy="2514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rtl="1"/>
            <a:r>
              <a:rPr lang="ar-IQ" sz="3600" b="1" dirty="0">
                <a:solidFill>
                  <a:schemeClr val="bg1"/>
                </a:solidFill>
              </a:rPr>
              <a:t>هناك عوامل رئيسية تتحكم في أساليب الإخراج الصحفي وتراعى من قبل سكرتارية التحرير الفنية في الصحافة الحديثة وهي: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4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الجانب الإعلامي الصحفي: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 rtl="1"/>
            <a:r>
              <a:rPr lang="ar-IQ" sz="4400" b="1" dirty="0" smtClean="0"/>
              <a:t>الهادف </a:t>
            </a:r>
            <a:r>
              <a:rPr lang="ar-IQ" sz="4400" b="1" dirty="0"/>
              <a:t>إلى إظهار المادة الإعلامية المنشورة حسبما تفرضه أولويات القيم الإخبارية المتعارف عليها في علوم الصحافة والإعلام، وهي التي تتصل بتقويم الأخبار والموضوعات ومواد النشر واختيار ما يهم الجمهور منها.</a:t>
            </a:r>
            <a:endParaRPr lang="en-US" sz="4400" b="1" dirty="0"/>
          </a:p>
          <a:p>
            <a:pPr algn="just" rtl="1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0106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الجانب النفسي: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 rtl="1"/>
            <a:r>
              <a:rPr lang="ar-IQ" sz="4400" b="1" dirty="0" smtClean="0"/>
              <a:t>الذي </a:t>
            </a:r>
            <a:r>
              <a:rPr lang="ar-IQ" sz="4400" b="1" dirty="0"/>
              <a:t>يراعي طبيعة الجمهور </a:t>
            </a:r>
            <a:r>
              <a:rPr lang="ar-IQ" sz="4400" b="1" dirty="0" smtClean="0"/>
              <a:t>المثخاطَب </a:t>
            </a:r>
            <a:r>
              <a:rPr lang="ar-IQ" sz="4400" b="1" dirty="0"/>
              <a:t>من حيث السن والمستوى الثقافي والملامح الأساسية العامة لشخصية المجتمع الذي تصدر فيه </a:t>
            </a:r>
            <a:r>
              <a:rPr lang="ar-IQ" sz="4400" b="1" dirty="0" smtClean="0"/>
              <a:t>الصحيفة </a:t>
            </a:r>
            <a:r>
              <a:rPr lang="ar-IQ" sz="4400" b="1" dirty="0"/>
              <a:t>وتخاطبه، وتتصل بمعرفة اتجاهات الرأي العام وعقلية الجماهير وأذواق القراء وعادات القراءة، وتأثير الألوان فيهم 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1883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الجانب الإعلاني الاقتصادي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 rtl="1"/>
            <a:r>
              <a:rPr lang="ar-IQ" sz="6000" b="1" dirty="0" smtClean="0"/>
              <a:t>الذي </a:t>
            </a:r>
            <a:r>
              <a:rPr lang="ar-IQ" sz="6000" b="1" dirty="0"/>
              <a:t>يخاطب القطاعات الاقتصادية التي تسهم إعلاناتها بتشكيل جزء هام من ميزانية المؤسسة الصحفية.</a:t>
            </a:r>
            <a:endParaRPr lang="en-US" sz="6000" b="1" dirty="0"/>
          </a:p>
          <a:p>
            <a:pPr algn="just" rtl="1"/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8187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الجانب الفني: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 rtl="1"/>
            <a:r>
              <a:rPr lang="ar-IQ" sz="6000" b="1" dirty="0" smtClean="0"/>
              <a:t>الذي </a:t>
            </a:r>
            <a:r>
              <a:rPr lang="ar-IQ" sz="6000" b="1" dirty="0"/>
              <a:t>يوظف قدرات المطبعة الصحفية في خدمة المظهر العام </a:t>
            </a:r>
            <a:r>
              <a:rPr lang="ar-IQ" sz="6000" b="1" dirty="0" smtClean="0"/>
              <a:t>للصحيفة، </a:t>
            </a:r>
            <a:r>
              <a:rPr lang="ar-IQ" sz="6000" b="1" dirty="0"/>
              <a:t>والأنواع الصحفية المعالجة فيها، وكذلك إظهار إمكانيات المصورين والخطاطين والرسامين من العاملين في المجلات الفنية المختلفة وهي التي تسعى إلى تحقيق التوازن والإيقاع والوضوح وسهولة القراءة وتوفير الحيوية والجاذبية والجمال.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842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الجانب الفيزيائي: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 rtl="1"/>
            <a:r>
              <a:rPr lang="ar-IQ" sz="6000" b="1" dirty="0" smtClean="0"/>
              <a:t>ويتصل </a:t>
            </a:r>
            <a:r>
              <a:rPr lang="ar-IQ" sz="6000" b="1" dirty="0"/>
              <a:t>بقوانين الرؤية وحركات العين ومدى استيعابها وظروف التعرض للضوء.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3485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المحاضرة الرابعة- العوامل التي تتحكم في أساليب الإخراج الصحفي: </vt:lpstr>
      <vt:lpstr>العوامل التي تتحكم في أساليب الإخراج الصحفي: </vt:lpstr>
      <vt:lpstr>الجانب الإعلامي الصحفي: </vt:lpstr>
      <vt:lpstr>الجانب النفسي:</vt:lpstr>
      <vt:lpstr>الجانب الإعلاني الاقتصادي</vt:lpstr>
      <vt:lpstr>الجانب الفني:</vt:lpstr>
      <vt:lpstr>الجانب الفيزيائي: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الرابعة- العوامل التي تتحكم في أساليب الإخراج الصحفي: </dc:title>
  <dc:creator>Birdoz</dc:creator>
  <cp:lastModifiedBy>Birdoz</cp:lastModifiedBy>
  <cp:revision>4</cp:revision>
  <dcterms:created xsi:type="dcterms:W3CDTF">2006-08-16T00:00:00Z</dcterms:created>
  <dcterms:modified xsi:type="dcterms:W3CDTF">2020-04-16T23:41:10Z</dcterms:modified>
</cp:coreProperties>
</file>