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0792CF-5B8B-4E20-8A78-026D7BADEE61}"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pPr rtl="1"/>
          <a:endParaRPr lang="ar-IQ"/>
        </a:p>
      </dgm:t>
    </dgm:pt>
    <dgm:pt modelId="{2CBA824D-C375-44E6-BC1F-2653E650CC8D}">
      <dgm:prSet phldrT="[نص]"/>
      <dgm:spPr/>
      <dgm:t>
        <a:bodyPr/>
        <a:lstStyle/>
        <a:p>
          <a:pPr rtl="1"/>
          <a:r>
            <a:rPr lang="en-US" dirty="0"/>
            <a:t>Mind</a:t>
          </a:r>
          <a:endParaRPr lang="ar-IQ" dirty="0"/>
        </a:p>
      </dgm:t>
    </dgm:pt>
    <dgm:pt modelId="{AE4687AF-B9D4-4887-957B-CA07552EA4B9}" type="parTrans" cxnId="{4F761383-977C-4335-A886-0BD1B9547552}">
      <dgm:prSet/>
      <dgm:spPr/>
      <dgm:t>
        <a:bodyPr/>
        <a:lstStyle/>
        <a:p>
          <a:pPr rtl="1"/>
          <a:endParaRPr lang="ar-IQ"/>
        </a:p>
      </dgm:t>
    </dgm:pt>
    <dgm:pt modelId="{2C70DD50-0618-49AC-896C-FBA2244B524D}" type="sibTrans" cxnId="{4F761383-977C-4335-A886-0BD1B9547552}">
      <dgm:prSet/>
      <dgm:spPr/>
      <dgm:t>
        <a:bodyPr/>
        <a:lstStyle/>
        <a:p>
          <a:pPr rtl="1"/>
          <a:endParaRPr lang="ar-IQ"/>
        </a:p>
      </dgm:t>
    </dgm:pt>
    <dgm:pt modelId="{E5EE7698-0E5F-4CE2-B14A-73E24D3B541E}">
      <dgm:prSet phldrT="[نص]"/>
      <dgm:spPr/>
      <dgm:t>
        <a:bodyPr/>
        <a:lstStyle/>
        <a:p>
          <a:pPr rtl="1"/>
          <a:r>
            <a:rPr lang="en-US" dirty="0"/>
            <a:t>Language</a:t>
          </a:r>
          <a:endParaRPr lang="ar-IQ" dirty="0"/>
        </a:p>
      </dgm:t>
    </dgm:pt>
    <dgm:pt modelId="{28C7E02A-46B2-4EF0-A4F8-8048211FDA03}" type="parTrans" cxnId="{584ADE7F-8215-4058-875E-09E198A6260D}">
      <dgm:prSet/>
      <dgm:spPr/>
      <dgm:t>
        <a:bodyPr/>
        <a:lstStyle/>
        <a:p>
          <a:pPr rtl="1"/>
          <a:endParaRPr lang="ar-IQ"/>
        </a:p>
      </dgm:t>
    </dgm:pt>
    <dgm:pt modelId="{A8C896FF-1869-4D92-BB4C-2C7905B10A83}" type="sibTrans" cxnId="{584ADE7F-8215-4058-875E-09E198A6260D}">
      <dgm:prSet/>
      <dgm:spPr/>
      <dgm:t>
        <a:bodyPr/>
        <a:lstStyle/>
        <a:p>
          <a:pPr rtl="1"/>
          <a:endParaRPr lang="ar-IQ"/>
        </a:p>
      </dgm:t>
    </dgm:pt>
    <dgm:pt modelId="{2F34C550-6E88-45D8-B80F-A1563025E8E3}">
      <dgm:prSet phldrT="[نص]"/>
      <dgm:spPr/>
      <dgm:t>
        <a:bodyPr/>
        <a:lstStyle/>
        <a:p>
          <a:pPr rtl="1"/>
          <a:r>
            <a:rPr lang="en-US" dirty="0"/>
            <a:t>The semiotic triangle </a:t>
          </a:r>
          <a:endParaRPr lang="ar-IQ" dirty="0"/>
        </a:p>
      </dgm:t>
    </dgm:pt>
    <dgm:pt modelId="{28A2EC38-A7C0-4BDA-8E2E-4FA249620EF0}" type="parTrans" cxnId="{15F4EEAD-DEC5-450C-BAE5-6C28042669B9}">
      <dgm:prSet/>
      <dgm:spPr/>
      <dgm:t>
        <a:bodyPr/>
        <a:lstStyle/>
        <a:p>
          <a:pPr rtl="1"/>
          <a:endParaRPr lang="ar-IQ"/>
        </a:p>
      </dgm:t>
    </dgm:pt>
    <dgm:pt modelId="{D1F240E9-EE86-4C43-A36C-320AF2A7B2F7}" type="sibTrans" cxnId="{15F4EEAD-DEC5-450C-BAE5-6C28042669B9}">
      <dgm:prSet/>
      <dgm:spPr/>
      <dgm:t>
        <a:bodyPr/>
        <a:lstStyle/>
        <a:p>
          <a:pPr rtl="1"/>
          <a:endParaRPr lang="ar-IQ"/>
        </a:p>
      </dgm:t>
    </dgm:pt>
    <dgm:pt modelId="{CCB3C89D-21CF-42EB-9BEE-3CB4F222F10A}">
      <dgm:prSet phldrT="[نص]"/>
      <dgm:spPr/>
      <dgm:t>
        <a:bodyPr/>
        <a:lstStyle/>
        <a:p>
          <a:pPr rtl="1"/>
          <a:r>
            <a:rPr lang="en-US" dirty="0"/>
            <a:t>World</a:t>
          </a:r>
          <a:endParaRPr lang="ar-IQ" dirty="0"/>
        </a:p>
      </dgm:t>
    </dgm:pt>
    <dgm:pt modelId="{4AC57557-DF5A-4B43-AC36-1D47092F4DCC}" type="parTrans" cxnId="{DB593308-A7DE-4D08-847B-C95304118220}">
      <dgm:prSet/>
      <dgm:spPr/>
      <dgm:t>
        <a:bodyPr/>
        <a:lstStyle/>
        <a:p>
          <a:pPr rtl="1"/>
          <a:endParaRPr lang="ar-IQ"/>
        </a:p>
      </dgm:t>
    </dgm:pt>
    <dgm:pt modelId="{00923452-8C53-4FEC-B0F7-F2BEC74F1E69}" type="sibTrans" cxnId="{DB593308-A7DE-4D08-847B-C95304118220}">
      <dgm:prSet/>
      <dgm:spPr/>
      <dgm:t>
        <a:bodyPr/>
        <a:lstStyle/>
        <a:p>
          <a:pPr rtl="1"/>
          <a:endParaRPr lang="ar-IQ"/>
        </a:p>
      </dgm:t>
    </dgm:pt>
    <dgm:pt modelId="{3D5735D6-EDAE-4CDE-9293-D05C136A342D}" type="pres">
      <dgm:prSet presAssocID="{6C0792CF-5B8B-4E20-8A78-026D7BADEE61}" presName="compositeShape" presStyleCnt="0">
        <dgm:presLayoutVars>
          <dgm:chMax val="9"/>
          <dgm:dir/>
          <dgm:resizeHandles val="exact"/>
        </dgm:presLayoutVars>
      </dgm:prSet>
      <dgm:spPr/>
    </dgm:pt>
    <dgm:pt modelId="{9D709073-A92E-4626-9EDC-3A861748AD59}" type="pres">
      <dgm:prSet presAssocID="{6C0792CF-5B8B-4E20-8A78-026D7BADEE61}" presName="triangle1" presStyleLbl="node1" presStyleIdx="0" presStyleCnt="4">
        <dgm:presLayoutVars>
          <dgm:bulletEnabled val="1"/>
        </dgm:presLayoutVars>
      </dgm:prSet>
      <dgm:spPr/>
    </dgm:pt>
    <dgm:pt modelId="{7EE28246-31CC-4161-92BC-FAE7D6667A5A}" type="pres">
      <dgm:prSet presAssocID="{6C0792CF-5B8B-4E20-8A78-026D7BADEE61}" presName="triangle2" presStyleLbl="node1" presStyleIdx="1" presStyleCnt="4">
        <dgm:presLayoutVars>
          <dgm:bulletEnabled val="1"/>
        </dgm:presLayoutVars>
      </dgm:prSet>
      <dgm:spPr/>
    </dgm:pt>
    <dgm:pt modelId="{3DBAC76E-4616-4B03-BB28-18AD5473BBCD}" type="pres">
      <dgm:prSet presAssocID="{6C0792CF-5B8B-4E20-8A78-026D7BADEE61}" presName="triangle3" presStyleLbl="node1" presStyleIdx="2" presStyleCnt="4">
        <dgm:presLayoutVars>
          <dgm:bulletEnabled val="1"/>
        </dgm:presLayoutVars>
      </dgm:prSet>
      <dgm:spPr/>
    </dgm:pt>
    <dgm:pt modelId="{1F2906EA-C406-44CA-9D14-426251EB7E31}" type="pres">
      <dgm:prSet presAssocID="{6C0792CF-5B8B-4E20-8A78-026D7BADEE61}" presName="triangle4" presStyleLbl="node1" presStyleIdx="3" presStyleCnt="4">
        <dgm:presLayoutVars>
          <dgm:bulletEnabled val="1"/>
        </dgm:presLayoutVars>
      </dgm:prSet>
      <dgm:spPr/>
    </dgm:pt>
  </dgm:ptLst>
  <dgm:cxnLst>
    <dgm:cxn modelId="{3DABB707-8482-4B0B-BBEC-56AC74212BA1}" type="presOf" srcId="{6C0792CF-5B8B-4E20-8A78-026D7BADEE61}" destId="{3D5735D6-EDAE-4CDE-9293-D05C136A342D}" srcOrd="0" destOrd="0" presId="urn:microsoft.com/office/officeart/2005/8/layout/pyramid4"/>
    <dgm:cxn modelId="{DB593308-A7DE-4D08-847B-C95304118220}" srcId="{6C0792CF-5B8B-4E20-8A78-026D7BADEE61}" destId="{CCB3C89D-21CF-42EB-9BEE-3CB4F222F10A}" srcOrd="3" destOrd="0" parTransId="{4AC57557-DF5A-4B43-AC36-1D47092F4DCC}" sibTransId="{00923452-8C53-4FEC-B0F7-F2BEC74F1E69}"/>
    <dgm:cxn modelId="{EDF9582C-BF62-4962-944E-FEC22C769CC3}" type="presOf" srcId="{CCB3C89D-21CF-42EB-9BEE-3CB4F222F10A}" destId="{1F2906EA-C406-44CA-9D14-426251EB7E31}" srcOrd="0" destOrd="0" presId="urn:microsoft.com/office/officeart/2005/8/layout/pyramid4"/>
    <dgm:cxn modelId="{15160C51-9918-48C9-BB1E-7B35AECABDA8}" type="presOf" srcId="{2F34C550-6E88-45D8-B80F-A1563025E8E3}" destId="{3DBAC76E-4616-4B03-BB28-18AD5473BBCD}" srcOrd="0" destOrd="0" presId="urn:microsoft.com/office/officeart/2005/8/layout/pyramid4"/>
    <dgm:cxn modelId="{584ADE7F-8215-4058-875E-09E198A6260D}" srcId="{6C0792CF-5B8B-4E20-8A78-026D7BADEE61}" destId="{E5EE7698-0E5F-4CE2-B14A-73E24D3B541E}" srcOrd="1" destOrd="0" parTransId="{28C7E02A-46B2-4EF0-A4F8-8048211FDA03}" sibTransId="{A8C896FF-1869-4D92-BB4C-2C7905B10A83}"/>
    <dgm:cxn modelId="{4F761383-977C-4335-A886-0BD1B9547552}" srcId="{6C0792CF-5B8B-4E20-8A78-026D7BADEE61}" destId="{2CBA824D-C375-44E6-BC1F-2653E650CC8D}" srcOrd="0" destOrd="0" parTransId="{AE4687AF-B9D4-4887-957B-CA07552EA4B9}" sibTransId="{2C70DD50-0618-49AC-896C-FBA2244B524D}"/>
    <dgm:cxn modelId="{15F4EEAD-DEC5-450C-BAE5-6C28042669B9}" srcId="{6C0792CF-5B8B-4E20-8A78-026D7BADEE61}" destId="{2F34C550-6E88-45D8-B80F-A1563025E8E3}" srcOrd="2" destOrd="0" parTransId="{28A2EC38-A7C0-4BDA-8E2E-4FA249620EF0}" sibTransId="{D1F240E9-EE86-4C43-A36C-320AF2A7B2F7}"/>
    <dgm:cxn modelId="{82E100BA-EF6F-4479-9C10-2FB10431B6B3}" type="presOf" srcId="{E5EE7698-0E5F-4CE2-B14A-73E24D3B541E}" destId="{7EE28246-31CC-4161-92BC-FAE7D6667A5A}" srcOrd="0" destOrd="0" presId="urn:microsoft.com/office/officeart/2005/8/layout/pyramid4"/>
    <dgm:cxn modelId="{C57105CD-2018-4525-8B3C-A11C20C612EE}" type="presOf" srcId="{2CBA824D-C375-44E6-BC1F-2653E650CC8D}" destId="{9D709073-A92E-4626-9EDC-3A861748AD59}" srcOrd="0" destOrd="0" presId="urn:microsoft.com/office/officeart/2005/8/layout/pyramid4"/>
    <dgm:cxn modelId="{2B32C9D7-0F19-4BE0-85BA-1784CBEFD587}" type="presParOf" srcId="{3D5735D6-EDAE-4CDE-9293-D05C136A342D}" destId="{9D709073-A92E-4626-9EDC-3A861748AD59}" srcOrd="0" destOrd="0" presId="urn:microsoft.com/office/officeart/2005/8/layout/pyramid4"/>
    <dgm:cxn modelId="{0E556AD0-A470-435D-A6F8-F05930CFCBC9}" type="presParOf" srcId="{3D5735D6-EDAE-4CDE-9293-D05C136A342D}" destId="{7EE28246-31CC-4161-92BC-FAE7D6667A5A}" srcOrd="1" destOrd="0" presId="urn:microsoft.com/office/officeart/2005/8/layout/pyramid4"/>
    <dgm:cxn modelId="{B65B382D-4656-461B-A233-8612D23E965C}" type="presParOf" srcId="{3D5735D6-EDAE-4CDE-9293-D05C136A342D}" destId="{3DBAC76E-4616-4B03-BB28-18AD5473BBCD}" srcOrd="2" destOrd="0" presId="urn:microsoft.com/office/officeart/2005/8/layout/pyramid4"/>
    <dgm:cxn modelId="{ABC7EE4F-3AB2-4E86-9451-BDEFEC85FC1E}" type="presParOf" srcId="{3D5735D6-EDAE-4CDE-9293-D05C136A342D}" destId="{1F2906EA-C406-44CA-9D14-426251EB7E31}"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09073-A92E-4626-9EDC-3A861748AD59}">
      <dsp:nvSpPr>
        <dsp:cNvPr id="0" name=""/>
        <dsp:cNvSpPr/>
      </dsp:nvSpPr>
      <dsp:spPr>
        <a:xfrm>
          <a:off x="1512168" y="0"/>
          <a:ext cx="1368152" cy="136815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en-US" sz="1000" kern="1200" dirty="0"/>
            <a:t>Mind</a:t>
          </a:r>
          <a:endParaRPr lang="ar-IQ" sz="1000" kern="1200" dirty="0"/>
        </a:p>
      </dsp:txBody>
      <dsp:txXfrm>
        <a:off x="1854206" y="684076"/>
        <a:ext cx="684076" cy="684076"/>
      </dsp:txXfrm>
    </dsp:sp>
    <dsp:sp modelId="{7EE28246-31CC-4161-92BC-FAE7D6667A5A}">
      <dsp:nvSpPr>
        <dsp:cNvPr id="0" name=""/>
        <dsp:cNvSpPr/>
      </dsp:nvSpPr>
      <dsp:spPr>
        <a:xfrm>
          <a:off x="828091" y="1368152"/>
          <a:ext cx="1368152" cy="136815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en-US" sz="1000" kern="1200" dirty="0"/>
            <a:t>Language</a:t>
          </a:r>
          <a:endParaRPr lang="ar-IQ" sz="1000" kern="1200" dirty="0"/>
        </a:p>
      </dsp:txBody>
      <dsp:txXfrm>
        <a:off x="1170129" y="2052228"/>
        <a:ext cx="684076" cy="684076"/>
      </dsp:txXfrm>
    </dsp:sp>
    <dsp:sp modelId="{3DBAC76E-4616-4B03-BB28-18AD5473BBCD}">
      <dsp:nvSpPr>
        <dsp:cNvPr id="0" name=""/>
        <dsp:cNvSpPr/>
      </dsp:nvSpPr>
      <dsp:spPr>
        <a:xfrm rot="10800000">
          <a:off x="1512168" y="1368152"/>
          <a:ext cx="1368152" cy="136815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en-US" sz="1000" kern="1200" dirty="0"/>
            <a:t>The semiotic triangle </a:t>
          </a:r>
          <a:endParaRPr lang="ar-IQ" sz="1000" kern="1200" dirty="0"/>
        </a:p>
      </dsp:txBody>
      <dsp:txXfrm rot="10800000">
        <a:off x="1854206" y="1368152"/>
        <a:ext cx="684076" cy="684076"/>
      </dsp:txXfrm>
    </dsp:sp>
    <dsp:sp modelId="{1F2906EA-C406-44CA-9D14-426251EB7E31}">
      <dsp:nvSpPr>
        <dsp:cNvPr id="0" name=""/>
        <dsp:cNvSpPr/>
      </dsp:nvSpPr>
      <dsp:spPr>
        <a:xfrm>
          <a:off x="2196244" y="1368152"/>
          <a:ext cx="1368152" cy="136815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en-US" sz="1000" kern="1200" dirty="0"/>
            <a:t>World</a:t>
          </a:r>
          <a:endParaRPr lang="ar-IQ" sz="1000" kern="1200" dirty="0"/>
        </a:p>
      </dsp:txBody>
      <dsp:txXfrm>
        <a:off x="2538282" y="2052228"/>
        <a:ext cx="684076" cy="684076"/>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14/05/1442</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14/05/1442</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14/05/1442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14/05/1442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14/05/1442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14/05/1442</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14/05/1442</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95400" y="3501008"/>
            <a:ext cx="6400800" cy="2088232"/>
          </a:xfrm>
        </p:spPr>
        <p:txBody>
          <a:bodyPr/>
          <a:lstStyle/>
          <a:p>
            <a:pPr algn="l" rtl="0"/>
            <a:r>
              <a:rPr lang="ku-Arab-IQ" dirty="0">
                <a:solidFill>
                  <a:schemeClr val="tx1"/>
                </a:solidFill>
              </a:rPr>
              <a:t> </a:t>
            </a:r>
            <a:r>
              <a:rPr lang="en-US" b="1" dirty="0">
                <a:solidFill>
                  <a:schemeClr val="tx1"/>
                </a:solidFill>
              </a:rPr>
              <a:t>Referring, denoting and expressing </a:t>
            </a:r>
            <a:r>
              <a:rPr lang="en-US" b="1" dirty="0">
                <a:solidFill>
                  <a:srgbClr val="7030A0"/>
                </a:solidFill>
              </a:rPr>
              <a:t>presented by : Nabaa Jassim</a:t>
            </a:r>
            <a:endParaRPr lang="ar-IQ" b="1" dirty="0">
              <a:solidFill>
                <a:srgbClr val="7030A0"/>
              </a:solidFill>
            </a:endParaRPr>
          </a:p>
        </p:txBody>
      </p:sp>
      <p:sp>
        <p:nvSpPr>
          <p:cNvPr id="2" name="عنوان 1"/>
          <p:cNvSpPr>
            <a:spLocks noGrp="1"/>
          </p:cNvSpPr>
          <p:nvPr>
            <p:ph type="ctrTitle"/>
          </p:nvPr>
        </p:nvSpPr>
        <p:spPr/>
        <p:txBody>
          <a:bodyPr>
            <a:normAutofit/>
          </a:bodyPr>
          <a:lstStyle/>
          <a:p>
            <a:r>
              <a:rPr lang="en-US" sz="6600" b="1" dirty="0">
                <a:solidFill>
                  <a:schemeClr val="tx1"/>
                </a:solidFill>
              </a:rPr>
              <a:t>Semantics</a:t>
            </a:r>
            <a:endParaRPr lang="ar-IQ" sz="6600" b="1" dirty="0">
              <a:solidFill>
                <a:schemeClr val="tx1"/>
              </a:solidFill>
            </a:endParaRPr>
          </a:p>
        </p:txBody>
      </p:sp>
    </p:spTree>
    <p:extLst>
      <p:ext uri="{BB962C8B-B14F-4D97-AF65-F5344CB8AC3E}">
        <p14:creationId xmlns:p14="http://schemas.microsoft.com/office/powerpoint/2010/main" val="318663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71400"/>
            <a:ext cx="7772400" cy="1080120"/>
          </a:xfrm>
        </p:spPr>
        <p:txBody>
          <a:bodyPr/>
          <a:lstStyle/>
          <a:p>
            <a:r>
              <a:rPr lang="en-US" dirty="0"/>
              <a:t>content</a:t>
            </a:r>
            <a:endParaRPr lang="ar-IQ" dirty="0"/>
          </a:p>
        </p:txBody>
      </p:sp>
      <p:sp>
        <p:nvSpPr>
          <p:cNvPr id="3" name="عنصر نائب للمحتوى 2"/>
          <p:cNvSpPr>
            <a:spLocks noGrp="1"/>
          </p:cNvSpPr>
          <p:nvPr>
            <p:ph sz="quarter" idx="1"/>
          </p:nvPr>
        </p:nvSpPr>
        <p:spPr>
          <a:xfrm>
            <a:off x="251520" y="980728"/>
            <a:ext cx="8568952" cy="5688632"/>
          </a:xfrm>
        </p:spPr>
        <p:txBody>
          <a:bodyPr/>
          <a:lstStyle/>
          <a:p>
            <a:pPr algn="l" rtl="0"/>
            <a:r>
              <a:rPr lang="en-US" cap="all" dirty="0">
                <a:ln w="9000" cmpd="sng">
                  <a:solidFill>
                    <a:schemeClr val="accent4">
                      <a:shade val="50000"/>
                      <a:satMod val="120000"/>
                    </a:schemeClr>
                  </a:solidFill>
                  <a:prstDash val="solid"/>
                </a:ln>
                <a:effectLst>
                  <a:reflection blurRad="12700" stA="28000" endPos="45000" dist="1000" dir="5400000" sy="-100000" algn="bl" rotWithShape="0"/>
                </a:effectLst>
                <a:latin typeface="Arial Black" panose="020B0A04020102020204" pitchFamily="34" charset="0"/>
              </a:rPr>
              <a:t>Semantic definition</a:t>
            </a:r>
          </a:p>
          <a:p>
            <a:pPr algn="l" rtl="0"/>
            <a:r>
              <a:rPr lang="en-US" cap="all" dirty="0">
                <a:ln w="9000" cmpd="sng">
                  <a:solidFill>
                    <a:schemeClr val="accent4">
                      <a:shade val="50000"/>
                      <a:satMod val="120000"/>
                    </a:schemeClr>
                  </a:solidFill>
                  <a:prstDash val="solid"/>
                </a:ln>
                <a:effectLst>
                  <a:reflection blurRad="12700" stA="28000" endPos="45000" dist="1000" dir="5400000" sy="-100000" algn="bl" rotWithShape="0"/>
                </a:effectLst>
                <a:latin typeface="Arial Black" panose="020B0A04020102020204" pitchFamily="34" charset="0"/>
              </a:rPr>
              <a:t>Why we use language</a:t>
            </a:r>
          </a:p>
          <a:p>
            <a:pPr algn="l" rtl="0"/>
            <a:r>
              <a:rPr lang="en-US" cap="all" dirty="0">
                <a:ln w="9000" cmpd="sng">
                  <a:solidFill>
                    <a:schemeClr val="accent4">
                      <a:shade val="50000"/>
                      <a:satMod val="120000"/>
                    </a:schemeClr>
                  </a:solidFill>
                  <a:prstDash val="solid"/>
                </a:ln>
                <a:effectLst>
                  <a:reflection blurRad="12700" stA="28000" endPos="45000" dist="1000" dir="5400000" sy="-100000" algn="bl" rotWithShape="0"/>
                </a:effectLst>
                <a:latin typeface="Arial Black" panose="020B0A04020102020204" pitchFamily="34" charset="0"/>
              </a:rPr>
              <a:t>Ways of studying linguistic meaning </a:t>
            </a:r>
          </a:p>
          <a:p>
            <a:pPr algn="l" rtl="0"/>
            <a:r>
              <a:rPr lang="en-US" cap="all" dirty="0">
                <a:ln w="9000" cmpd="sng">
                  <a:solidFill>
                    <a:schemeClr val="accent4">
                      <a:shade val="50000"/>
                      <a:satMod val="120000"/>
                    </a:schemeClr>
                  </a:solidFill>
                  <a:prstDash val="solid"/>
                </a:ln>
                <a:effectLst>
                  <a:reflection blurRad="12700" stA="28000" endPos="45000" dist="1000" dir="5400000" sy="-100000" algn="bl" rotWithShape="0"/>
                </a:effectLst>
                <a:latin typeface="Arial Black" panose="020B0A04020102020204" pitchFamily="34" charset="0"/>
              </a:rPr>
              <a:t> Denotational semantics vs. cognitive semantics</a:t>
            </a:r>
          </a:p>
          <a:p>
            <a:pPr algn="l" rtl="0"/>
            <a:r>
              <a:rPr lang="en-US" cap="all" dirty="0">
                <a:ln w="9000" cmpd="sng">
                  <a:solidFill>
                    <a:schemeClr val="accent4">
                      <a:shade val="50000"/>
                      <a:satMod val="120000"/>
                    </a:schemeClr>
                  </a:solidFill>
                  <a:prstDash val="solid"/>
                </a:ln>
                <a:effectLst>
                  <a:reflection blurRad="12700" stA="28000" endPos="45000" dist="1000" dir="5400000" sy="-100000" algn="bl" rotWithShape="0"/>
                </a:effectLst>
                <a:latin typeface="Arial Black" panose="020B0A04020102020204" pitchFamily="34" charset="0"/>
              </a:rPr>
              <a:t>Why we adopt denotational approach</a:t>
            </a:r>
          </a:p>
          <a:p>
            <a:pPr algn="l" rtl="0"/>
            <a:endParaRPr lang="ar-IQ" cap="all" dirty="0">
              <a:ln w="9000" cmpd="sng">
                <a:solidFill>
                  <a:schemeClr val="accent4">
                    <a:shade val="50000"/>
                    <a:satMod val="120000"/>
                  </a:schemeClr>
                </a:solidFill>
                <a:prstDash val="solid"/>
              </a:ln>
              <a:effectLst>
                <a:reflection blurRad="12700" stA="28000" endPos="45000" dist="1000" dir="5400000" sy="-100000" algn="bl" rotWithShape="0"/>
              </a:effectLst>
              <a:latin typeface="Arial Black" panose="020B0A04020102020204" pitchFamily="34" charset="0"/>
            </a:endParaRPr>
          </a:p>
        </p:txBody>
      </p:sp>
    </p:spTree>
    <p:extLst>
      <p:ext uri="{BB962C8B-B14F-4D97-AF65-F5344CB8AC3E}">
        <p14:creationId xmlns:p14="http://schemas.microsoft.com/office/powerpoint/2010/main" val="397225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188640"/>
            <a:ext cx="7772400" cy="1143000"/>
          </a:xfrm>
        </p:spPr>
        <p:txBody>
          <a:bodyPr>
            <a:normAutofit fontScale="90000"/>
          </a:bodyPr>
          <a:lstStyle/>
          <a:p>
            <a:pPr algn="l"/>
            <a:r>
              <a:rPr lang="en-US" b="1" dirty="0">
                <a:solidFill>
                  <a:srgbClr val="0070C0"/>
                </a:solidFill>
              </a:rPr>
              <a:t>2.1 Talking about the world</a:t>
            </a:r>
            <a:br>
              <a:rPr lang="en-US" dirty="0"/>
            </a:br>
            <a:endParaRPr lang="ar-IQ" dirty="0"/>
          </a:p>
        </p:txBody>
      </p:sp>
      <p:sp>
        <p:nvSpPr>
          <p:cNvPr id="3" name="عنصر نائب للمحتوى 2"/>
          <p:cNvSpPr>
            <a:spLocks noGrp="1"/>
          </p:cNvSpPr>
          <p:nvPr>
            <p:ph sz="quarter" idx="1"/>
          </p:nvPr>
        </p:nvSpPr>
        <p:spPr>
          <a:xfrm>
            <a:off x="323528" y="1052736"/>
            <a:ext cx="8568952" cy="5544616"/>
          </a:xfrm>
        </p:spPr>
        <p:txBody>
          <a:bodyPr>
            <a:normAutofit lnSpcReduction="10000"/>
          </a:bodyPr>
          <a:lstStyle/>
          <a:p>
            <a:pPr algn="l" rtl="0"/>
            <a:r>
              <a:rPr lang="en-US" sz="1600" dirty="0"/>
              <a:t>speakers use language to talk about the world. Referring to a particular individual.</a:t>
            </a:r>
            <a:r>
              <a:rPr lang="en-US" sz="1600" dirty="0">
                <a:ea typeface="Calibri"/>
                <a:cs typeface="Arial"/>
              </a:rPr>
              <a:t> Another important way is to describe situations in the world, i.e., to claim that a certain state of affairs exists.</a:t>
            </a:r>
          </a:p>
          <a:p>
            <a:pPr algn="l" rtl="0"/>
            <a:r>
              <a:rPr lang="en-US" sz="1900" b="1" dirty="0">
                <a:solidFill>
                  <a:srgbClr val="0070C0"/>
                </a:solidFill>
                <a:cs typeface="Arial"/>
              </a:rPr>
              <a:t>Ways of studying linguistic meaning</a:t>
            </a:r>
            <a:r>
              <a:rPr lang="en-US" sz="1900" b="1" dirty="0">
                <a:solidFill>
                  <a:srgbClr val="0070C0"/>
                </a:solidFill>
              </a:rPr>
              <a:t> :</a:t>
            </a:r>
            <a:endParaRPr lang="en-US" sz="1600" dirty="0">
              <a:solidFill>
                <a:schemeClr val="tx1">
                  <a:lumMod val="95000"/>
                  <a:lumOff val="5000"/>
                </a:schemeClr>
              </a:solidFill>
            </a:endParaRPr>
          </a:p>
          <a:p>
            <a:pPr algn="just" rtl="0">
              <a:lnSpc>
                <a:spcPct val="115000"/>
              </a:lnSpc>
              <a:spcAft>
                <a:spcPts val="1000"/>
              </a:spcAft>
              <a:buFont typeface="+mj-lt"/>
              <a:buAutoNum type="arabicPeriod"/>
            </a:pPr>
            <a:r>
              <a:rPr lang="en-US" sz="1600" dirty="0">
                <a:ea typeface="Calibri"/>
                <a:cs typeface="Arial"/>
              </a:rPr>
              <a:t>One of these looks primarily at how a speaker’s words are related to the thoughts or concepts he is trying to express.</a:t>
            </a:r>
          </a:p>
          <a:p>
            <a:pPr algn="just" rtl="0">
              <a:lnSpc>
                <a:spcPct val="115000"/>
              </a:lnSpc>
              <a:spcAft>
                <a:spcPts val="1000"/>
              </a:spcAft>
              <a:buFont typeface="+mj-lt"/>
              <a:buAutoNum type="arabicPeriod"/>
            </a:pPr>
            <a:r>
              <a:rPr lang="en-US" sz="1600" dirty="0">
                <a:ea typeface="Calibri"/>
                <a:cs typeface="Arial"/>
              </a:rPr>
              <a:t> The other approach looks primarily at how a speaker’s words are related to the situation in the world that he is trying to describe</a:t>
            </a:r>
            <a:r>
              <a:rPr lang="en-US" sz="1600" b="1" dirty="0">
                <a:latin typeface="Times New Roman"/>
                <a:ea typeface="Calibri"/>
                <a:cs typeface="Arial"/>
              </a:rPr>
              <a:t>.</a:t>
            </a:r>
          </a:p>
          <a:p>
            <a:pPr algn="just" rtl="0">
              <a:lnSpc>
                <a:spcPct val="115000"/>
              </a:lnSpc>
              <a:spcAft>
                <a:spcPts val="1000"/>
              </a:spcAft>
              <a:buAutoNum type="alphaLcPeriod"/>
            </a:pPr>
            <a:r>
              <a:rPr lang="en-US" sz="1600" dirty="0">
                <a:ea typeface="Calibri"/>
                <a:cs typeface="Arial"/>
              </a:rPr>
              <a:t>When Jones said that he was meeting “a close friend” for dinner, he meant his lawyer  (specific reference )</a:t>
            </a:r>
          </a:p>
          <a:p>
            <a:pPr algn="just" rtl="0">
              <a:lnSpc>
                <a:spcPct val="115000"/>
              </a:lnSpc>
              <a:spcAft>
                <a:spcPts val="1000"/>
              </a:spcAft>
              <a:buAutoNum type="alphaLcPeriod"/>
            </a:pPr>
            <a:r>
              <a:rPr lang="en-US" sz="1600" dirty="0" err="1">
                <a:ea typeface="Calibri"/>
                <a:cs typeface="Arial"/>
              </a:rPr>
              <a:t>Salamat</a:t>
            </a:r>
            <a:r>
              <a:rPr lang="en-US" sz="1600" dirty="0">
                <a:ea typeface="Calibri"/>
                <a:cs typeface="Arial"/>
              </a:rPr>
              <a:t> means ‘thank you’ in Tagalog (meaning found in dictionary  )</a:t>
            </a:r>
          </a:p>
          <a:p>
            <a:pPr algn="just" rtl="0">
              <a:lnSpc>
                <a:spcPct val="115000"/>
              </a:lnSpc>
              <a:spcAft>
                <a:spcPts val="1000"/>
              </a:spcAft>
              <a:buAutoNum type="alphaLcPeriod"/>
            </a:pPr>
            <a:r>
              <a:rPr lang="en-US" sz="1600" dirty="0">
                <a:ea typeface="Calibri"/>
                <a:cs typeface="Arial"/>
              </a:rPr>
              <a:t>. Usufruct means ‘the right of one individual to use and enjoy the property of another.’(  sense found in dictionary )</a:t>
            </a:r>
          </a:p>
          <a:p>
            <a:pPr algn="just" rtl="0">
              <a:lnSpc>
                <a:spcPct val="115000"/>
              </a:lnSpc>
              <a:spcAft>
                <a:spcPts val="1000"/>
              </a:spcAft>
            </a:pPr>
            <a:r>
              <a:rPr lang="en-US" sz="1600" dirty="0">
                <a:ea typeface="Calibri"/>
                <a:cs typeface="Arial"/>
              </a:rPr>
              <a:t>One crucial difference between</a:t>
            </a:r>
            <a:r>
              <a:rPr lang="en-US" sz="1600" b="1" dirty="0">
                <a:ea typeface="Calibri"/>
                <a:cs typeface="Arial"/>
              </a:rPr>
              <a:t> </a:t>
            </a:r>
            <a:r>
              <a:rPr lang="en-US" sz="1600" b="1" dirty="0">
                <a:solidFill>
                  <a:srgbClr val="FF0000"/>
                </a:solidFill>
                <a:ea typeface="Calibri"/>
                <a:cs typeface="Arial"/>
              </a:rPr>
              <a:t>sense</a:t>
            </a:r>
            <a:r>
              <a:rPr lang="en-US" sz="1600" b="1" dirty="0">
                <a:ea typeface="Calibri"/>
                <a:cs typeface="Arial"/>
              </a:rPr>
              <a:t> </a:t>
            </a:r>
            <a:r>
              <a:rPr lang="en-US" sz="1600" dirty="0">
                <a:ea typeface="Calibri"/>
                <a:cs typeface="Arial"/>
              </a:rPr>
              <a:t>and </a:t>
            </a:r>
            <a:r>
              <a:rPr lang="en-US" sz="1600" b="1" dirty="0">
                <a:solidFill>
                  <a:srgbClr val="FF0000"/>
                </a:solidFill>
                <a:ea typeface="Calibri"/>
                <a:cs typeface="Arial"/>
              </a:rPr>
              <a:t>reference</a:t>
            </a:r>
            <a:r>
              <a:rPr lang="en-US" sz="1600" dirty="0">
                <a:ea typeface="Calibri"/>
                <a:cs typeface="Arial"/>
              </a:rPr>
              <a:t> is that reference depends on the specific context in which a word or phrase is used, whereas sense does not depend on context in this  way.</a:t>
            </a:r>
          </a:p>
          <a:p>
            <a:pPr marL="0" indent="0" algn="just" rtl="0">
              <a:lnSpc>
                <a:spcPct val="115000"/>
              </a:lnSpc>
              <a:spcAft>
                <a:spcPts val="1000"/>
              </a:spcAft>
              <a:buNone/>
            </a:pPr>
            <a:endParaRPr lang="en-US" sz="1400" dirty="0">
              <a:ea typeface="Calibri"/>
              <a:cs typeface="Arial"/>
            </a:endParaRPr>
          </a:p>
          <a:p>
            <a:pPr algn="l" rtl="0">
              <a:buFont typeface="+mj-lt"/>
              <a:buAutoNum type="arabicPeriod"/>
            </a:pPr>
            <a:endParaRPr lang="en-US" sz="1600" dirty="0">
              <a:solidFill>
                <a:schemeClr val="tx1">
                  <a:lumMod val="95000"/>
                  <a:lumOff val="5000"/>
                </a:schemeClr>
              </a:solidFill>
            </a:endParaRPr>
          </a:p>
        </p:txBody>
      </p:sp>
    </p:spTree>
    <p:extLst>
      <p:ext uri="{BB962C8B-B14F-4D97-AF65-F5344CB8AC3E}">
        <p14:creationId xmlns:p14="http://schemas.microsoft.com/office/powerpoint/2010/main" val="3589266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45719"/>
          </a:xfrm>
        </p:spPr>
        <p:txBody>
          <a:bodyPr>
            <a:normAutofit fontScale="90000"/>
          </a:bodyPr>
          <a:lstStyle/>
          <a:p>
            <a:r>
              <a:rPr lang="en-US" sz="100" dirty="0"/>
              <a:t>.</a:t>
            </a:r>
            <a:endParaRPr lang="ar-IQ" sz="100" dirty="0"/>
          </a:p>
        </p:txBody>
      </p:sp>
      <p:sp>
        <p:nvSpPr>
          <p:cNvPr id="3" name="عنصر نائب للمحتوى 2"/>
          <p:cNvSpPr>
            <a:spLocks noGrp="1"/>
          </p:cNvSpPr>
          <p:nvPr>
            <p:ph sz="quarter" idx="1"/>
          </p:nvPr>
        </p:nvSpPr>
        <p:spPr>
          <a:xfrm>
            <a:off x="251520" y="188640"/>
            <a:ext cx="8712968" cy="6480720"/>
          </a:xfrm>
        </p:spPr>
        <p:txBody>
          <a:bodyPr>
            <a:normAutofit lnSpcReduction="10000"/>
          </a:bodyPr>
          <a:lstStyle/>
          <a:p>
            <a:pPr algn="l" rtl="0"/>
            <a:r>
              <a:rPr lang="en-US" sz="1600" b="1" dirty="0">
                <a:solidFill>
                  <a:srgbClr val="FF0000"/>
                </a:solidFill>
                <a:ea typeface="Calibri"/>
                <a:cs typeface="Arial"/>
              </a:rPr>
              <a:t>ambiguity</a:t>
            </a:r>
            <a:r>
              <a:rPr lang="en-US" sz="1600" dirty="0">
                <a:ea typeface="Calibri"/>
                <a:cs typeface="Arial"/>
              </a:rPr>
              <a:t>, ways in which a word, phrase or sentence can have more than one sense. </a:t>
            </a:r>
          </a:p>
          <a:p>
            <a:pPr algn="l" rtl="0"/>
            <a:r>
              <a:rPr lang="en-US" sz="1600" dirty="0">
                <a:ea typeface="Calibri"/>
                <a:cs typeface="Arial"/>
              </a:rPr>
              <a:t> </a:t>
            </a:r>
            <a:r>
              <a:rPr lang="en-US" sz="1600" b="1" dirty="0">
                <a:solidFill>
                  <a:srgbClr val="FF0000"/>
                </a:solidFill>
                <a:ea typeface="Calibri"/>
                <a:cs typeface="Arial"/>
              </a:rPr>
              <a:t>Expressive meaning</a:t>
            </a:r>
            <a:r>
              <a:rPr lang="en-US" sz="1600" dirty="0">
                <a:solidFill>
                  <a:srgbClr val="FF0000"/>
                </a:solidFill>
                <a:ea typeface="Calibri"/>
                <a:cs typeface="Arial"/>
              </a:rPr>
              <a:t> </a:t>
            </a:r>
            <a:r>
              <a:rPr lang="en-US" sz="1600" dirty="0">
                <a:ea typeface="Calibri"/>
                <a:cs typeface="Arial"/>
              </a:rPr>
              <a:t>(e.g. the meanings of words like ouch and oops) reflects the speaker’s feelings or attitudes at the time of speaking</a:t>
            </a:r>
          </a:p>
          <a:p>
            <a:pPr marL="0" indent="0" algn="l" rtl="0">
              <a:lnSpc>
                <a:spcPct val="115000"/>
              </a:lnSpc>
              <a:spcAft>
                <a:spcPts val="1000"/>
              </a:spcAft>
              <a:buNone/>
            </a:pPr>
            <a:r>
              <a:rPr lang="en-US" sz="2000" b="1" dirty="0">
                <a:solidFill>
                  <a:srgbClr val="7030A0"/>
                </a:solidFill>
                <a:ea typeface="Calibri"/>
                <a:cs typeface="Arial"/>
              </a:rPr>
              <a:t>2.2 Denotational semantics vs. cognitive semantics</a:t>
            </a:r>
          </a:p>
          <a:p>
            <a:pPr marL="0" indent="0" algn="l" rtl="0">
              <a:lnSpc>
                <a:spcPct val="115000"/>
              </a:lnSpc>
              <a:spcAft>
                <a:spcPts val="1000"/>
              </a:spcAft>
              <a:buNone/>
            </a:pPr>
            <a:r>
              <a:rPr lang="en-US" sz="1600" b="1" dirty="0">
                <a:solidFill>
                  <a:srgbClr val="FF0000"/>
                </a:solidFill>
                <a:ea typeface="Calibri"/>
                <a:cs typeface="Arial"/>
              </a:rPr>
              <a:t>Semiotics</a:t>
            </a:r>
            <a:r>
              <a:rPr lang="en-US" sz="1600" dirty="0">
                <a:ea typeface="Calibri"/>
                <a:cs typeface="Arial"/>
              </a:rPr>
              <a:t> is the study of the relationship between signs and their meanings</a:t>
            </a:r>
          </a:p>
          <a:p>
            <a:pPr marL="0" indent="0" algn="l" rtl="0">
              <a:lnSpc>
                <a:spcPct val="115000"/>
              </a:lnSpc>
              <a:spcAft>
                <a:spcPts val="1000"/>
              </a:spcAft>
              <a:buNone/>
            </a:pPr>
            <a:r>
              <a:rPr lang="en-US" sz="1600" dirty="0">
                <a:ea typeface="Calibri"/>
                <a:cs typeface="Arial"/>
              </a:rPr>
              <a:t>. the speaker’s linguistic description rarely if ever includes everything that the speaker knows or believes about the situation</a:t>
            </a:r>
          </a:p>
          <a:p>
            <a:pPr marL="0" indent="0" algn="l" rtl="0">
              <a:lnSpc>
                <a:spcPct val="115000"/>
              </a:lnSpc>
              <a:spcAft>
                <a:spcPts val="1000"/>
              </a:spcAft>
              <a:buNone/>
            </a:pPr>
            <a:endParaRPr lang="en-US" sz="1600" b="1" dirty="0">
              <a:solidFill>
                <a:schemeClr val="tx2"/>
              </a:solidFill>
              <a:ea typeface="Calibri"/>
              <a:cs typeface="Arial"/>
            </a:endParaRPr>
          </a:p>
          <a:p>
            <a:pPr algn="l" rtl="0">
              <a:lnSpc>
                <a:spcPct val="115000"/>
              </a:lnSpc>
              <a:spcAft>
                <a:spcPts val="1000"/>
              </a:spcAft>
            </a:pPr>
            <a:r>
              <a:rPr lang="en-US" sz="1600" b="1" dirty="0">
                <a:solidFill>
                  <a:schemeClr val="tx2"/>
                </a:solidFill>
                <a:ea typeface="Calibri"/>
                <a:cs typeface="Arial"/>
              </a:rPr>
              <a:t>The semiotic Triangle</a:t>
            </a:r>
          </a:p>
          <a:p>
            <a:pPr algn="l" rtl="0"/>
            <a:endParaRPr lang="en-US" sz="1600" dirty="0"/>
          </a:p>
          <a:p>
            <a:pPr algn="l" rtl="0"/>
            <a:endParaRPr lang="en-US" sz="1600" dirty="0"/>
          </a:p>
          <a:p>
            <a:pPr algn="l" rtl="0"/>
            <a:endParaRPr lang="en-US" sz="1600" dirty="0"/>
          </a:p>
          <a:p>
            <a:pPr algn="l" rtl="0"/>
            <a:endParaRPr lang="en-US" sz="1600" dirty="0"/>
          </a:p>
          <a:p>
            <a:pPr algn="l" rtl="0"/>
            <a:endParaRPr lang="en-US" sz="1600" dirty="0"/>
          </a:p>
          <a:p>
            <a:pPr algn="l" rtl="0"/>
            <a:endParaRPr lang="en-US" sz="1600" dirty="0"/>
          </a:p>
          <a:p>
            <a:pPr algn="just" rtl="0">
              <a:lnSpc>
                <a:spcPct val="115000"/>
              </a:lnSpc>
              <a:spcAft>
                <a:spcPts val="1000"/>
              </a:spcAft>
            </a:pPr>
            <a:r>
              <a:rPr lang="en-US" sz="1600" dirty="0">
                <a:ea typeface="Calibri"/>
                <a:cs typeface="Arial"/>
              </a:rPr>
              <a:t>Thus there is no one-to-one correspondence between the speaker’s mental representation and either the actual situation in the world or the linguistic expressions used to describe that situation.</a:t>
            </a:r>
          </a:p>
          <a:p>
            <a:pPr algn="l" rtl="0"/>
            <a:endParaRPr lang="ar-IQ" sz="1600" dirty="0"/>
          </a:p>
        </p:txBody>
      </p:sp>
      <p:graphicFrame>
        <p:nvGraphicFramePr>
          <p:cNvPr id="4" name="رسم تخطيطي 3"/>
          <p:cNvGraphicFramePr/>
          <p:nvPr>
            <p:extLst>
              <p:ext uri="{D42A27DB-BD31-4B8C-83A1-F6EECF244321}">
                <p14:modId xmlns:p14="http://schemas.microsoft.com/office/powerpoint/2010/main" val="4076628450"/>
              </p:ext>
            </p:extLst>
          </p:nvPr>
        </p:nvGraphicFramePr>
        <p:xfrm>
          <a:off x="3419872" y="2564904"/>
          <a:ext cx="4392488"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315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228919"/>
            <a:ext cx="8229600" cy="45719"/>
          </a:xfrm>
        </p:spPr>
        <p:txBody>
          <a:bodyPr>
            <a:normAutofit fontScale="90000"/>
          </a:bodyPr>
          <a:lstStyle/>
          <a:p>
            <a:r>
              <a:rPr lang="en-US" sz="100" dirty="0"/>
              <a:t>.</a:t>
            </a:r>
            <a:endParaRPr lang="ar-IQ" sz="100" dirty="0"/>
          </a:p>
        </p:txBody>
      </p:sp>
      <p:sp>
        <p:nvSpPr>
          <p:cNvPr id="3" name="عنصر نائب للمحتوى 2"/>
          <p:cNvSpPr>
            <a:spLocks noGrp="1"/>
          </p:cNvSpPr>
          <p:nvPr>
            <p:ph sz="quarter" idx="1"/>
          </p:nvPr>
        </p:nvSpPr>
        <p:spPr>
          <a:xfrm>
            <a:off x="179512" y="116632"/>
            <a:ext cx="8640960" cy="6741368"/>
          </a:xfrm>
        </p:spPr>
        <p:txBody>
          <a:bodyPr>
            <a:normAutofit fontScale="25000" lnSpcReduction="20000"/>
          </a:bodyPr>
          <a:lstStyle/>
          <a:p>
            <a:pPr algn="l" rtl="0"/>
            <a:r>
              <a:rPr lang="en-US" sz="6400" b="1" dirty="0">
                <a:solidFill>
                  <a:srgbClr val="FF0000"/>
                </a:solidFill>
                <a:ea typeface="Calibri"/>
                <a:cs typeface="Arial"/>
              </a:rPr>
              <a:t>cognitive semantics</a:t>
            </a:r>
            <a:r>
              <a:rPr lang="en-US" sz="6400" dirty="0">
                <a:ea typeface="Calibri"/>
                <a:cs typeface="Arial"/>
              </a:rPr>
              <a:t>, focuses on the link between linguistic expressions and mental representations.</a:t>
            </a:r>
          </a:p>
          <a:p>
            <a:pPr algn="l" rtl="0"/>
            <a:r>
              <a:rPr lang="en-US" sz="6400" b="1" dirty="0">
                <a:solidFill>
                  <a:srgbClr val="FF0000"/>
                </a:solidFill>
                <a:ea typeface="Calibri"/>
                <a:cs typeface="Arial"/>
              </a:rPr>
              <a:t>Denotational</a:t>
            </a:r>
            <a:r>
              <a:rPr lang="en-US" sz="6400" dirty="0">
                <a:ea typeface="Calibri"/>
                <a:cs typeface="Arial"/>
              </a:rPr>
              <a:t> focuses on the link between linguistic expressions and the world.</a:t>
            </a:r>
          </a:p>
          <a:p>
            <a:pPr marL="0" indent="0" algn="l" rtl="0">
              <a:buNone/>
            </a:pPr>
            <a:r>
              <a:rPr lang="en-US" sz="6400" b="1" dirty="0">
                <a:solidFill>
                  <a:srgbClr val="0070C0"/>
                </a:solidFill>
                <a:cs typeface="Arial"/>
              </a:rPr>
              <a:t>Why we adopt denotational approach?</a:t>
            </a:r>
          </a:p>
          <a:p>
            <a:pPr lvl="0" algn="just" rtl="0">
              <a:lnSpc>
                <a:spcPct val="115000"/>
              </a:lnSpc>
              <a:spcAft>
                <a:spcPts val="1000"/>
              </a:spcAft>
              <a:buFont typeface="+mj-lt"/>
              <a:buAutoNum type="arabicPeriod"/>
            </a:pPr>
            <a:r>
              <a:rPr lang="en-US" sz="6400" dirty="0">
                <a:ea typeface="Calibri"/>
                <a:cs typeface="Arial"/>
              </a:rPr>
              <a:t>it is very hard to find direct evidence about what is really going on in a speaker’s mind.</a:t>
            </a:r>
          </a:p>
          <a:p>
            <a:pPr lvl="0" algn="just" rtl="0">
              <a:lnSpc>
                <a:spcPct val="115000"/>
              </a:lnSpc>
              <a:spcAft>
                <a:spcPts val="1000"/>
              </a:spcAft>
              <a:buFont typeface="+mj-lt"/>
              <a:buAutoNum type="arabicPeriod"/>
            </a:pPr>
            <a:r>
              <a:rPr lang="en-US" sz="6400" dirty="0">
                <a:ea typeface="Calibri"/>
                <a:cs typeface="Arial"/>
              </a:rPr>
              <a:t>this approach has proven to be quite successful at accounting for compositionality (how meanings of complex expressions, e.g. sentences, are related to the meanings of their parts).</a:t>
            </a:r>
          </a:p>
          <a:p>
            <a:pPr lvl="0" algn="just" rtl="0">
              <a:lnSpc>
                <a:spcPct val="115000"/>
              </a:lnSpc>
              <a:spcAft>
                <a:spcPts val="1000"/>
              </a:spcAft>
            </a:pPr>
            <a:r>
              <a:rPr lang="en-US" sz="6400" b="1" dirty="0">
                <a:latin typeface="Times New Roman"/>
                <a:ea typeface="Calibri"/>
                <a:cs typeface="Arial"/>
              </a:rPr>
              <a:t> </a:t>
            </a:r>
            <a:r>
              <a:rPr lang="en-US" sz="6400" dirty="0">
                <a:ea typeface="Calibri"/>
                <a:cs typeface="Arial"/>
              </a:rPr>
              <a:t>It turns out that native speakers are fairly good at judging whether a given sentence would be true in a particular situation; such judgments provide an important source of evidence for all semantic analysis.</a:t>
            </a:r>
          </a:p>
          <a:p>
            <a:pPr marL="0" indent="0" algn="just" rtl="0">
              <a:lnSpc>
                <a:spcPct val="115000"/>
              </a:lnSpc>
              <a:spcAft>
                <a:spcPts val="1000"/>
              </a:spcAft>
              <a:buNone/>
            </a:pPr>
            <a:r>
              <a:rPr lang="en-US" sz="7200" b="1" dirty="0">
                <a:solidFill>
                  <a:srgbClr val="0070C0"/>
                </a:solidFill>
                <a:latin typeface="Times New Roman"/>
                <a:ea typeface="Calibri"/>
                <a:cs typeface="Arial"/>
              </a:rPr>
              <a:t>2.3 Types of referring expressions</a:t>
            </a:r>
          </a:p>
          <a:p>
            <a:pPr marL="0" indent="0" algn="just" rtl="0">
              <a:lnSpc>
                <a:spcPct val="115000"/>
              </a:lnSpc>
              <a:spcAft>
                <a:spcPts val="1000"/>
              </a:spcAft>
              <a:buNone/>
            </a:pPr>
            <a:r>
              <a:rPr lang="en-US" sz="6400" b="1" dirty="0">
                <a:solidFill>
                  <a:srgbClr val="FF0000"/>
                </a:solidFill>
                <a:ea typeface="Calibri"/>
                <a:cs typeface="Arial"/>
              </a:rPr>
              <a:t>Reference</a:t>
            </a:r>
            <a:r>
              <a:rPr lang="en-US" sz="6400" dirty="0">
                <a:ea typeface="Calibri"/>
                <a:cs typeface="Arial"/>
              </a:rPr>
              <a:t>  “point to” something in the world; that is, to direct the hearer’s attention to something, or to enable the hearer to identify something. we might read that amyotrophic lateral sclerosis (ALS) is often “referred to” as Lou Gehrig’s Disease, in honor of the famous American baseball player who died of this disease.</a:t>
            </a:r>
            <a:r>
              <a:rPr lang="en-US" sz="6400" b="1" dirty="0">
                <a:solidFill>
                  <a:srgbClr val="FF0000"/>
                </a:solidFill>
                <a:latin typeface="Times New Roman"/>
                <a:ea typeface="Calibri"/>
              </a:rPr>
              <a:t> </a:t>
            </a:r>
          </a:p>
          <a:p>
            <a:pPr marL="0" indent="0" algn="just" rtl="0">
              <a:lnSpc>
                <a:spcPct val="115000"/>
              </a:lnSpc>
              <a:spcAft>
                <a:spcPts val="1000"/>
              </a:spcAft>
              <a:buNone/>
            </a:pPr>
            <a:r>
              <a:rPr lang="en-US" sz="6400" b="1" dirty="0">
                <a:solidFill>
                  <a:srgbClr val="FF0000"/>
                </a:solidFill>
                <a:latin typeface="Times New Roman"/>
                <a:ea typeface="Calibri"/>
              </a:rPr>
              <a:t> </a:t>
            </a:r>
            <a:r>
              <a:rPr lang="en-US" sz="6400" b="1" dirty="0">
                <a:solidFill>
                  <a:srgbClr val="FF0000"/>
                </a:solidFill>
                <a:ea typeface="Calibri"/>
                <a:cs typeface="Arial"/>
              </a:rPr>
              <a:t>A referring expression </a:t>
            </a:r>
            <a:r>
              <a:rPr lang="en-US" sz="6400" dirty="0">
                <a:ea typeface="Calibri"/>
                <a:cs typeface="Arial"/>
              </a:rPr>
              <a:t>is an expression (normally some kind of noun phrase) which a speaker uses to refer to something. The identity of the referent is determined in different ways for different kinds of referring expressions.</a:t>
            </a:r>
          </a:p>
          <a:p>
            <a:pPr algn="just" rtl="0">
              <a:lnSpc>
                <a:spcPct val="115000"/>
              </a:lnSpc>
              <a:spcAft>
                <a:spcPts val="1000"/>
              </a:spcAft>
            </a:pPr>
            <a:r>
              <a:rPr lang="en-US" sz="6400" dirty="0">
                <a:solidFill>
                  <a:srgbClr val="FF0000"/>
                </a:solidFill>
                <a:ea typeface="Calibri"/>
                <a:cs typeface="Arial"/>
              </a:rPr>
              <a:t>name of people</a:t>
            </a:r>
            <a:r>
              <a:rPr lang="en-US" sz="6400" dirty="0">
                <a:ea typeface="Calibri"/>
                <a:cs typeface="Arial"/>
              </a:rPr>
              <a:t> such as  Abraham Lincoln .            </a:t>
            </a:r>
            <a:r>
              <a:rPr lang="en-US" sz="6400" dirty="0">
                <a:solidFill>
                  <a:srgbClr val="FF0000"/>
                </a:solidFill>
                <a:latin typeface="Times New Roman"/>
                <a:ea typeface="Calibri"/>
                <a:cs typeface="Arial"/>
              </a:rPr>
              <a:t>Substances </a:t>
            </a:r>
            <a:r>
              <a:rPr lang="en-US" sz="6400" dirty="0">
                <a:latin typeface="Times New Roman"/>
                <a:ea typeface="Calibri"/>
                <a:cs typeface="Arial"/>
              </a:rPr>
              <a:t>such as gold , salt </a:t>
            </a:r>
            <a:endParaRPr lang="en-US" sz="6400" dirty="0">
              <a:latin typeface="Times New Roman"/>
              <a:ea typeface="Calibri"/>
            </a:endParaRPr>
          </a:p>
          <a:p>
            <a:pPr algn="just" rtl="0">
              <a:lnSpc>
                <a:spcPct val="115000"/>
              </a:lnSpc>
              <a:spcAft>
                <a:spcPts val="1000"/>
              </a:spcAft>
              <a:buClr>
                <a:srgbClr val="D34817"/>
              </a:buClr>
            </a:pPr>
            <a:r>
              <a:rPr lang="en-US" sz="1600" b="1" dirty="0">
                <a:solidFill>
                  <a:srgbClr val="FF0000"/>
                </a:solidFill>
                <a:latin typeface="Times New Roman"/>
                <a:ea typeface="Calibri"/>
                <a:cs typeface="Arial"/>
              </a:rPr>
              <a:t> </a:t>
            </a:r>
            <a:r>
              <a:rPr lang="en-US" sz="6400" dirty="0">
                <a:solidFill>
                  <a:srgbClr val="FF0000"/>
                </a:solidFill>
                <a:latin typeface="Times New Roman"/>
                <a:ea typeface="Calibri"/>
                <a:cs typeface="Arial"/>
              </a:rPr>
              <a:t>Name of species </a:t>
            </a:r>
            <a:r>
              <a:rPr lang="en-US" sz="6400" dirty="0">
                <a:solidFill>
                  <a:prstClr val="black"/>
                </a:solidFill>
                <a:latin typeface="Times New Roman"/>
                <a:ea typeface="Calibri"/>
                <a:cs typeface="Arial"/>
              </a:rPr>
              <a:t>such as Camel , Octopus</a:t>
            </a:r>
          </a:p>
          <a:p>
            <a:pPr marL="0" indent="0" algn="just" rtl="0">
              <a:lnSpc>
                <a:spcPct val="115000"/>
              </a:lnSpc>
              <a:spcAft>
                <a:spcPts val="1000"/>
              </a:spcAft>
              <a:buNone/>
            </a:pPr>
            <a:endParaRPr lang="en-US" sz="1600" b="1" dirty="0">
              <a:solidFill>
                <a:schemeClr val="tx2"/>
              </a:solidFill>
              <a:ea typeface="Calibri"/>
              <a:cs typeface="Arial"/>
            </a:endParaRPr>
          </a:p>
          <a:p>
            <a:pPr lvl="0" algn="just" rtl="0">
              <a:lnSpc>
                <a:spcPct val="115000"/>
              </a:lnSpc>
              <a:spcAft>
                <a:spcPts val="1000"/>
              </a:spcAft>
            </a:pPr>
            <a:endParaRPr lang="en-US" sz="1600" dirty="0">
              <a:ea typeface="Calibri"/>
              <a:cs typeface="Arial"/>
            </a:endParaRPr>
          </a:p>
          <a:p>
            <a:pPr lvl="0" algn="just" rtl="0">
              <a:lnSpc>
                <a:spcPct val="115000"/>
              </a:lnSpc>
              <a:spcAft>
                <a:spcPts val="1000"/>
              </a:spcAft>
            </a:pPr>
            <a:endParaRPr lang="en-US" sz="1200" dirty="0">
              <a:ea typeface="Calibri"/>
              <a:cs typeface="Arial"/>
            </a:endParaRPr>
          </a:p>
          <a:p>
            <a:pPr lvl="0" algn="just" rtl="0">
              <a:lnSpc>
                <a:spcPct val="115000"/>
              </a:lnSpc>
              <a:spcAft>
                <a:spcPts val="1000"/>
              </a:spcAft>
              <a:buFont typeface="+mj-lt"/>
              <a:buAutoNum type="arabicPeriod"/>
            </a:pPr>
            <a:endParaRPr lang="en-US" sz="1400" dirty="0">
              <a:ea typeface="Calibri"/>
              <a:cs typeface="Arial"/>
            </a:endParaRPr>
          </a:p>
          <a:p>
            <a:pPr algn="l" rtl="0">
              <a:buFont typeface="+mj-lt"/>
              <a:buAutoNum type="arabicPeriod"/>
            </a:pPr>
            <a:endParaRPr lang="en-US" sz="1600" b="1" dirty="0">
              <a:solidFill>
                <a:schemeClr val="tx2"/>
              </a:solidFill>
              <a:cs typeface="Arial"/>
            </a:endParaRPr>
          </a:p>
          <a:p>
            <a:pPr algn="l" rtl="0"/>
            <a:endParaRPr lang="ar-IQ" sz="1600" b="1" dirty="0">
              <a:solidFill>
                <a:schemeClr val="tx2"/>
              </a:solidFill>
            </a:endParaRPr>
          </a:p>
        </p:txBody>
      </p:sp>
    </p:spTree>
    <p:extLst>
      <p:ext uri="{BB962C8B-B14F-4D97-AF65-F5344CB8AC3E}">
        <p14:creationId xmlns:p14="http://schemas.microsoft.com/office/powerpoint/2010/main" val="45395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0"/>
            <a:ext cx="8229600" cy="274638"/>
          </a:xfrm>
        </p:spPr>
        <p:txBody>
          <a:bodyPr>
            <a:normAutofit/>
          </a:bodyPr>
          <a:lstStyle/>
          <a:p>
            <a:r>
              <a:rPr lang="en-US" sz="100" dirty="0"/>
              <a:t>.</a:t>
            </a:r>
            <a:endParaRPr lang="ar-IQ" sz="100" dirty="0"/>
          </a:p>
        </p:txBody>
      </p:sp>
      <p:sp>
        <p:nvSpPr>
          <p:cNvPr id="3" name="عنصر نائب للمحتوى 2"/>
          <p:cNvSpPr>
            <a:spLocks noGrp="1"/>
          </p:cNvSpPr>
          <p:nvPr>
            <p:ph sz="quarter" idx="1"/>
          </p:nvPr>
        </p:nvSpPr>
        <p:spPr>
          <a:xfrm>
            <a:off x="323528" y="260648"/>
            <a:ext cx="8568952" cy="6336704"/>
          </a:xfrm>
        </p:spPr>
        <p:txBody>
          <a:bodyPr>
            <a:normAutofit lnSpcReduction="10000"/>
          </a:bodyPr>
          <a:lstStyle/>
          <a:p>
            <a:pPr algn="l" rtl="0"/>
            <a:r>
              <a:rPr lang="en-US" sz="1600" b="1" dirty="0">
                <a:solidFill>
                  <a:srgbClr val="FF0000"/>
                </a:solidFill>
                <a:ea typeface="Calibri"/>
                <a:cs typeface="Arial"/>
              </a:rPr>
              <a:t>deictic elements</a:t>
            </a:r>
            <a:r>
              <a:rPr lang="en-US" sz="1600" dirty="0">
                <a:solidFill>
                  <a:srgbClr val="FF0000"/>
                </a:solidFill>
                <a:ea typeface="Calibri"/>
                <a:cs typeface="Arial"/>
              </a:rPr>
              <a:t> </a:t>
            </a:r>
            <a:r>
              <a:rPr lang="en-US" sz="1600" dirty="0">
                <a:ea typeface="Calibri"/>
                <a:cs typeface="Arial"/>
              </a:rPr>
              <a:t>(sometimes called </a:t>
            </a:r>
            <a:r>
              <a:rPr lang="en-US" sz="1600" b="1" dirty="0" err="1">
                <a:ea typeface="Calibri"/>
                <a:cs typeface="Arial"/>
              </a:rPr>
              <a:t>indexicals</a:t>
            </a:r>
            <a:r>
              <a:rPr lang="en-US" sz="1600" dirty="0">
                <a:ea typeface="Calibri"/>
                <a:cs typeface="Arial"/>
              </a:rPr>
              <a:t>) are words which refer to something in the speech situation itself. </a:t>
            </a:r>
          </a:p>
          <a:p>
            <a:pPr algn="l" rtl="0"/>
            <a:r>
              <a:rPr lang="en-US" sz="1600" b="1" dirty="0">
                <a:solidFill>
                  <a:srgbClr val="FF0000"/>
                </a:solidFill>
                <a:ea typeface="Calibri"/>
                <a:cs typeface="Arial"/>
              </a:rPr>
              <a:t>An anaphoric element </a:t>
            </a:r>
            <a:r>
              <a:rPr lang="en-US" sz="1600" dirty="0">
                <a:ea typeface="Calibri"/>
                <a:cs typeface="Arial"/>
              </a:rPr>
              <a:t>is one whose reference depends on the reference of another NP within the same discourse. (This other NP is called the antecedent.) The pronoun he in sentence (4) is used </a:t>
            </a:r>
            <a:r>
              <a:rPr lang="en-US" sz="1600" b="1" dirty="0" err="1">
                <a:ea typeface="Calibri"/>
                <a:cs typeface="Arial"/>
              </a:rPr>
              <a:t>anaphorically</a:t>
            </a:r>
            <a:r>
              <a:rPr lang="en-US" sz="1600" dirty="0">
                <a:ea typeface="Calibri"/>
                <a:cs typeface="Arial"/>
              </a:rPr>
              <a:t>, taking George as its antecedent.</a:t>
            </a:r>
          </a:p>
          <a:p>
            <a:pPr marL="0" indent="0" algn="l" rtl="0">
              <a:buNone/>
            </a:pPr>
            <a:r>
              <a:rPr lang="en-US" sz="1600" dirty="0">
                <a:ea typeface="Calibri"/>
                <a:cs typeface="Arial"/>
              </a:rPr>
              <a:t>     Susan refuses to marry George because he smokes.</a:t>
            </a:r>
          </a:p>
          <a:p>
            <a:pPr marL="0" indent="0" algn="just" rtl="0">
              <a:lnSpc>
                <a:spcPct val="115000"/>
              </a:lnSpc>
              <a:spcAft>
                <a:spcPts val="1000"/>
              </a:spcAft>
              <a:buNone/>
            </a:pPr>
            <a:r>
              <a:rPr lang="en-US" sz="1600" dirty="0">
                <a:ea typeface="Calibri"/>
                <a:cs typeface="Arial"/>
              </a:rPr>
              <a:t>        quantifier phrases are not referring expressions</a:t>
            </a:r>
            <a:r>
              <a:rPr lang="en-US" sz="1600" dirty="0">
                <a:solidFill>
                  <a:srgbClr val="000000"/>
                </a:solidFill>
                <a:latin typeface="Times New Roman"/>
                <a:ea typeface="Calibri"/>
                <a:cs typeface="Arial"/>
              </a:rPr>
              <a:t>.</a:t>
            </a:r>
            <a:r>
              <a:rPr lang="en-US" sz="1600" dirty="0">
                <a:ea typeface="Calibri"/>
                <a:cs typeface="Arial"/>
              </a:rPr>
              <a:t> (The symbol “#” in (5b) indicates that the sentence is grammatical but unacceptable on semantic or pragmatic grounds.)</a:t>
            </a:r>
          </a:p>
          <a:p>
            <a:pPr marL="0" indent="0" algn="just" rtl="0">
              <a:lnSpc>
                <a:spcPct val="115000"/>
              </a:lnSpc>
              <a:spcAft>
                <a:spcPts val="1000"/>
              </a:spcAft>
              <a:buNone/>
            </a:pPr>
            <a:r>
              <a:rPr lang="en-US" sz="1600" dirty="0">
                <a:ea typeface="Calibri"/>
                <a:cs typeface="Arial"/>
              </a:rPr>
              <a:t>         b. [Every American male]</a:t>
            </a:r>
            <a:r>
              <a:rPr lang="en-US" sz="1600" dirty="0" err="1">
                <a:ea typeface="Calibri"/>
                <a:cs typeface="Arial"/>
              </a:rPr>
              <a:t>i</a:t>
            </a:r>
            <a:r>
              <a:rPr lang="en-US" sz="1600" dirty="0">
                <a:ea typeface="Calibri"/>
                <a:cs typeface="Arial"/>
              </a:rPr>
              <a:t> loves football; #he watched three games last weekend.</a:t>
            </a:r>
          </a:p>
          <a:p>
            <a:pPr marL="0" indent="0" algn="just" rtl="0">
              <a:lnSpc>
                <a:spcPct val="115000"/>
              </a:lnSpc>
              <a:spcAft>
                <a:spcPts val="1000"/>
              </a:spcAft>
              <a:buNone/>
            </a:pPr>
            <a:r>
              <a:rPr lang="en-US" sz="1600" b="1" dirty="0">
                <a:solidFill>
                  <a:srgbClr val="FF0000"/>
                </a:solidFill>
                <a:ea typeface="Calibri"/>
                <a:cs typeface="Arial"/>
              </a:rPr>
              <a:t>            reflexive pronouns </a:t>
            </a:r>
            <a:r>
              <a:rPr lang="en-US" sz="1600" dirty="0">
                <a:ea typeface="Calibri"/>
                <a:cs typeface="Arial"/>
              </a:rPr>
              <a:t>are normally interpreted as having the same reference as their antecedent; but this principle does not hold when the antecedent is a quantified noun phrase </a:t>
            </a:r>
          </a:p>
          <a:p>
            <a:pPr algn="just" rtl="0">
              <a:lnSpc>
                <a:spcPct val="115000"/>
              </a:lnSpc>
              <a:spcAft>
                <a:spcPts val="1000"/>
              </a:spcAft>
            </a:pPr>
            <a:r>
              <a:rPr lang="en-US" sz="1600" dirty="0">
                <a:ea typeface="Calibri"/>
                <a:cs typeface="Arial"/>
              </a:rPr>
              <a:t>a. John trusts himself is equivalent to: John trusts  John </a:t>
            </a:r>
          </a:p>
          <a:p>
            <a:pPr algn="just" rtl="0">
              <a:lnSpc>
                <a:spcPct val="115000"/>
              </a:lnSpc>
              <a:spcAft>
                <a:spcPts val="1000"/>
              </a:spcAft>
            </a:pPr>
            <a:r>
              <a:rPr lang="en-US" sz="1600" dirty="0">
                <a:ea typeface="Calibri"/>
                <a:cs typeface="Arial"/>
              </a:rPr>
              <a:t>b. Everyone trusts himself is not equivalent to: Everyone trusts everyone.</a:t>
            </a:r>
          </a:p>
          <a:p>
            <a:pPr algn="just" rtl="0">
              <a:lnSpc>
                <a:spcPct val="115000"/>
              </a:lnSpc>
              <a:spcAft>
                <a:spcPts val="1000"/>
              </a:spcAft>
            </a:pPr>
            <a:r>
              <a:rPr lang="en-US" sz="1800" b="1" dirty="0">
                <a:solidFill>
                  <a:srgbClr val="0070C0"/>
                </a:solidFill>
                <a:ea typeface="Calibri"/>
                <a:cs typeface="Arial"/>
              </a:rPr>
              <a:t>2.4 Sense vs. denotation</a:t>
            </a:r>
          </a:p>
          <a:p>
            <a:pPr algn="just" rtl="0">
              <a:lnSpc>
                <a:spcPct val="115000"/>
              </a:lnSpc>
              <a:spcAft>
                <a:spcPts val="1000"/>
              </a:spcAft>
            </a:pPr>
            <a:r>
              <a:rPr lang="en-US" sz="1600" dirty="0">
                <a:ea typeface="Calibri"/>
                <a:cs typeface="Arial"/>
              </a:rPr>
              <a:t>The German logician </a:t>
            </a:r>
            <a:r>
              <a:rPr lang="en-US" sz="1600" dirty="0" err="1">
                <a:ea typeface="Calibri"/>
                <a:cs typeface="Arial"/>
              </a:rPr>
              <a:t>Gottlob</a:t>
            </a:r>
            <a:r>
              <a:rPr lang="en-US" sz="1600" dirty="0">
                <a:ea typeface="Calibri"/>
                <a:cs typeface="Arial"/>
              </a:rPr>
              <a:t> </a:t>
            </a:r>
            <a:r>
              <a:rPr lang="en-US" sz="1600" dirty="0" err="1">
                <a:ea typeface="Calibri"/>
                <a:cs typeface="Arial"/>
              </a:rPr>
              <a:t>Frege</a:t>
            </a:r>
            <a:r>
              <a:rPr lang="en-US" sz="1600" dirty="0">
                <a:ea typeface="Calibri"/>
                <a:cs typeface="Arial"/>
              </a:rPr>
              <a:t> (1848–1925) was one of the first people to demonstrate the importance of making this distinction. . He used the German term Sinn (English sense) for those aspects of meaning which do not depend on the context of use, the kind of meaning we might look up in a dictionary.</a:t>
            </a:r>
            <a:endParaRPr lang="en-US" sz="1400" dirty="0">
              <a:ea typeface="Calibri"/>
              <a:cs typeface="Arial"/>
            </a:endParaRPr>
          </a:p>
          <a:p>
            <a:pPr algn="just" rtl="0">
              <a:lnSpc>
                <a:spcPct val="115000"/>
              </a:lnSpc>
              <a:spcAft>
                <a:spcPts val="1000"/>
              </a:spcAft>
            </a:pPr>
            <a:endParaRPr lang="en-US" sz="1600" b="1" dirty="0">
              <a:solidFill>
                <a:schemeClr val="tx2">
                  <a:lumMod val="75000"/>
                </a:schemeClr>
              </a:solidFill>
              <a:ea typeface="Calibri"/>
              <a:cs typeface="Arial"/>
            </a:endParaRPr>
          </a:p>
          <a:p>
            <a:pPr algn="just" rtl="0">
              <a:lnSpc>
                <a:spcPct val="115000"/>
              </a:lnSpc>
              <a:spcAft>
                <a:spcPts val="1000"/>
              </a:spcAft>
            </a:pPr>
            <a:endParaRPr lang="en-US" sz="1400" dirty="0">
              <a:ea typeface="Calibri"/>
              <a:cs typeface="Arial"/>
            </a:endParaRPr>
          </a:p>
          <a:p>
            <a:pPr marL="0" indent="0" algn="l" rtl="0">
              <a:buNone/>
            </a:pPr>
            <a:endParaRPr lang="en-US" sz="1600" dirty="0">
              <a:ea typeface="Calibri"/>
              <a:cs typeface="Arial"/>
            </a:endParaRPr>
          </a:p>
          <a:p>
            <a:pPr algn="l" rtl="0"/>
            <a:endParaRPr lang="ar-IQ" sz="1600" dirty="0"/>
          </a:p>
        </p:txBody>
      </p:sp>
    </p:spTree>
    <p:extLst>
      <p:ext uri="{BB962C8B-B14F-4D97-AF65-F5344CB8AC3E}">
        <p14:creationId xmlns:p14="http://schemas.microsoft.com/office/powerpoint/2010/main" val="158481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228919"/>
            <a:ext cx="8229600" cy="45719"/>
          </a:xfrm>
        </p:spPr>
        <p:txBody>
          <a:bodyPr>
            <a:normAutofit fontScale="90000"/>
          </a:bodyPr>
          <a:lstStyle/>
          <a:p>
            <a:r>
              <a:rPr lang="en-US" sz="100" dirty="0"/>
              <a:t>.</a:t>
            </a:r>
            <a:endParaRPr lang="ar-IQ" sz="100" dirty="0"/>
          </a:p>
        </p:txBody>
      </p:sp>
      <p:sp>
        <p:nvSpPr>
          <p:cNvPr id="3" name="عنصر نائب للمحتوى 2"/>
          <p:cNvSpPr>
            <a:spLocks noGrp="1"/>
          </p:cNvSpPr>
          <p:nvPr>
            <p:ph sz="quarter" idx="1"/>
          </p:nvPr>
        </p:nvSpPr>
        <p:spPr>
          <a:xfrm>
            <a:off x="179512" y="188640"/>
            <a:ext cx="8712968" cy="6408712"/>
          </a:xfrm>
        </p:spPr>
        <p:txBody>
          <a:bodyPr>
            <a:normAutofit/>
          </a:bodyPr>
          <a:lstStyle/>
          <a:p>
            <a:pPr algn="just" rtl="0">
              <a:lnSpc>
                <a:spcPct val="115000"/>
              </a:lnSpc>
              <a:spcAft>
                <a:spcPts val="1000"/>
              </a:spcAft>
            </a:pPr>
            <a:r>
              <a:rPr lang="en-US" sz="1600" dirty="0">
                <a:ea typeface="Calibri"/>
                <a:cs typeface="Arial"/>
              </a:rPr>
              <a:t>The denotation of a </a:t>
            </a:r>
            <a:r>
              <a:rPr lang="en-US" sz="1600" b="1" dirty="0">
                <a:solidFill>
                  <a:srgbClr val="FF0000"/>
                </a:solidFill>
                <a:ea typeface="Calibri"/>
                <a:cs typeface="Arial"/>
              </a:rPr>
              <a:t>referring expression</a:t>
            </a:r>
            <a:r>
              <a:rPr lang="en-US" sz="1600" dirty="0">
                <a:ea typeface="Calibri"/>
                <a:cs typeface="Arial"/>
              </a:rPr>
              <a:t>, such as a proper name or definite NP, will normally be its referent. </a:t>
            </a:r>
          </a:p>
          <a:p>
            <a:pPr algn="just" rtl="0">
              <a:lnSpc>
                <a:spcPct val="115000"/>
              </a:lnSpc>
              <a:spcAft>
                <a:spcPts val="1000"/>
              </a:spcAft>
            </a:pPr>
            <a:r>
              <a:rPr lang="en-US" sz="1600" dirty="0">
                <a:ea typeface="Calibri"/>
                <a:cs typeface="Arial"/>
              </a:rPr>
              <a:t>The denotation of a content word (e.g. an </a:t>
            </a:r>
            <a:r>
              <a:rPr lang="en-US" sz="1600" b="1" dirty="0">
                <a:solidFill>
                  <a:srgbClr val="FF0000"/>
                </a:solidFill>
                <a:ea typeface="Calibri"/>
                <a:cs typeface="Arial"/>
              </a:rPr>
              <a:t>adjective, verb, or common noun</a:t>
            </a:r>
            <a:r>
              <a:rPr lang="en-US" sz="1600" dirty="0">
                <a:ea typeface="Calibri"/>
                <a:cs typeface="Arial"/>
              </a:rPr>
              <a:t>) is the set of all the things in the current universe of discourse which the word could be used to describe. </a:t>
            </a:r>
          </a:p>
          <a:p>
            <a:pPr algn="just" rtl="0">
              <a:lnSpc>
                <a:spcPct val="115000"/>
              </a:lnSpc>
              <a:spcAft>
                <a:spcPts val="1000"/>
              </a:spcAft>
            </a:pPr>
            <a:r>
              <a:rPr lang="en-US" sz="1600" dirty="0">
                <a:ea typeface="Calibri"/>
                <a:cs typeface="Arial"/>
              </a:rPr>
              <a:t>The denotation of a </a:t>
            </a:r>
            <a:r>
              <a:rPr lang="en-US" sz="1600" b="1" dirty="0">
                <a:solidFill>
                  <a:srgbClr val="FF0000"/>
                </a:solidFill>
                <a:ea typeface="Calibri"/>
                <a:cs typeface="Arial"/>
              </a:rPr>
              <a:t>content word </a:t>
            </a:r>
            <a:r>
              <a:rPr lang="en-US" sz="1600" dirty="0">
                <a:ea typeface="Calibri"/>
                <a:cs typeface="Arial"/>
              </a:rPr>
              <a:t>depends on the situation or universe of discourse in which it is used. In our world</a:t>
            </a:r>
          </a:p>
          <a:p>
            <a:pPr algn="just" rtl="0">
              <a:lnSpc>
                <a:spcPct val="115000"/>
              </a:lnSpc>
              <a:spcAft>
                <a:spcPts val="1000"/>
              </a:spcAft>
            </a:pPr>
            <a:r>
              <a:rPr lang="en-US" sz="1600" b="1" dirty="0">
                <a:solidFill>
                  <a:srgbClr val="FF0000"/>
                </a:solidFill>
                <a:latin typeface="Times New Roman"/>
                <a:ea typeface="Calibri"/>
                <a:cs typeface="Arial"/>
              </a:rPr>
              <a:t> </a:t>
            </a:r>
            <a:r>
              <a:rPr lang="en-US" sz="1600" dirty="0">
                <a:ea typeface="Calibri"/>
                <a:cs typeface="Arial"/>
              </a:rPr>
              <a:t>Two expressions that have different senses may still have the same denotation in a particular situation. If two expressions can have different denotations in any context, they do not have the same sense.</a:t>
            </a:r>
          </a:p>
          <a:p>
            <a:pPr algn="just" rtl="0">
              <a:lnSpc>
                <a:spcPct val="115000"/>
              </a:lnSpc>
              <a:spcAft>
                <a:spcPts val="1000"/>
              </a:spcAft>
            </a:pPr>
            <a:r>
              <a:rPr lang="en-US" sz="1600" dirty="0">
                <a:ea typeface="Calibri"/>
                <a:cs typeface="Arial"/>
              </a:rPr>
              <a:t>Such examples demonstrate that two expressions which have different senses may have the same denotation in certain situations. However, two expressions that have the same sense (i.e., synonymous expressions) must always have the same denotation in any possible situation.</a:t>
            </a:r>
          </a:p>
          <a:p>
            <a:pPr algn="just" rtl="0">
              <a:lnSpc>
                <a:spcPct val="115000"/>
              </a:lnSpc>
              <a:spcAft>
                <a:spcPts val="1000"/>
              </a:spcAft>
            </a:pPr>
            <a:r>
              <a:rPr lang="en-US" sz="1600" b="1" dirty="0">
                <a:solidFill>
                  <a:srgbClr val="FF0000"/>
                </a:solidFill>
                <a:latin typeface="Times New Roman"/>
                <a:ea typeface="Calibri"/>
                <a:cs typeface="Arial"/>
              </a:rPr>
              <a:t> </a:t>
            </a:r>
            <a:r>
              <a:rPr lang="en-US" sz="1600" b="1" dirty="0" err="1">
                <a:solidFill>
                  <a:srgbClr val="FF0000"/>
                </a:solidFill>
                <a:ea typeface="Calibri"/>
                <a:cs typeface="Arial"/>
              </a:rPr>
              <a:t>Frege’s</a:t>
            </a:r>
            <a:r>
              <a:rPr lang="en-US" sz="1600" b="1" dirty="0">
                <a:solidFill>
                  <a:srgbClr val="FF0000"/>
                </a:solidFill>
                <a:ea typeface="Calibri"/>
                <a:cs typeface="Arial"/>
              </a:rPr>
              <a:t> distinction </a:t>
            </a:r>
            <a:r>
              <a:rPr lang="en-US" sz="1600" dirty="0">
                <a:ea typeface="Calibri"/>
                <a:cs typeface="Arial"/>
              </a:rPr>
              <a:t>allows us to see that non-referring expressions like those in (12) may not have a referent, but they do have a sense, and that sense is derived in a predictable way by the normal rules of the language.</a:t>
            </a:r>
          </a:p>
          <a:p>
            <a:pPr marL="0" indent="0" algn="just" rtl="0">
              <a:lnSpc>
                <a:spcPct val="115000"/>
              </a:lnSpc>
              <a:spcAft>
                <a:spcPts val="1000"/>
              </a:spcAft>
              <a:buNone/>
            </a:pPr>
            <a:endParaRPr lang="en-US" sz="1600" dirty="0">
              <a:ea typeface="Calibri"/>
              <a:cs typeface="Arial"/>
            </a:endParaRPr>
          </a:p>
          <a:p>
            <a:pPr algn="l" rtl="0"/>
            <a:endParaRPr lang="ar-IQ" dirty="0"/>
          </a:p>
        </p:txBody>
      </p:sp>
    </p:spTree>
    <p:extLst>
      <p:ext uri="{BB962C8B-B14F-4D97-AF65-F5344CB8AC3E}">
        <p14:creationId xmlns:p14="http://schemas.microsoft.com/office/powerpoint/2010/main" val="19489043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140</TotalTime>
  <Words>1077</Words>
  <Application>Microsoft Office PowerPoint</Application>
  <PresentationFormat>On-screen Show (4:3)</PresentationFormat>
  <Paragraphs>72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 Black</vt:lpstr>
      <vt:lpstr>Franklin Gothic Book</vt:lpstr>
      <vt:lpstr>Perpetua</vt:lpstr>
      <vt:lpstr>Times New Roman</vt:lpstr>
      <vt:lpstr>Wingdings 2</vt:lpstr>
      <vt:lpstr>موازنة</vt:lpstr>
      <vt:lpstr>Semantics</vt:lpstr>
      <vt:lpstr>content</vt:lpstr>
      <vt:lpstr>2.1 Talking about the world </vt:lpstr>
      <vt:lpstr>.</vt:lpstr>
      <vt:lpstr>.</vt:lpstr>
      <vt:lpstr>.</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Semantics</dc:title>
  <dc:creator>8DELL2020</dc:creator>
  <cp:lastModifiedBy>ahmed qadoury</cp:lastModifiedBy>
  <cp:revision>18</cp:revision>
  <dcterms:created xsi:type="dcterms:W3CDTF">2020-11-04T20:03:09Z</dcterms:created>
  <dcterms:modified xsi:type="dcterms:W3CDTF">2020-12-28T18:46:19Z</dcterms:modified>
</cp:coreProperties>
</file>