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13F8E3B-B36B-496C-B896-E261E52D75AD}">
          <p14:sldIdLst>
            <p14:sldId id="256"/>
            <p14:sldId id="257"/>
            <p14:sldId id="258"/>
            <p14:sldId id="259"/>
            <p14:sldId id="260"/>
            <p14:sldId id="261"/>
            <p14:sldId id="262"/>
            <p14:sldId id="263"/>
            <p14:sldId id="264"/>
            <p14:sldId id="265"/>
            <p14:sldId id="266"/>
            <p14:sldId id="267"/>
            <p14:sldId id="268"/>
            <p14:sldId id="269"/>
            <p14:sldId id="270"/>
            <p14:sldId id="271"/>
            <p14:sldId id="272"/>
          </p14:sldIdLst>
        </p14:section>
        <p14:section name="Untitled Section" id="{B91C00C0-BA7B-4C75-9008-C3A954AF63D6}">
          <p14:sldIdLst>
            <p14:sldId id="273"/>
            <p14:sldId id="274"/>
            <p14:sldId id="275"/>
            <p14:sldId id="276"/>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15480D-7430-4F99-999A-85F4D154A36A}"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3454541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B15480D-7430-4F99-999A-85F4D154A36A}" type="datetimeFigureOut">
              <a:rPr lang="en-US" smtClean="0"/>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3268804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0B15480D-7430-4F99-999A-85F4D154A36A}"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185341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0B15480D-7430-4F99-999A-85F4D154A36A}" type="datetimeFigureOut">
              <a:rPr lang="en-US" smtClean="0"/>
              <a:t>12/28/2020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3754339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480D-7430-4F99-999A-85F4D154A36A}"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832367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480D-7430-4F99-999A-85F4D154A36A}"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37470598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480D-7430-4F99-999A-85F4D154A36A}"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2989772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15480D-7430-4F99-999A-85F4D154A36A}" type="datetimeFigureOut">
              <a:rPr lang="en-US" smtClean="0"/>
              <a:t>12/28/2020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599948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15480D-7430-4F99-999A-85F4D154A36A}" type="datetimeFigureOut">
              <a:rPr lang="en-US" smtClean="0"/>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207399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15480D-7430-4F99-999A-85F4D154A36A}" type="datetimeFigureOut">
              <a:rPr lang="en-US" smtClean="0"/>
              <a:t>12/28/2020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2010148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15480D-7430-4F99-999A-85F4D154A36A}" type="datetimeFigureOut">
              <a:rPr lang="en-US" smtClean="0"/>
              <a:t>12/28/2020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1083268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15480D-7430-4F99-999A-85F4D154A36A}" type="datetimeFigureOut">
              <a:rPr lang="en-US" smtClean="0"/>
              <a:t>12/28/2020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799847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B15480D-7430-4F99-999A-85F4D154A36A}" type="datetimeFigureOut">
              <a:rPr lang="en-US" smtClean="0"/>
              <a:t>12/28/2020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367395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0B15480D-7430-4F99-999A-85F4D154A36A}" type="datetimeFigureOut">
              <a:rPr lang="en-US" smtClean="0"/>
              <a:t>12/28/2020</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1BDF7AD9-48DE-4AB5-9197-3AFAC5A8F2F5}" type="slidenum">
              <a:rPr lang="en-US" smtClean="0"/>
              <a:t>‹#›</a:t>
            </a:fld>
            <a:endParaRPr lang="en-US"/>
          </a:p>
        </p:txBody>
      </p:sp>
    </p:spTree>
    <p:extLst>
      <p:ext uri="{BB962C8B-B14F-4D97-AF65-F5344CB8AC3E}">
        <p14:creationId xmlns:p14="http://schemas.microsoft.com/office/powerpoint/2010/main" val="470468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B15480D-7430-4F99-999A-85F4D154A36A}" type="datetimeFigureOut">
              <a:rPr lang="en-US" smtClean="0"/>
              <a:t>12/28/2020</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1BDF7AD9-48DE-4AB5-9197-3AFAC5A8F2F5}" type="slidenum">
              <a:rPr lang="en-US" smtClean="0"/>
              <a:t>‹#›</a:t>
            </a:fld>
            <a:endParaRPr lang="en-US"/>
          </a:p>
        </p:txBody>
      </p:sp>
    </p:spTree>
    <p:extLst>
      <p:ext uri="{BB962C8B-B14F-4D97-AF65-F5344CB8AC3E}">
        <p14:creationId xmlns:p14="http://schemas.microsoft.com/office/powerpoint/2010/main" val="322811433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7BF67-4ECA-4616-89E3-CE0EF8C821EA}"/>
              </a:ext>
            </a:extLst>
          </p:cNvPr>
          <p:cNvSpPr>
            <a:spLocks noGrp="1"/>
          </p:cNvSpPr>
          <p:nvPr>
            <p:ph type="ctrTitle"/>
          </p:nvPr>
        </p:nvSpPr>
        <p:spPr/>
        <p:txBody>
          <a:bodyPr>
            <a:normAutofit/>
          </a:bodyPr>
          <a:lstStyle/>
          <a:p>
            <a:r>
              <a:rPr lang="en-US" dirty="0">
                <a:latin typeface="Arial Black" panose="020B0A04020102020204" pitchFamily="34" charset="0"/>
              </a:rPr>
              <a:t>Componential Analysis and Verb Meaning</a:t>
            </a:r>
          </a:p>
        </p:txBody>
      </p:sp>
      <p:sp>
        <p:nvSpPr>
          <p:cNvPr id="3" name="Subtitle 2">
            <a:extLst>
              <a:ext uri="{FF2B5EF4-FFF2-40B4-BE49-F238E27FC236}">
                <a16:creationId xmlns:a16="http://schemas.microsoft.com/office/drawing/2014/main" id="{290A0DEF-54ED-4E6A-85FA-0792F96C4795}"/>
              </a:ext>
            </a:extLst>
          </p:cNvPr>
          <p:cNvSpPr>
            <a:spLocks noGrp="1"/>
          </p:cNvSpPr>
          <p:nvPr>
            <p:ph type="subTitle" idx="1"/>
          </p:nvPr>
        </p:nvSpPr>
        <p:spPr/>
        <p:txBody>
          <a:bodyPr/>
          <a:lstStyle/>
          <a:p>
            <a:r>
              <a:rPr lang="en-US" b="1" dirty="0"/>
              <a:t>Prepared by Hasan Hamid </a:t>
            </a:r>
            <a:r>
              <a:rPr lang="en-US" b="1" dirty="0" err="1"/>
              <a:t>Gatea</a:t>
            </a:r>
            <a:endParaRPr lang="en-US" b="1" dirty="0"/>
          </a:p>
        </p:txBody>
      </p:sp>
    </p:spTree>
    <p:extLst>
      <p:ext uri="{BB962C8B-B14F-4D97-AF65-F5344CB8AC3E}">
        <p14:creationId xmlns:p14="http://schemas.microsoft.com/office/powerpoint/2010/main" val="1035084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50A071C-DC86-42F3-8838-34DCEF210410}"/>
              </a:ext>
            </a:extLst>
          </p:cNvPr>
          <p:cNvSpPr>
            <a:spLocks noGrp="1"/>
          </p:cNvSpPr>
          <p:nvPr>
            <p:ph idx="1"/>
          </p:nvPr>
        </p:nvSpPr>
        <p:spPr>
          <a:xfrm>
            <a:off x="196947" y="2222287"/>
            <a:ext cx="11535507" cy="4375461"/>
          </a:xfrm>
        </p:spPr>
        <p:txBody>
          <a:bodyPr>
            <a:normAutofit/>
          </a:bodyPr>
          <a:lstStyle/>
          <a:p>
            <a:pPr algn="just"/>
            <a:r>
              <a:rPr lang="en-US" sz="2400" b="1" dirty="0"/>
              <a:t>Third</a:t>
            </a:r>
            <a:r>
              <a:rPr lang="en-US" sz="2400" dirty="0"/>
              <a:t>: some word meanings are impossible to be represented in features, matrix or not. For instance, a number of studies have been concerned with the semantic components of kinship terms in languages, in this field, a certain way of structuring components needed to be followed for instance “mother’s brother’s spouse” (one sense of aunt in English) would probably be different in other languages. Structured components seem to be necessary for verb meanings as well. For instance, “want to cause to die” is part of the meaning of murderous, while, “cause to want to die” is similar to one sense of mortify.</a:t>
            </a:r>
          </a:p>
        </p:txBody>
      </p:sp>
    </p:spTree>
    <p:extLst>
      <p:ext uri="{BB962C8B-B14F-4D97-AF65-F5344CB8AC3E}">
        <p14:creationId xmlns:p14="http://schemas.microsoft.com/office/powerpoint/2010/main" val="510147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8BA2BCB-7596-4813-8F48-DA4F037F32FA}"/>
              </a:ext>
            </a:extLst>
          </p:cNvPr>
          <p:cNvSpPr>
            <a:spLocks noGrp="1"/>
          </p:cNvSpPr>
          <p:nvPr>
            <p:ph idx="1"/>
          </p:nvPr>
        </p:nvSpPr>
        <p:spPr>
          <a:xfrm>
            <a:off x="211015" y="2222287"/>
            <a:ext cx="11633982" cy="4635713"/>
          </a:xfrm>
        </p:spPr>
        <p:txBody>
          <a:bodyPr>
            <a:normAutofit/>
          </a:bodyPr>
          <a:lstStyle/>
          <a:p>
            <a:pPr marL="0" indent="0" algn="just">
              <a:buNone/>
            </a:pPr>
            <a:r>
              <a:rPr lang="en-US" sz="2800" b="1" dirty="0"/>
              <a:t>Fourth</a:t>
            </a:r>
            <a:r>
              <a:rPr lang="en-US" sz="2800" dirty="0"/>
              <a:t>: within restricted semantic domains, the binary feature analysis can come in handy, however, a question might be raised as to how many features we may require to describe a full lexicon of a certain language? If we would to compare a wider range of words… we might find ourselves needing a large inventory of features, which can be as big as or greater than the lexicon itself.</a:t>
            </a:r>
          </a:p>
        </p:txBody>
      </p:sp>
    </p:spTree>
    <p:extLst>
      <p:ext uri="{BB962C8B-B14F-4D97-AF65-F5344CB8AC3E}">
        <p14:creationId xmlns:p14="http://schemas.microsoft.com/office/powerpoint/2010/main" val="17994375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4C060-6909-4D8A-875F-BDBA59D599A3}"/>
              </a:ext>
            </a:extLst>
          </p:cNvPr>
          <p:cNvSpPr>
            <a:spLocks noGrp="1"/>
          </p:cNvSpPr>
          <p:nvPr>
            <p:ph type="title"/>
          </p:nvPr>
        </p:nvSpPr>
        <p:spPr/>
        <p:txBody>
          <a:bodyPr/>
          <a:lstStyle/>
          <a:p>
            <a:r>
              <a:rPr lang="en-US" sz="6000" dirty="0"/>
              <a:t>Verb meaning</a:t>
            </a:r>
          </a:p>
        </p:txBody>
      </p:sp>
      <p:sp>
        <p:nvSpPr>
          <p:cNvPr id="3" name="Content Placeholder 2">
            <a:extLst>
              <a:ext uri="{FF2B5EF4-FFF2-40B4-BE49-F238E27FC236}">
                <a16:creationId xmlns:a16="http://schemas.microsoft.com/office/drawing/2014/main" id="{02869104-D19C-4EE0-BDF8-339385AF8346}"/>
              </a:ext>
            </a:extLst>
          </p:cNvPr>
          <p:cNvSpPr>
            <a:spLocks noGrp="1"/>
          </p:cNvSpPr>
          <p:nvPr>
            <p:ph idx="1"/>
          </p:nvPr>
        </p:nvSpPr>
        <p:spPr>
          <a:xfrm>
            <a:off x="131298" y="2194152"/>
            <a:ext cx="11929404" cy="4347325"/>
          </a:xfrm>
        </p:spPr>
        <p:txBody>
          <a:bodyPr>
            <a:normAutofit/>
          </a:bodyPr>
          <a:lstStyle/>
          <a:p>
            <a:pPr marL="0" indent="0" algn="just">
              <a:buNone/>
            </a:pPr>
            <a:r>
              <a:rPr lang="en-US" sz="2000" b="1" dirty="0"/>
              <a:t>Since verb meanings can directly influence the syntactic structure of the sentence, and, since syntactic evidence is helpful in supplementing traditional semantic methods, thus, modern researches in lexical semantics payed special attention to verb meanings.</a:t>
            </a:r>
          </a:p>
          <a:p>
            <a:pPr marL="0" indent="0" algn="just">
              <a:buNone/>
            </a:pPr>
            <a:r>
              <a:rPr lang="en-US" sz="2000" b="1" dirty="0"/>
              <a:t>Charles Fillmore (1970) introduced two classes of transitive verbs in English namely:</a:t>
            </a:r>
          </a:p>
          <a:p>
            <a:pPr marL="0" lvl="0" indent="0" algn="just">
              <a:buNone/>
            </a:pPr>
            <a:r>
              <a:rPr lang="en-US" sz="2000" b="1" dirty="0"/>
              <a:t>Surface contact verbs: such as (hit, slap, strike, bump, stroke)</a:t>
            </a:r>
          </a:p>
          <a:p>
            <a:pPr marL="0" lvl="0" indent="0" algn="just">
              <a:buNone/>
            </a:pPr>
            <a:r>
              <a:rPr lang="en-US" sz="2000" b="1" dirty="0"/>
              <a:t>Change of state verbs: such as (break, bend, fold, shatter, crack)</a:t>
            </a:r>
          </a:p>
          <a:p>
            <a:pPr marL="0" indent="0" algn="just">
              <a:buNone/>
            </a:pPr>
            <a:r>
              <a:rPr lang="en-US" sz="2000" b="1" dirty="0"/>
              <a:t>Fillmore shows that members of each class share syntactic and semantic properties which distinguishes them from members of other class, furthermore, he states that there is a correlation between the syntactic and semantic properties which supports a view of lexical semantics.</a:t>
            </a:r>
          </a:p>
          <a:p>
            <a:pPr algn="just"/>
            <a:endParaRPr lang="en-US" sz="2000" b="1" dirty="0"/>
          </a:p>
        </p:txBody>
      </p:sp>
    </p:spTree>
    <p:extLst>
      <p:ext uri="{BB962C8B-B14F-4D97-AF65-F5344CB8AC3E}">
        <p14:creationId xmlns:p14="http://schemas.microsoft.com/office/powerpoint/2010/main" val="3837900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46D99F-41AA-41AD-8801-16060D4E94E8}"/>
              </a:ext>
            </a:extLst>
          </p:cNvPr>
          <p:cNvSpPr>
            <a:spLocks noGrp="1"/>
          </p:cNvSpPr>
          <p:nvPr>
            <p:ph idx="1"/>
          </p:nvPr>
        </p:nvSpPr>
        <p:spPr>
          <a:xfrm>
            <a:off x="281354" y="2222287"/>
            <a:ext cx="11704320" cy="4333258"/>
          </a:xfrm>
        </p:spPr>
        <p:txBody>
          <a:bodyPr>
            <a:normAutofit/>
          </a:bodyPr>
          <a:lstStyle/>
          <a:p>
            <a:pPr marL="0" indent="0" algn="just">
              <a:buNone/>
            </a:pPr>
            <a:r>
              <a:rPr lang="en-US" sz="2400" b="1" dirty="0"/>
              <a:t>The verb is made of two types of elements namely:</a:t>
            </a:r>
          </a:p>
          <a:p>
            <a:pPr marL="0" lvl="0" indent="0" algn="just">
              <a:buNone/>
            </a:pPr>
            <a:r>
              <a:rPr lang="en-US" sz="2400" b="1" dirty="0"/>
              <a:t>1- Systematic components of meaning shared by the entire class.</a:t>
            </a:r>
          </a:p>
          <a:p>
            <a:pPr marL="0" lvl="0" indent="0" algn="just">
              <a:buNone/>
            </a:pPr>
            <a:r>
              <a:rPr lang="en-US" sz="2400" b="1" dirty="0"/>
              <a:t>2- Idiosyncratic components specific to the individual root.</a:t>
            </a:r>
          </a:p>
          <a:p>
            <a:pPr marL="0" indent="0" algn="just">
              <a:buNone/>
            </a:pPr>
            <a:r>
              <a:rPr lang="en-US" sz="2400" b="1" dirty="0"/>
              <a:t>Syntactic effects only assumed to occur in the second type. This insight has been the foundation for a deeper subsequent work in the field of verbal semantics.</a:t>
            </a:r>
          </a:p>
          <a:p>
            <a:pPr marL="0" indent="0" algn="just">
              <a:buNone/>
            </a:pPr>
            <a:r>
              <a:rPr lang="en-US" sz="2400" b="1" dirty="0"/>
              <a:t>	Additional criteria have been identified to make this distinction, one of which is known as the causative-inchoative alternation test.</a:t>
            </a:r>
          </a:p>
          <a:p>
            <a:pPr marL="0" indent="0" algn="just">
              <a:buNone/>
            </a:pPr>
            <a:endParaRPr lang="en-US" sz="2400" b="1" dirty="0"/>
          </a:p>
        </p:txBody>
      </p:sp>
    </p:spTree>
    <p:extLst>
      <p:ext uri="{BB962C8B-B14F-4D97-AF65-F5344CB8AC3E}">
        <p14:creationId xmlns:p14="http://schemas.microsoft.com/office/powerpoint/2010/main" val="2676186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67440-0F69-469D-9D2F-AAE7824297C9}"/>
              </a:ext>
            </a:extLst>
          </p:cNvPr>
          <p:cNvSpPr>
            <a:spLocks noGrp="1"/>
          </p:cNvSpPr>
          <p:nvPr>
            <p:ph type="title"/>
          </p:nvPr>
        </p:nvSpPr>
        <p:spPr/>
        <p:txBody>
          <a:bodyPr/>
          <a:lstStyle/>
          <a:p>
            <a:r>
              <a:rPr lang="en-US" sz="3200" dirty="0"/>
              <a:t>causative-inchoative alternation test.</a:t>
            </a:r>
            <a:br>
              <a:rPr lang="en-US" sz="3200" dirty="0"/>
            </a:br>
            <a:endParaRPr lang="en-US" sz="3200" dirty="0"/>
          </a:p>
        </p:txBody>
      </p:sp>
      <p:sp>
        <p:nvSpPr>
          <p:cNvPr id="3" name="Content Placeholder 2">
            <a:extLst>
              <a:ext uri="{FF2B5EF4-FFF2-40B4-BE49-F238E27FC236}">
                <a16:creationId xmlns:a16="http://schemas.microsoft.com/office/drawing/2014/main" id="{C70EC5BC-4BC7-4FF7-A6BB-7DA37C1DCB53}"/>
              </a:ext>
            </a:extLst>
          </p:cNvPr>
          <p:cNvSpPr>
            <a:spLocks noGrp="1"/>
          </p:cNvSpPr>
          <p:nvPr>
            <p:ph idx="1"/>
          </p:nvPr>
        </p:nvSpPr>
        <p:spPr>
          <a:xfrm>
            <a:off x="196949" y="2222287"/>
            <a:ext cx="11844996" cy="4459867"/>
          </a:xfrm>
        </p:spPr>
        <p:txBody>
          <a:bodyPr>
            <a:normAutofit/>
          </a:bodyPr>
          <a:lstStyle/>
          <a:p>
            <a:pPr marL="0" indent="0" algn="just">
              <a:buNone/>
            </a:pPr>
            <a:r>
              <a:rPr lang="en-US" sz="2000" b="1" dirty="0"/>
              <a:t>Change of state verbs (break verbs) exhibits systematic polysemy between the transitive verb and an intransitive sense, as we see in the example below:</a:t>
            </a:r>
          </a:p>
          <a:p>
            <a:pPr lvl="0" algn="just"/>
            <a:r>
              <a:rPr lang="en-US" sz="2000" b="1" dirty="0"/>
              <a:t>A- Ali shattered the glass (with a hammer).</a:t>
            </a:r>
          </a:p>
          <a:p>
            <a:pPr lvl="0" algn="just"/>
            <a:r>
              <a:rPr lang="en-US" sz="2000" b="1" dirty="0"/>
              <a:t>B- The glass shattered.</a:t>
            </a:r>
          </a:p>
          <a:p>
            <a:pPr marL="0" indent="0" algn="just">
              <a:buNone/>
            </a:pPr>
            <a:r>
              <a:rPr lang="en-US" sz="2000" b="1" dirty="0"/>
              <a:t>The intransitive sense has inchoative meaning (b) while the transitive sense has a causative meaning (a).</a:t>
            </a:r>
          </a:p>
          <a:p>
            <a:pPr marL="0" indent="0" algn="just">
              <a:buNone/>
            </a:pPr>
            <a:r>
              <a:rPr lang="en-US" sz="2000" b="1" dirty="0"/>
              <a:t>Surface contact verbs (hit verbs) do not accept this alternation and usually lack the intransitive sense all together, as illustrated in the example below:</a:t>
            </a:r>
          </a:p>
          <a:p>
            <a:pPr lvl="0" algn="just"/>
            <a:r>
              <a:rPr lang="en-US" sz="2000" b="1" dirty="0"/>
              <a:t>A- Ahmed stroke the TV (with his hand).</a:t>
            </a:r>
          </a:p>
          <a:p>
            <a:pPr lvl="0" algn="just"/>
            <a:r>
              <a:rPr lang="en-US" sz="2000" b="1" dirty="0"/>
              <a:t>B- *The TV stroke.</a:t>
            </a:r>
          </a:p>
          <a:p>
            <a:pPr algn="just"/>
            <a:endParaRPr lang="en-US" sz="2000" b="1" dirty="0"/>
          </a:p>
        </p:txBody>
      </p:sp>
    </p:spTree>
    <p:extLst>
      <p:ext uri="{BB962C8B-B14F-4D97-AF65-F5344CB8AC3E}">
        <p14:creationId xmlns:p14="http://schemas.microsoft.com/office/powerpoint/2010/main" val="39295828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5B60B-CD9D-45AB-8FDC-2615BD2E9AF5}"/>
              </a:ext>
            </a:extLst>
          </p:cNvPr>
          <p:cNvSpPr>
            <a:spLocks noGrp="1"/>
          </p:cNvSpPr>
          <p:nvPr>
            <p:ph type="title"/>
          </p:nvPr>
        </p:nvSpPr>
        <p:spPr>
          <a:xfrm>
            <a:off x="838136" y="587865"/>
            <a:ext cx="10571998" cy="970450"/>
          </a:xfrm>
        </p:spPr>
        <p:txBody>
          <a:bodyPr/>
          <a:lstStyle/>
          <a:p>
            <a:r>
              <a:rPr lang="en-US" sz="5400" dirty="0"/>
              <a:t>Other tests</a:t>
            </a:r>
          </a:p>
        </p:txBody>
      </p:sp>
      <p:sp>
        <p:nvSpPr>
          <p:cNvPr id="3" name="Content Placeholder 2">
            <a:extLst>
              <a:ext uri="{FF2B5EF4-FFF2-40B4-BE49-F238E27FC236}">
                <a16:creationId xmlns:a16="http://schemas.microsoft.com/office/drawing/2014/main" id="{5469E1EF-55A7-482E-BC7D-4341F0971C0F}"/>
              </a:ext>
            </a:extLst>
          </p:cNvPr>
          <p:cNvSpPr>
            <a:spLocks noGrp="1"/>
          </p:cNvSpPr>
          <p:nvPr>
            <p:ph sz="half" idx="1"/>
          </p:nvPr>
        </p:nvSpPr>
        <p:spPr>
          <a:xfrm>
            <a:off x="157531" y="1884663"/>
            <a:ext cx="5185873" cy="3638763"/>
          </a:xfrm>
        </p:spPr>
        <p:txBody>
          <a:bodyPr>
            <a:normAutofit/>
          </a:bodyPr>
          <a:lstStyle/>
          <a:p>
            <a:pPr marL="0" indent="0">
              <a:buNone/>
            </a:pPr>
            <a:r>
              <a:rPr lang="en-US" sz="2000" b="1" dirty="0"/>
              <a:t>Body-part possessor ascension:</a:t>
            </a:r>
          </a:p>
          <a:p>
            <a:pPr lvl="0"/>
            <a:r>
              <a:rPr lang="en-US" sz="2000" dirty="0"/>
              <a:t>I hit his arm</a:t>
            </a:r>
          </a:p>
          <a:p>
            <a:pPr lvl="0"/>
            <a:r>
              <a:rPr lang="en-US" sz="2000" dirty="0"/>
              <a:t>I hit him on his arm</a:t>
            </a:r>
          </a:p>
          <a:p>
            <a:pPr lvl="0"/>
            <a:r>
              <a:rPr lang="en-US" sz="2000" dirty="0"/>
              <a:t>I broke his leg</a:t>
            </a:r>
          </a:p>
          <a:p>
            <a:pPr lvl="0"/>
            <a:r>
              <a:rPr lang="en-US" sz="2000" dirty="0"/>
              <a:t>*I broke him on the leg</a:t>
            </a:r>
          </a:p>
          <a:p>
            <a:endParaRPr lang="en-US" sz="2000" dirty="0"/>
          </a:p>
        </p:txBody>
      </p:sp>
      <p:sp>
        <p:nvSpPr>
          <p:cNvPr id="4" name="Content Placeholder 3">
            <a:extLst>
              <a:ext uri="{FF2B5EF4-FFF2-40B4-BE49-F238E27FC236}">
                <a16:creationId xmlns:a16="http://schemas.microsoft.com/office/drawing/2014/main" id="{B76FD73B-8007-48A5-964F-2EE74DCF46CA}"/>
              </a:ext>
            </a:extLst>
          </p:cNvPr>
          <p:cNvSpPr>
            <a:spLocks noGrp="1"/>
          </p:cNvSpPr>
          <p:nvPr>
            <p:ph sz="half" idx="2"/>
          </p:nvPr>
        </p:nvSpPr>
        <p:spPr>
          <a:xfrm>
            <a:off x="6384363" y="2166016"/>
            <a:ext cx="5650106" cy="4319190"/>
          </a:xfrm>
        </p:spPr>
        <p:txBody>
          <a:bodyPr>
            <a:normAutofit/>
          </a:bodyPr>
          <a:lstStyle/>
          <a:p>
            <a:pPr marL="0" indent="0">
              <a:buNone/>
            </a:pPr>
            <a:r>
              <a:rPr lang="en-US" sz="2000" b="1" dirty="0"/>
              <a:t>The conative alternation</a:t>
            </a:r>
          </a:p>
          <a:p>
            <a:pPr lvl="0"/>
            <a:r>
              <a:rPr lang="en-US" sz="2000" dirty="0"/>
              <a:t>Ali hit the fly</a:t>
            </a:r>
          </a:p>
          <a:p>
            <a:pPr lvl="0"/>
            <a:r>
              <a:rPr lang="en-US" sz="2000" dirty="0"/>
              <a:t>Ali hit at the fly</a:t>
            </a:r>
          </a:p>
          <a:p>
            <a:pPr lvl="0"/>
            <a:r>
              <a:rPr lang="en-US" sz="2000" dirty="0"/>
              <a:t>I cracked the mirror</a:t>
            </a:r>
          </a:p>
          <a:p>
            <a:pPr lvl="0"/>
            <a:r>
              <a:rPr lang="en-US" sz="2000" dirty="0"/>
              <a:t>*I cracked at the mirror</a:t>
            </a:r>
          </a:p>
          <a:p>
            <a:pPr marL="0" indent="0">
              <a:buNone/>
            </a:pPr>
            <a:endParaRPr lang="en-US" sz="2000" b="1" dirty="0"/>
          </a:p>
          <a:p>
            <a:pPr marL="0" indent="0">
              <a:buNone/>
            </a:pPr>
            <a:r>
              <a:rPr lang="en-US" sz="2000" b="1" dirty="0"/>
              <a:t>The middle alternation</a:t>
            </a:r>
          </a:p>
          <a:p>
            <a:pPr lvl="0"/>
            <a:r>
              <a:rPr lang="en-US" sz="2000" dirty="0"/>
              <a:t>This window breaks easily</a:t>
            </a:r>
          </a:p>
          <a:p>
            <a:pPr lvl="0"/>
            <a:r>
              <a:rPr lang="en-US" sz="2000" dirty="0"/>
              <a:t>*This window hits easily</a:t>
            </a:r>
          </a:p>
          <a:p>
            <a:endParaRPr lang="en-US" sz="2000" dirty="0"/>
          </a:p>
        </p:txBody>
      </p:sp>
    </p:spTree>
    <p:extLst>
      <p:ext uri="{BB962C8B-B14F-4D97-AF65-F5344CB8AC3E}">
        <p14:creationId xmlns:p14="http://schemas.microsoft.com/office/powerpoint/2010/main" val="1483422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46E638-9E9E-4B2F-BD6D-E0410B00529C}"/>
              </a:ext>
            </a:extLst>
          </p:cNvPr>
          <p:cNvSpPr>
            <a:spLocks noGrp="1"/>
          </p:cNvSpPr>
          <p:nvPr>
            <p:ph idx="1"/>
          </p:nvPr>
        </p:nvSpPr>
        <p:spPr>
          <a:xfrm>
            <a:off x="211015" y="2398133"/>
            <a:ext cx="11162271" cy="4459867"/>
          </a:xfrm>
        </p:spPr>
        <p:txBody>
          <a:bodyPr>
            <a:normAutofit fontScale="92500"/>
          </a:bodyPr>
          <a:lstStyle/>
          <a:p>
            <a:pPr marL="0" indent="0" algn="just">
              <a:buNone/>
            </a:pPr>
            <a:r>
              <a:rPr lang="en-US" sz="2400" b="1" dirty="0"/>
              <a:t>These tests display high degree of convergence, a convergence which shows how members of each class share properties in common, which, Fillmore (1970: 125) suggests that these shared properties are semantic components. Fillmore then provides an evidence for this claim where he provides the following example:</a:t>
            </a:r>
          </a:p>
          <a:p>
            <a:pPr lvl="0" algn="just"/>
            <a:r>
              <a:rPr lang="en-US" sz="2400" b="1" dirty="0"/>
              <a:t>I hit the window with a hammer; it didn’t faze the window, but the hammer shattered.</a:t>
            </a:r>
          </a:p>
          <a:p>
            <a:pPr lvl="0" algn="just"/>
            <a:r>
              <a:rPr lang="en-US" sz="2400" b="1" dirty="0"/>
              <a:t>*I broke the window with a hammer; it didn’t faze the window, but the hammer shattered.</a:t>
            </a:r>
          </a:p>
          <a:p>
            <a:pPr marL="0" indent="0" algn="just">
              <a:buNone/>
            </a:pPr>
            <a:endParaRPr lang="en-US" sz="2400" b="1" dirty="0"/>
          </a:p>
          <a:p>
            <a:pPr marL="0" indent="0" algn="just">
              <a:buNone/>
            </a:pPr>
            <a:r>
              <a:rPr lang="en-US" sz="2400" b="1" dirty="0"/>
              <a:t>Sentence (a) is acceptable, even if it surprising due to our shared awareness of the world around us, however, sentence (b) poses a contradiction.</a:t>
            </a:r>
          </a:p>
          <a:p>
            <a:pPr marL="0" indent="0" algn="just">
              <a:buNone/>
            </a:pPr>
            <a:endParaRPr lang="en-US" sz="2400" b="1" dirty="0"/>
          </a:p>
        </p:txBody>
      </p:sp>
    </p:spTree>
    <p:extLst>
      <p:ext uri="{BB962C8B-B14F-4D97-AF65-F5344CB8AC3E}">
        <p14:creationId xmlns:p14="http://schemas.microsoft.com/office/powerpoint/2010/main" val="2332319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023BC2-1E6F-4115-995D-1963DF893212}"/>
              </a:ext>
            </a:extLst>
          </p:cNvPr>
          <p:cNvSpPr>
            <a:spLocks noGrp="1"/>
          </p:cNvSpPr>
          <p:nvPr>
            <p:ph idx="1"/>
          </p:nvPr>
        </p:nvSpPr>
        <p:spPr>
          <a:xfrm>
            <a:off x="607696" y="2588047"/>
            <a:ext cx="10554574" cy="3636511"/>
          </a:xfrm>
        </p:spPr>
        <p:txBody>
          <a:bodyPr>
            <a:normAutofit/>
          </a:bodyPr>
          <a:lstStyle/>
          <a:p>
            <a:pPr marL="0" indent="0" algn="just">
              <a:buNone/>
            </a:pPr>
            <a:r>
              <a:rPr lang="en-US" sz="2800" b="1" dirty="0"/>
              <a:t>We have to keep in mind that even if break verbs are all members of the “change of state” verbs, they don’t share the same meaning. Each of the break verbs have their own distinctive meaning. Fillmore (1970: 131) adds that the only shared meaning has syntactic consequences, and that the idiosyncratic aspect of meaning of the break verbs for example, does not affect the grammatical realization of the argument.</a:t>
            </a:r>
          </a:p>
          <a:p>
            <a:pPr marL="0" indent="0" algn="just">
              <a:buNone/>
            </a:pPr>
            <a:endParaRPr lang="en-US" sz="2800" b="1" dirty="0"/>
          </a:p>
        </p:txBody>
      </p:sp>
    </p:spTree>
    <p:extLst>
      <p:ext uri="{BB962C8B-B14F-4D97-AF65-F5344CB8AC3E}">
        <p14:creationId xmlns:p14="http://schemas.microsoft.com/office/powerpoint/2010/main" val="1324540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8B4FC-7FBE-445C-8A2C-EF96BDDCD592}"/>
              </a:ext>
            </a:extLst>
          </p:cNvPr>
          <p:cNvSpPr>
            <a:spLocks noGrp="1"/>
          </p:cNvSpPr>
          <p:nvPr>
            <p:ph type="title"/>
          </p:nvPr>
        </p:nvSpPr>
        <p:spPr/>
        <p:txBody>
          <a:bodyPr/>
          <a:lstStyle/>
          <a:p>
            <a:r>
              <a:rPr lang="en-US" dirty="0"/>
              <a:t>Levin</a:t>
            </a:r>
          </a:p>
        </p:txBody>
      </p:sp>
      <p:sp>
        <p:nvSpPr>
          <p:cNvPr id="3" name="Content Placeholder 2">
            <a:extLst>
              <a:ext uri="{FF2B5EF4-FFF2-40B4-BE49-F238E27FC236}">
                <a16:creationId xmlns:a16="http://schemas.microsoft.com/office/drawing/2014/main" id="{4CA46591-0353-49C6-9D84-44840E29C54B}"/>
              </a:ext>
            </a:extLst>
          </p:cNvPr>
          <p:cNvSpPr>
            <a:spLocks noGrp="1"/>
          </p:cNvSpPr>
          <p:nvPr>
            <p:ph idx="1"/>
          </p:nvPr>
        </p:nvSpPr>
        <p:spPr/>
        <p:txBody>
          <a:bodyPr>
            <a:normAutofit/>
          </a:bodyPr>
          <a:lstStyle/>
          <a:p>
            <a:pPr marL="0" indent="0" algn="just">
              <a:buNone/>
            </a:pPr>
            <a:r>
              <a:rPr lang="en-US" sz="2400" b="1" dirty="0"/>
              <a:t>Levin (1993) extends Fillmore’s study of verb classes where she adds two other classes namely Touch verbs (touch, pat, stroke…etc.) and Cut verbs (cut, hack, saw…etc.), she further demonstrates the distinctive pattern of syntactic behavior of these verbs as in the following examples:</a:t>
            </a:r>
          </a:p>
          <a:p>
            <a:pPr marL="0" indent="0" algn="just">
              <a:buNone/>
            </a:pPr>
            <a:endParaRPr lang="en-US" sz="2400" b="1" dirty="0"/>
          </a:p>
        </p:txBody>
      </p:sp>
    </p:spTree>
    <p:extLst>
      <p:ext uri="{BB962C8B-B14F-4D97-AF65-F5344CB8AC3E}">
        <p14:creationId xmlns:p14="http://schemas.microsoft.com/office/powerpoint/2010/main" val="1389148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5780F-878E-4863-BA1D-728922FBC2BA}"/>
              </a:ext>
            </a:extLst>
          </p:cNvPr>
          <p:cNvSpPr>
            <a:spLocks noGrp="1"/>
          </p:cNvSpPr>
          <p:nvPr>
            <p:ph type="title"/>
          </p:nvPr>
        </p:nvSpPr>
        <p:spPr/>
        <p:txBody>
          <a:bodyPr/>
          <a:lstStyle/>
          <a:p>
            <a:r>
              <a:rPr lang="en-US" dirty="0"/>
              <a:t>Cuts verbs and touch verbs</a:t>
            </a:r>
          </a:p>
        </p:txBody>
      </p:sp>
      <p:sp>
        <p:nvSpPr>
          <p:cNvPr id="3" name="Content Placeholder 2">
            <a:extLst>
              <a:ext uri="{FF2B5EF4-FFF2-40B4-BE49-F238E27FC236}">
                <a16:creationId xmlns:a16="http://schemas.microsoft.com/office/drawing/2014/main" id="{AE1B812B-0BBF-41CA-96B4-2DC317B64B52}"/>
              </a:ext>
            </a:extLst>
          </p:cNvPr>
          <p:cNvSpPr>
            <a:spLocks noGrp="1"/>
          </p:cNvSpPr>
          <p:nvPr>
            <p:ph sz="half" idx="1"/>
          </p:nvPr>
        </p:nvSpPr>
        <p:spPr>
          <a:xfrm>
            <a:off x="0" y="1786189"/>
            <a:ext cx="5185873" cy="3638763"/>
          </a:xfrm>
        </p:spPr>
        <p:txBody>
          <a:bodyPr>
            <a:normAutofit/>
          </a:bodyPr>
          <a:lstStyle/>
          <a:p>
            <a:pPr marL="0" indent="0">
              <a:buNone/>
            </a:pPr>
            <a:r>
              <a:rPr lang="en-US" b="1" dirty="0"/>
              <a:t>Body-part possessor ascension</a:t>
            </a:r>
          </a:p>
          <a:p>
            <a:pPr lvl="0"/>
            <a:r>
              <a:rPr lang="en-US" dirty="0"/>
              <a:t>I touched Ali’s shoulder.</a:t>
            </a:r>
          </a:p>
          <a:p>
            <a:pPr lvl="0"/>
            <a:r>
              <a:rPr lang="en-US" dirty="0"/>
              <a:t>I touched Bill on the shoulder</a:t>
            </a:r>
          </a:p>
          <a:p>
            <a:pPr lvl="0"/>
            <a:r>
              <a:rPr lang="en-US" dirty="0"/>
              <a:t>I cut Ali’s shoulder</a:t>
            </a:r>
          </a:p>
          <a:p>
            <a:pPr lvl="0"/>
            <a:r>
              <a:rPr lang="en-US" dirty="0"/>
              <a:t>I cut Ali on the shoulder</a:t>
            </a:r>
          </a:p>
          <a:p>
            <a:pPr marL="0" indent="0">
              <a:buNone/>
            </a:pPr>
            <a:endParaRPr lang="en-US" dirty="0"/>
          </a:p>
        </p:txBody>
      </p:sp>
      <p:sp>
        <p:nvSpPr>
          <p:cNvPr id="4" name="Content Placeholder 3">
            <a:extLst>
              <a:ext uri="{FF2B5EF4-FFF2-40B4-BE49-F238E27FC236}">
                <a16:creationId xmlns:a16="http://schemas.microsoft.com/office/drawing/2014/main" id="{A4147969-0682-4306-9EDB-DE99DC25ACFD}"/>
              </a:ext>
            </a:extLst>
          </p:cNvPr>
          <p:cNvSpPr>
            <a:spLocks noGrp="1"/>
          </p:cNvSpPr>
          <p:nvPr>
            <p:ph sz="half" idx="2"/>
          </p:nvPr>
        </p:nvSpPr>
        <p:spPr>
          <a:xfrm>
            <a:off x="5920128" y="2166016"/>
            <a:ext cx="5194583" cy="4244796"/>
          </a:xfrm>
        </p:spPr>
        <p:txBody>
          <a:bodyPr>
            <a:normAutofit/>
          </a:bodyPr>
          <a:lstStyle/>
          <a:p>
            <a:pPr marL="0" indent="0">
              <a:buNone/>
            </a:pPr>
            <a:r>
              <a:rPr lang="en-US" b="1" dirty="0"/>
              <a:t>Conative alternation</a:t>
            </a:r>
          </a:p>
          <a:p>
            <a:pPr lvl="0"/>
            <a:r>
              <a:rPr lang="en-US" dirty="0"/>
              <a:t>Ahmed touched the cat</a:t>
            </a:r>
          </a:p>
          <a:p>
            <a:pPr lvl="0"/>
            <a:r>
              <a:rPr lang="en-US" dirty="0"/>
              <a:t>*Ahmed touched at the cat</a:t>
            </a:r>
          </a:p>
          <a:p>
            <a:pPr lvl="0"/>
            <a:r>
              <a:rPr lang="en-US" dirty="0"/>
              <a:t>Margret cut the rope</a:t>
            </a:r>
          </a:p>
          <a:p>
            <a:pPr lvl="0"/>
            <a:r>
              <a:rPr lang="en-US" dirty="0"/>
              <a:t>Margret cut at the rope</a:t>
            </a:r>
          </a:p>
          <a:p>
            <a:pPr marL="0" indent="0">
              <a:buNone/>
            </a:pPr>
            <a:endParaRPr lang="en-US" b="1" dirty="0"/>
          </a:p>
          <a:p>
            <a:pPr marL="0" indent="0">
              <a:buNone/>
            </a:pPr>
            <a:r>
              <a:rPr lang="en-US" b="1" dirty="0"/>
              <a:t>Middle</a:t>
            </a:r>
            <a:r>
              <a:rPr lang="en-US" dirty="0"/>
              <a:t>:</a:t>
            </a:r>
          </a:p>
          <a:p>
            <a:pPr lvl="0"/>
            <a:r>
              <a:rPr lang="en-US" dirty="0"/>
              <a:t>The bread cuts easily</a:t>
            </a:r>
          </a:p>
          <a:p>
            <a:pPr lvl="0"/>
            <a:r>
              <a:rPr lang="en-US" dirty="0"/>
              <a:t>*cats touch easily</a:t>
            </a:r>
          </a:p>
          <a:p>
            <a:endParaRPr lang="en-US" dirty="0"/>
          </a:p>
        </p:txBody>
      </p:sp>
    </p:spTree>
    <p:extLst>
      <p:ext uri="{BB962C8B-B14F-4D97-AF65-F5344CB8AC3E}">
        <p14:creationId xmlns:p14="http://schemas.microsoft.com/office/powerpoint/2010/main" val="4170805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0FEE7-65BE-44B3-988E-CDAF69ED4F33}"/>
              </a:ext>
            </a:extLst>
          </p:cNvPr>
          <p:cNvSpPr>
            <a:spLocks noGrp="1"/>
          </p:cNvSpPr>
          <p:nvPr>
            <p:ph type="title"/>
          </p:nvPr>
        </p:nvSpPr>
        <p:spPr/>
        <p:txBody>
          <a:bodyPr/>
          <a:lstStyle/>
          <a:p>
            <a:r>
              <a:rPr lang="en-US" dirty="0"/>
              <a:t>Componential Analysis</a:t>
            </a:r>
          </a:p>
        </p:txBody>
      </p:sp>
      <p:sp>
        <p:nvSpPr>
          <p:cNvPr id="3" name="Content Placeholder 2">
            <a:extLst>
              <a:ext uri="{FF2B5EF4-FFF2-40B4-BE49-F238E27FC236}">
                <a16:creationId xmlns:a16="http://schemas.microsoft.com/office/drawing/2014/main" id="{D1A54799-1DA5-4350-9C81-99EBB506B2E4}"/>
              </a:ext>
            </a:extLst>
          </p:cNvPr>
          <p:cNvSpPr>
            <a:spLocks noGrp="1"/>
          </p:cNvSpPr>
          <p:nvPr>
            <p:ph idx="1"/>
          </p:nvPr>
        </p:nvSpPr>
        <p:spPr/>
        <p:txBody>
          <a:bodyPr>
            <a:normAutofit/>
          </a:bodyPr>
          <a:lstStyle/>
          <a:p>
            <a:pPr marL="0" indent="0" algn="just">
              <a:buNone/>
            </a:pPr>
            <a:r>
              <a:rPr lang="en-US" sz="3600" b="1" dirty="0"/>
              <a:t>Componential analysis is a very influential theory which emerged in the 20</a:t>
            </a:r>
            <a:r>
              <a:rPr lang="en-US" sz="3600" b="1" baseline="30000" dirty="0"/>
              <a:t>th</a:t>
            </a:r>
            <a:r>
              <a:rPr lang="en-US" sz="3600" b="1" dirty="0"/>
              <a:t> century, it analyzes words through a set of semantic features within the words components to better identify the meaning of words.  (</a:t>
            </a:r>
            <a:r>
              <a:rPr lang="en-US" sz="3600" b="1" dirty="0" err="1"/>
              <a:t>Ottenheimer</a:t>
            </a:r>
            <a:r>
              <a:rPr lang="en-US" sz="3600" b="1" dirty="0"/>
              <a:t>, H. 2006, p. 20).</a:t>
            </a:r>
          </a:p>
        </p:txBody>
      </p:sp>
    </p:spTree>
    <p:extLst>
      <p:ext uri="{BB962C8B-B14F-4D97-AF65-F5344CB8AC3E}">
        <p14:creationId xmlns:p14="http://schemas.microsoft.com/office/powerpoint/2010/main" val="1169843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FC95E70-91B7-4FD7-8D3D-FE1B1097AEDD}"/>
              </a:ext>
            </a:extLst>
          </p:cNvPr>
          <p:cNvSpPr>
            <a:spLocks noGrp="1"/>
          </p:cNvSpPr>
          <p:nvPr>
            <p:ph idx="1"/>
          </p:nvPr>
        </p:nvSpPr>
        <p:spPr>
          <a:xfrm>
            <a:off x="267286" y="2222287"/>
            <a:ext cx="11106000" cy="4635713"/>
          </a:xfrm>
        </p:spPr>
        <p:txBody>
          <a:bodyPr>
            <a:normAutofit/>
          </a:bodyPr>
          <a:lstStyle/>
          <a:p>
            <a:pPr marL="0" indent="0" algn="just">
              <a:buNone/>
            </a:pPr>
            <a:r>
              <a:rPr lang="en-US" sz="2400" b="1" dirty="0"/>
              <a:t> Levin summarizes these observations, stating that body-part possessor ascension is only possible for verb classes that are involved in surface contact, the connotative alternation is only possible for verb classes that include both contact and motion, middle alteration is only possible for verb classes that include a change in state, as summarized below:</a:t>
            </a:r>
          </a:p>
          <a:p>
            <a:pPr algn="just"/>
            <a:r>
              <a:rPr lang="en-US" sz="2400" b="1" dirty="0"/>
              <a:t>- touch verbs = contact</a:t>
            </a:r>
          </a:p>
          <a:p>
            <a:pPr algn="just"/>
            <a:r>
              <a:rPr lang="en-US" sz="2400" b="1" dirty="0"/>
              <a:t>- hit verbs = motion, contact</a:t>
            </a:r>
          </a:p>
          <a:p>
            <a:pPr algn="just"/>
            <a:r>
              <a:rPr lang="en-US" sz="2400" b="1" dirty="0"/>
              <a:t>- cut verbs = motion, contact, change</a:t>
            </a:r>
          </a:p>
          <a:p>
            <a:pPr algn="just"/>
            <a:r>
              <a:rPr lang="en-US" sz="2400" b="1" dirty="0"/>
              <a:t>- break verbs= change</a:t>
            </a:r>
          </a:p>
          <a:p>
            <a:pPr marL="0" indent="0" algn="just">
              <a:buNone/>
            </a:pPr>
            <a:endParaRPr lang="en-US" sz="2400" b="1" dirty="0"/>
          </a:p>
        </p:txBody>
      </p:sp>
    </p:spTree>
    <p:extLst>
      <p:ext uri="{BB962C8B-B14F-4D97-AF65-F5344CB8AC3E}">
        <p14:creationId xmlns:p14="http://schemas.microsoft.com/office/powerpoint/2010/main" val="2578492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2F008E-7977-464C-A199-C5373130E10C}"/>
              </a:ext>
            </a:extLst>
          </p:cNvPr>
          <p:cNvSpPr>
            <a:spLocks noGrp="1"/>
          </p:cNvSpPr>
          <p:nvPr>
            <p:ph idx="1"/>
          </p:nvPr>
        </p:nvSpPr>
        <p:spPr>
          <a:xfrm>
            <a:off x="211015" y="2222287"/>
            <a:ext cx="11162271" cy="4305122"/>
          </a:xfrm>
        </p:spPr>
        <p:txBody>
          <a:bodyPr>
            <a:normAutofit/>
          </a:bodyPr>
          <a:lstStyle/>
          <a:p>
            <a:pPr marL="0" indent="0" algn="just">
              <a:buNone/>
            </a:pPr>
            <a:r>
              <a:rPr lang="en-US" sz="2800" b="1" dirty="0"/>
              <a:t>Levin then went on to identify 192 English verb classes with 79 diagnostic patterns of diathesis alternation (which is the change in syntactical way of expressing arguments). Levin further adds that the ultimate goal is to understand meaning components, she argues that although not all meaning components are grammatically relevant (only those who share the same class are), the actual meaning that distinguished the verbs in the same class is idiosyncratic, which, does not affect the syntactical behavior.</a:t>
            </a:r>
          </a:p>
        </p:txBody>
      </p:sp>
    </p:spTree>
    <p:extLst>
      <p:ext uri="{BB962C8B-B14F-4D97-AF65-F5344CB8AC3E}">
        <p14:creationId xmlns:p14="http://schemas.microsoft.com/office/powerpoint/2010/main" val="28303464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973D79-DEAC-4AAF-A4B0-20AAFBBE76D4}"/>
              </a:ext>
            </a:extLst>
          </p:cNvPr>
          <p:cNvSpPr>
            <a:spLocks noGrp="1"/>
          </p:cNvSpPr>
          <p:nvPr>
            <p:ph idx="1"/>
          </p:nvPr>
        </p:nvSpPr>
        <p:spPr>
          <a:xfrm>
            <a:off x="0" y="2222287"/>
            <a:ext cx="11373286" cy="4488002"/>
          </a:xfrm>
        </p:spPr>
        <p:txBody>
          <a:bodyPr>
            <a:normAutofit/>
          </a:bodyPr>
          <a:lstStyle/>
          <a:p>
            <a:pPr marL="0" indent="0" algn="just">
              <a:buNone/>
            </a:pPr>
            <a:r>
              <a:rPr lang="en-US" sz="2400" b="1" dirty="0"/>
              <a:t>Rappaport </a:t>
            </a:r>
            <a:r>
              <a:rPr lang="en-US" sz="2400" b="1" dirty="0" err="1"/>
              <a:t>Hovav</a:t>
            </a:r>
            <a:r>
              <a:rPr lang="en-US" sz="2400" b="1" dirty="0"/>
              <a:t> and Levin (1998: 109) introduced the lexical decomposition theory as a formula to partially represent the systematic components of meanings for verbs, where (x) represents the agent and (y) represents the patient, and, the idiosyncratic aspects of meaning for a verb would be associated with the state predicate (for example if the verb is “break” then the state predicate is “broken”)</a:t>
            </a:r>
          </a:p>
          <a:p>
            <a:pPr marL="0" indent="0" algn="just">
              <a:buNone/>
            </a:pPr>
            <a:endParaRPr lang="en-US" sz="2400" b="1" dirty="0"/>
          </a:p>
          <a:p>
            <a:pPr algn="just"/>
            <a:r>
              <a:rPr lang="en-US" sz="2400" b="1" dirty="0"/>
              <a:t>[[Xact] CAUSE [BECOME [y&lt;state&gt;]]]</a:t>
            </a:r>
          </a:p>
          <a:p>
            <a:pPr marL="0" indent="0" algn="just">
              <a:buNone/>
            </a:pPr>
            <a:endParaRPr lang="en-US" sz="2400" b="1" dirty="0"/>
          </a:p>
        </p:txBody>
      </p:sp>
    </p:spTree>
    <p:extLst>
      <p:ext uri="{BB962C8B-B14F-4D97-AF65-F5344CB8AC3E}">
        <p14:creationId xmlns:p14="http://schemas.microsoft.com/office/powerpoint/2010/main" val="4117661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8602E2-0706-499E-BCE4-33592378F695}"/>
              </a:ext>
            </a:extLst>
          </p:cNvPr>
          <p:cNvSpPr>
            <a:spLocks noGrp="1"/>
          </p:cNvSpPr>
          <p:nvPr>
            <p:ph idx="1"/>
          </p:nvPr>
        </p:nvSpPr>
        <p:spPr>
          <a:xfrm>
            <a:off x="818712" y="1533379"/>
            <a:ext cx="10554574" cy="4325420"/>
          </a:xfrm>
        </p:spPr>
        <p:txBody>
          <a:bodyPr>
            <a:normAutofit/>
          </a:bodyPr>
          <a:lstStyle/>
          <a:p>
            <a:pPr marL="0" indent="0" algn="just">
              <a:buNone/>
            </a:pPr>
            <a:r>
              <a:rPr lang="en-US" sz="2800" b="1" dirty="0" err="1"/>
              <a:t>Hjelmslev</a:t>
            </a:r>
            <a:r>
              <a:rPr lang="en-US" sz="2800" b="1" dirty="0"/>
              <a:t> (1953) provided a famous example which created a motivation to this approach when he clearly demonstrated the gender is an aspect of meaning, which can distinguish pairs of lexical items within certain semantic domains; as illustrated in figure 1.1.</a:t>
            </a:r>
          </a:p>
          <a:p>
            <a:pPr marL="0" indent="0" algn="just">
              <a:buNone/>
            </a:pPr>
            <a:endParaRPr lang="en-US" sz="2800" b="1" dirty="0"/>
          </a:p>
        </p:txBody>
      </p:sp>
    </p:spTree>
    <p:extLst>
      <p:ext uri="{BB962C8B-B14F-4D97-AF65-F5344CB8AC3E}">
        <p14:creationId xmlns:p14="http://schemas.microsoft.com/office/powerpoint/2010/main" val="78909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C3B83B1-8B12-4F52-BC55-206631D6045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4745" y="1196524"/>
            <a:ext cx="9973334" cy="3502086"/>
          </a:xfrm>
        </p:spPr>
      </p:pic>
    </p:spTree>
    <p:extLst>
      <p:ext uri="{BB962C8B-B14F-4D97-AF65-F5344CB8AC3E}">
        <p14:creationId xmlns:p14="http://schemas.microsoft.com/office/powerpoint/2010/main" val="587010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DFE549-28BF-4982-8396-A1E921FDB62C}"/>
              </a:ext>
            </a:extLst>
          </p:cNvPr>
          <p:cNvSpPr>
            <a:spLocks noGrp="1"/>
          </p:cNvSpPr>
          <p:nvPr>
            <p:ph idx="1"/>
          </p:nvPr>
        </p:nvSpPr>
        <p:spPr>
          <a:xfrm>
            <a:off x="593628" y="2447370"/>
            <a:ext cx="10554574" cy="3636511"/>
          </a:xfrm>
        </p:spPr>
        <p:txBody>
          <a:bodyPr>
            <a:normAutofit lnSpcReduction="10000"/>
          </a:bodyPr>
          <a:lstStyle/>
          <a:p>
            <a:pPr marL="0" indent="0" algn="just">
              <a:buNone/>
            </a:pPr>
            <a:r>
              <a:rPr lang="en-US" sz="2800" b="1" dirty="0"/>
              <a:t>Since features like gender and adulthood are binary, therefore, they can be represented by either (+) if the feature applies to the semantic unit, or, (-) if the feature does not apply to the said unit, and, if the feature is unspecified it is then presented by (Ø). An example for the unspecified feature is the adulthood of a human… because a human can be a child or can be an adult. Below (figure 1.2) is an example of componential analysis based on gender and adulthood.</a:t>
            </a:r>
          </a:p>
          <a:p>
            <a:pPr marL="0" indent="0" algn="just">
              <a:buNone/>
            </a:pPr>
            <a:endParaRPr lang="en-US" sz="2800" b="1" dirty="0"/>
          </a:p>
        </p:txBody>
      </p:sp>
    </p:spTree>
    <p:extLst>
      <p:ext uri="{BB962C8B-B14F-4D97-AF65-F5344CB8AC3E}">
        <p14:creationId xmlns:p14="http://schemas.microsoft.com/office/powerpoint/2010/main" val="2375015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CC460-3BD9-4948-BAC5-F48D9FB115E9}"/>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7CD0D2F8-5F24-4597-8652-76BFF3A9BD5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43200" y="1883032"/>
            <a:ext cx="6963507" cy="4527780"/>
          </a:xfrm>
        </p:spPr>
      </p:pic>
    </p:spTree>
    <p:extLst>
      <p:ext uri="{BB962C8B-B14F-4D97-AF65-F5344CB8AC3E}">
        <p14:creationId xmlns:p14="http://schemas.microsoft.com/office/powerpoint/2010/main" val="3255994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E9BFA1-3B8E-4D0C-B8E9-3D13999B8A62}"/>
              </a:ext>
            </a:extLst>
          </p:cNvPr>
          <p:cNvSpPr>
            <a:spLocks noGrp="1"/>
          </p:cNvSpPr>
          <p:nvPr>
            <p:ph idx="1"/>
          </p:nvPr>
        </p:nvSpPr>
        <p:spPr>
          <a:xfrm>
            <a:off x="182880" y="2447369"/>
            <a:ext cx="11816862" cy="4178514"/>
          </a:xfrm>
        </p:spPr>
        <p:txBody>
          <a:bodyPr>
            <a:normAutofit lnSpcReduction="10000"/>
          </a:bodyPr>
          <a:lstStyle/>
          <a:p>
            <a:pPr marL="0" indent="0" algn="just">
              <a:buNone/>
            </a:pPr>
            <a:r>
              <a:rPr lang="en-US" sz="2400" b="1" dirty="0"/>
              <a:t>Componential analysis explains some sense relations, for instance, synonyms will share all semantic features of meaning, complementary pairs such as (alive, awake, legal) will differ only in polarity of one feature. </a:t>
            </a:r>
            <a:r>
              <a:rPr lang="en-US" sz="2400" b="1" dirty="0" err="1"/>
              <a:t>Hyperonyms</a:t>
            </a:r>
            <a:r>
              <a:rPr lang="en-US" sz="2400" b="1" dirty="0"/>
              <a:t> (for instance the word dog is a </a:t>
            </a:r>
            <a:r>
              <a:rPr lang="en-US" sz="2400" b="1" dirty="0" err="1"/>
              <a:t>hyperonym</a:t>
            </a:r>
            <a:r>
              <a:rPr lang="en-US" sz="2400" b="1" dirty="0"/>
              <a:t> for animal) are a subset of the semantic components of their hyponym (for instance the word poodle is a hyponym of the word dog), therefore, each hyponym contains all the semantic components of the </a:t>
            </a:r>
            <a:r>
              <a:rPr lang="en-US" sz="2400" b="1" dirty="0" err="1"/>
              <a:t>hyperonym</a:t>
            </a:r>
            <a:r>
              <a:rPr lang="en-US" sz="2400" b="1" dirty="0"/>
              <a:t> plus at least one extra component which distinguishes the meaning between them. It is not easy however to define the gradable antonyms, converse terms or meronyms using this method, due to a number of issues which emerged in regards to the binary feature approach as argued by </a:t>
            </a:r>
            <a:r>
              <a:rPr lang="en-US" sz="2400" b="1" dirty="0" err="1"/>
              <a:t>Engelberg</a:t>
            </a:r>
            <a:r>
              <a:rPr lang="en-US" sz="2400" b="1" dirty="0"/>
              <a:t> (2011) and Lyons (1977), these issues include:</a:t>
            </a:r>
          </a:p>
          <a:p>
            <a:pPr marL="0" indent="0" algn="just">
              <a:buNone/>
            </a:pPr>
            <a:endParaRPr lang="en-US" sz="2400" b="1" dirty="0"/>
          </a:p>
        </p:txBody>
      </p:sp>
    </p:spTree>
    <p:extLst>
      <p:ext uri="{BB962C8B-B14F-4D97-AF65-F5344CB8AC3E}">
        <p14:creationId xmlns:p14="http://schemas.microsoft.com/office/powerpoint/2010/main" val="1494264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177C5-C62C-48F0-9D06-52F3316329AE}"/>
              </a:ext>
            </a:extLst>
          </p:cNvPr>
          <p:cNvSpPr>
            <a:spLocks noGrp="1"/>
          </p:cNvSpPr>
          <p:nvPr>
            <p:ph type="title"/>
          </p:nvPr>
        </p:nvSpPr>
        <p:spPr/>
        <p:txBody>
          <a:bodyPr/>
          <a:lstStyle/>
          <a:p>
            <a:r>
              <a:rPr lang="en-US" sz="4400" dirty="0"/>
              <a:t>Problems of Componential analysis</a:t>
            </a:r>
          </a:p>
        </p:txBody>
      </p:sp>
      <p:sp>
        <p:nvSpPr>
          <p:cNvPr id="3" name="Content Placeholder 2">
            <a:extLst>
              <a:ext uri="{FF2B5EF4-FFF2-40B4-BE49-F238E27FC236}">
                <a16:creationId xmlns:a16="http://schemas.microsoft.com/office/drawing/2014/main" id="{FB42C7AA-B327-47CE-9948-7AF50B9C529B}"/>
              </a:ext>
            </a:extLst>
          </p:cNvPr>
          <p:cNvSpPr>
            <a:spLocks noGrp="1"/>
          </p:cNvSpPr>
          <p:nvPr>
            <p:ph idx="1"/>
          </p:nvPr>
        </p:nvSpPr>
        <p:spPr>
          <a:xfrm>
            <a:off x="509222" y="2348896"/>
            <a:ext cx="10554574" cy="3636511"/>
          </a:xfrm>
        </p:spPr>
        <p:txBody>
          <a:bodyPr>
            <a:normAutofit/>
          </a:bodyPr>
          <a:lstStyle/>
          <a:p>
            <a:pPr marL="0" indent="0" algn="just">
              <a:buNone/>
            </a:pPr>
            <a:r>
              <a:rPr lang="en-US" sz="2800" b="1" dirty="0"/>
              <a:t>First: binary features can not easily express a number of lexical distinctions, for instance, the features that distinguishes the cat family (tigers, lions, leopard… </a:t>
            </a:r>
            <a:r>
              <a:rPr lang="en-US" sz="2800" b="1" dirty="0" err="1"/>
              <a:t>etc</a:t>
            </a:r>
            <a:r>
              <a:rPr lang="en-US" sz="2800" b="1" dirty="0"/>
              <a:t>) they differ from each other in a number of distinctive features, therefore, we might need number of features as great as the lexical items themselves.</a:t>
            </a:r>
          </a:p>
          <a:p>
            <a:pPr marL="0" indent="0" algn="just">
              <a:buNone/>
            </a:pPr>
            <a:endParaRPr lang="en-US" sz="2800" b="1" dirty="0"/>
          </a:p>
        </p:txBody>
      </p:sp>
    </p:spTree>
    <p:extLst>
      <p:ext uri="{BB962C8B-B14F-4D97-AF65-F5344CB8AC3E}">
        <p14:creationId xmlns:p14="http://schemas.microsoft.com/office/powerpoint/2010/main" val="2910502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3ABC24-FFBE-4D0A-A6BB-A5C18DF2DBC1}"/>
              </a:ext>
            </a:extLst>
          </p:cNvPr>
          <p:cNvSpPr>
            <a:spLocks noGrp="1"/>
          </p:cNvSpPr>
          <p:nvPr>
            <p:ph idx="1"/>
          </p:nvPr>
        </p:nvSpPr>
        <p:spPr>
          <a:xfrm>
            <a:off x="154745" y="2222287"/>
            <a:ext cx="11901267" cy="4473935"/>
          </a:xfrm>
        </p:spPr>
        <p:txBody>
          <a:bodyPr>
            <a:normAutofit/>
          </a:bodyPr>
          <a:lstStyle/>
          <a:p>
            <a:pPr marL="0" indent="0" algn="just">
              <a:buNone/>
            </a:pPr>
            <a:r>
              <a:rPr lang="en-US" sz="2400" b="1" dirty="0"/>
              <a:t>Second: </a:t>
            </a:r>
            <a:r>
              <a:rPr lang="en-US" sz="2400" dirty="0"/>
              <a:t>two-place predicts representation in binary features is unclear, for instance, the verbs </a:t>
            </a:r>
            <a:r>
              <a:rPr lang="en-US" sz="2400" i="1" dirty="0"/>
              <a:t>recognize</a:t>
            </a:r>
            <a:r>
              <a:rPr lang="en-US" sz="2400" dirty="0"/>
              <a:t> and </a:t>
            </a:r>
            <a:r>
              <a:rPr lang="en-US" sz="2400" i="1" dirty="0"/>
              <a:t>offend:</a:t>
            </a:r>
            <a:endParaRPr lang="en-US" sz="2400" dirty="0"/>
          </a:p>
          <a:p>
            <a:pPr lvl="0" algn="just"/>
            <a:r>
              <a:rPr lang="en-US" sz="2400" b="1" dirty="0"/>
              <a:t>A- He recognized me.</a:t>
            </a:r>
          </a:p>
          <a:p>
            <a:pPr lvl="0" algn="just"/>
            <a:r>
              <a:rPr lang="en-US" sz="2400" b="1" dirty="0"/>
              <a:t>B- He offended me.</a:t>
            </a:r>
          </a:p>
          <a:p>
            <a:pPr marL="0" indent="0" algn="just">
              <a:buNone/>
            </a:pPr>
            <a:r>
              <a:rPr lang="en-US" sz="2400" dirty="0"/>
              <a:t>In example (a) the affected argument is (he) because the subject experienced a change in state i.e. he became aware of the second argument. Whereas in example (b) the affected argument is (me) because the second argument experienced a change of state i.e. he became offended by the first argument. Therefore, we cannot specify which argument is affected using a simple feature matrix like in figure 1.1 and 1.2.</a:t>
            </a:r>
          </a:p>
        </p:txBody>
      </p:sp>
    </p:spTree>
    <p:extLst>
      <p:ext uri="{BB962C8B-B14F-4D97-AF65-F5344CB8AC3E}">
        <p14:creationId xmlns:p14="http://schemas.microsoft.com/office/powerpoint/2010/main" val="3715582560"/>
      </p:ext>
    </p:extLst>
  </p:cSld>
  <p:clrMapOvr>
    <a:masterClrMapping/>
  </p:clrMapOvr>
</p:sld>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TM03457503[[fn=Quotable]]</Template>
  <TotalTime>217</TotalTime>
  <Words>1708</Words>
  <Application>Microsoft Office PowerPoint</Application>
  <PresentationFormat>Widescreen</PresentationFormat>
  <Paragraphs>81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Arial Black</vt:lpstr>
      <vt:lpstr>Wingdings 2</vt:lpstr>
      <vt:lpstr>Quotable</vt:lpstr>
      <vt:lpstr>Componential Analysis and Verb Meaning</vt:lpstr>
      <vt:lpstr>Componential Analysis</vt:lpstr>
      <vt:lpstr>PowerPoint Presentation</vt:lpstr>
      <vt:lpstr>PowerPoint Presentation</vt:lpstr>
      <vt:lpstr>PowerPoint Presentation</vt:lpstr>
      <vt:lpstr>PowerPoint Presentation</vt:lpstr>
      <vt:lpstr>PowerPoint Presentation</vt:lpstr>
      <vt:lpstr>Problems of Componential analysis</vt:lpstr>
      <vt:lpstr>PowerPoint Presentation</vt:lpstr>
      <vt:lpstr>PowerPoint Presentation</vt:lpstr>
      <vt:lpstr>PowerPoint Presentation</vt:lpstr>
      <vt:lpstr>Verb meaning</vt:lpstr>
      <vt:lpstr>PowerPoint Presentation</vt:lpstr>
      <vt:lpstr>causative-inchoative alternation test. </vt:lpstr>
      <vt:lpstr>Other tests</vt:lpstr>
      <vt:lpstr>PowerPoint Presentation</vt:lpstr>
      <vt:lpstr>PowerPoint Presentation</vt:lpstr>
      <vt:lpstr>Levin</vt:lpstr>
      <vt:lpstr>Cuts verbs and touch verbs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Componential Analysis and Verb Meaning</dc:title>
  <dc:creator>angel al-malikey</dc:creator>
  <cp:lastModifiedBy>ahmed qadoury</cp:lastModifiedBy>
  <cp:revision>6</cp:revision>
  <dcterms:created xsi:type="dcterms:W3CDTF">2020-12-13T15:55:22Z</dcterms:created>
  <dcterms:modified xsi:type="dcterms:W3CDTF">2020-12-28T18:44:44Z</dcterms:modified>
</cp:coreProperties>
</file>