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9" r:id="rId3"/>
    <p:sldId id="257" r:id="rId4"/>
    <p:sldId id="261" r:id="rId5"/>
    <p:sldId id="262" r:id="rId6"/>
    <p:sldId id="263" r:id="rId7"/>
    <p:sldId id="264" r:id="rId8"/>
    <p:sldId id="265" r:id="rId9"/>
    <p:sldId id="266" r:id="rId10"/>
    <p:sldId id="274" r:id="rId11"/>
    <p:sldId id="275" r:id="rId12"/>
    <p:sldId id="276" r:id="rId13"/>
    <p:sldId id="267" r:id="rId14"/>
    <p:sldId id="268" r:id="rId15"/>
    <p:sldId id="269" r:id="rId16"/>
    <p:sldId id="270" r:id="rId17"/>
    <p:sldId id="271" r:id="rId18"/>
    <p:sldId id="272" r:id="rId19"/>
    <p:sldId id="273" r:id="rId20"/>
    <p:sldId id="277"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3300"/>
    <a:srgbClr val="9900CC"/>
    <a:srgbClr val="D99B01"/>
    <a:srgbClr val="FF66CC"/>
    <a:srgbClr val="FF67AC"/>
    <a:srgbClr val="CC0099"/>
    <a:srgbClr val="FFDC47"/>
    <a:srgbClr val="5EEC3C"/>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80" y="40"/>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5F3A11-05B2-420A-985B-9A9F19398BA4}" type="datetimeFigureOut">
              <a:rPr lang="en-US" smtClean="0"/>
              <a:t>12/28/2020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1A11AD-0E51-42C2-8A1D-E4A1226F47F7}" type="slidenum">
              <a:rPr lang="en-US" smtClean="0"/>
              <a:t>‹#›</a:t>
            </a:fld>
            <a:endParaRPr lang="en-US"/>
          </a:p>
        </p:txBody>
      </p:sp>
    </p:spTree>
    <p:extLst>
      <p:ext uri="{BB962C8B-B14F-4D97-AF65-F5344CB8AC3E}">
        <p14:creationId xmlns:p14="http://schemas.microsoft.com/office/powerpoint/2010/main" val="4285657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0" y="1359587"/>
            <a:ext cx="3970330" cy="1221640"/>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2434130" y="3182570"/>
            <a:ext cx="6108200" cy="610820"/>
          </a:xfrm>
        </p:spPr>
        <p:txBody>
          <a:bodyPr>
            <a:normAutofit/>
          </a:bodyPr>
          <a:lstStyle>
            <a:lvl1pPr marL="0" indent="0" algn="r">
              <a:buNone/>
              <a:defRPr sz="2800" b="0" i="0">
                <a:solidFill>
                  <a:schemeClr val="accent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9978F3B5-C1BB-4004-968A-3E3E8A691AF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246070" cy="610820"/>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197405"/>
            <a:ext cx="8246070" cy="3512209"/>
          </a:xfrm>
        </p:spPr>
        <p:txBody>
          <a:bodyPr/>
          <a:lstStyle>
            <a:lvl1pPr algn="l">
              <a:defRPr sz="2800">
                <a:solidFill>
                  <a:schemeClr val="accent2">
                    <a:lumMod val="50000"/>
                  </a:schemeClr>
                </a:solidFill>
              </a:defRPr>
            </a:lvl1pPr>
            <a:lvl2pPr algn="l">
              <a:defRPr>
                <a:solidFill>
                  <a:schemeClr val="accent2">
                    <a:lumMod val="50000"/>
                  </a:schemeClr>
                </a:solidFill>
              </a:defRPr>
            </a:lvl2pPr>
            <a:lvl3pPr algn="l">
              <a:defRPr>
                <a:solidFill>
                  <a:schemeClr val="accent2">
                    <a:lumMod val="50000"/>
                  </a:schemeClr>
                </a:solidFill>
              </a:defRPr>
            </a:lvl3pPr>
            <a:lvl4pPr algn="l">
              <a:defRPr>
                <a:solidFill>
                  <a:schemeClr val="accent2">
                    <a:lumMod val="50000"/>
                  </a:schemeClr>
                </a:solidFill>
              </a:defRPr>
            </a:lvl4pPr>
            <a:lvl5pPr algn="l">
              <a:defRPr>
                <a:solidFill>
                  <a:schemeClr val="accent2">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1425" y="433880"/>
            <a:ext cx="5802790" cy="572644"/>
          </a:xfrm>
        </p:spPr>
        <p:txBody>
          <a:bodyPr>
            <a:normAutofit/>
          </a:bodyPr>
          <a:lstStyle>
            <a:lvl1pPr algn="l">
              <a:defRPr sz="3600">
                <a:solidFill>
                  <a:srgbClr val="C0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281425" y="1198559"/>
            <a:ext cx="5802790" cy="3511061"/>
          </a:xfrm>
        </p:spPr>
        <p:txBody>
          <a:bodyPr/>
          <a:lstStyle>
            <a:lvl1pPr>
              <a:defRPr sz="2800">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433880"/>
            <a:ext cx="8246071" cy="610820"/>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502815"/>
            <a:ext cx="4040188" cy="479822"/>
          </a:xfrm>
        </p:spPr>
        <p:txBody>
          <a:bodyPr anchor="b"/>
          <a:lstStyle>
            <a:lvl1pPr marL="0" indent="0" algn="ctr">
              <a:buNone/>
              <a:defRPr sz="2400" b="1">
                <a:solidFill>
                  <a:schemeClr val="accent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934335"/>
            <a:ext cx="4040188" cy="2137871"/>
          </a:xfrm>
        </p:spPr>
        <p:txBody>
          <a:bodyPr/>
          <a:lstStyle>
            <a:lvl1pPr algn="ctr">
              <a:defRPr sz="2400">
                <a:solidFill>
                  <a:schemeClr val="accent2">
                    <a:lumMod val="50000"/>
                  </a:schemeClr>
                </a:solidFill>
              </a:defRPr>
            </a:lvl1pPr>
            <a:lvl2pPr algn="ctr">
              <a:defRPr sz="2000">
                <a:solidFill>
                  <a:schemeClr val="accent2">
                    <a:lumMod val="50000"/>
                  </a:schemeClr>
                </a:solidFill>
              </a:defRPr>
            </a:lvl2pPr>
            <a:lvl3pPr algn="ctr">
              <a:defRPr sz="1800">
                <a:solidFill>
                  <a:schemeClr val="accent2">
                    <a:lumMod val="50000"/>
                  </a:schemeClr>
                </a:solidFill>
              </a:defRPr>
            </a:lvl3pPr>
            <a:lvl4pPr algn="ctr">
              <a:defRPr sz="1600">
                <a:solidFill>
                  <a:schemeClr val="accent2">
                    <a:lumMod val="50000"/>
                  </a:schemeClr>
                </a:solidFill>
              </a:defRPr>
            </a:lvl4pPr>
            <a:lvl5pPr algn="ctr">
              <a:defRPr sz="1600">
                <a:solidFill>
                  <a:schemeClr val="accent2">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502815"/>
            <a:ext cx="4041775" cy="479822"/>
          </a:xfrm>
        </p:spPr>
        <p:txBody>
          <a:bodyPr anchor="b"/>
          <a:lstStyle>
            <a:lvl1pPr marL="0" indent="0" algn="ctr">
              <a:buNone/>
              <a:defRPr sz="2400" b="1">
                <a:solidFill>
                  <a:schemeClr val="accent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934335"/>
            <a:ext cx="4041775" cy="2137871"/>
          </a:xfrm>
        </p:spPr>
        <p:txBody>
          <a:bodyPr/>
          <a:lstStyle>
            <a:lvl1pPr algn="ctr">
              <a:defRPr sz="2400">
                <a:solidFill>
                  <a:schemeClr val="accent2">
                    <a:lumMod val="50000"/>
                  </a:schemeClr>
                </a:solidFill>
              </a:defRPr>
            </a:lvl1pPr>
            <a:lvl2pPr algn="ctr">
              <a:defRPr sz="2000">
                <a:solidFill>
                  <a:schemeClr val="accent2">
                    <a:lumMod val="50000"/>
                  </a:schemeClr>
                </a:solidFill>
              </a:defRPr>
            </a:lvl2pPr>
            <a:lvl3pPr algn="ctr">
              <a:defRPr sz="1800">
                <a:solidFill>
                  <a:schemeClr val="accent2">
                    <a:lumMod val="50000"/>
                  </a:schemeClr>
                </a:solidFill>
              </a:defRPr>
            </a:lvl3pPr>
            <a:lvl4pPr algn="ctr">
              <a:defRPr sz="1600">
                <a:solidFill>
                  <a:schemeClr val="accent2">
                    <a:lumMod val="50000"/>
                  </a:schemeClr>
                </a:solidFill>
              </a:defRPr>
            </a:lvl4pPr>
            <a:lvl5pPr algn="ctr">
              <a:defRPr sz="1600">
                <a:solidFill>
                  <a:schemeClr val="accent2">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12/28/2020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7B364F1B-2610-4915-B5CD-C31AECC93816}"/>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2245" y="1044700"/>
            <a:ext cx="5955495" cy="1832460"/>
          </a:xfrm>
        </p:spPr>
        <p:txBody>
          <a:bodyPr>
            <a:noAutofit/>
          </a:bodyPr>
          <a:lstStyle/>
          <a:p>
            <a:r>
              <a:rPr lang="en-US" sz="4800" dirty="0">
                <a:solidFill>
                  <a:schemeClr val="tx1"/>
                </a:solidFill>
              </a:rPr>
              <a:t>Analyzing Meaning</a:t>
            </a:r>
            <a:br>
              <a:rPr lang="en-US" sz="4800" dirty="0">
                <a:solidFill>
                  <a:schemeClr val="tx1"/>
                </a:solidFill>
              </a:rPr>
            </a:br>
            <a:r>
              <a:rPr lang="en-US" sz="4800" dirty="0">
                <a:solidFill>
                  <a:schemeClr val="tx1"/>
                </a:solidFill>
              </a:rPr>
              <a:t>Truth and Inference</a:t>
            </a:r>
          </a:p>
        </p:txBody>
      </p:sp>
      <p:sp>
        <p:nvSpPr>
          <p:cNvPr id="3" name="Subtitle 2"/>
          <p:cNvSpPr>
            <a:spLocks noGrp="1"/>
          </p:cNvSpPr>
          <p:nvPr>
            <p:ph type="subTitle" idx="1"/>
          </p:nvPr>
        </p:nvSpPr>
        <p:spPr>
          <a:xfrm>
            <a:off x="2434130" y="3182570"/>
            <a:ext cx="6108200" cy="1960930"/>
          </a:xfrm>
        </p:spPr>
        <p:txBody>
          <a:bodyPr>
            <a:normAutofit/>
          </a:bodyPr>
          <a:lstStyle/>
          <a:p>
            <a:r>
              <a:rPr lang="en-US" sz="2400" b="1" i="1" dirty="0">
                <a:solidFill>
                  <a:schemeClr val="tx1"/>
                </a:solidFill>
              </a:rPr>
              <a:t>Presentation by:</a:t>
            </a:r>
            <a:br>
              <a:rPr lang="en-US" sz="2400" b="1" i="1" dirty="0">
                <a:solidFill>
                  <a:schemeClr val="tx1"/>
                </a:solidFill>
              </a:rPr>
            </a:br>
            <a:r>
              <a:rPr lang="en-US" sz="2400" b="1" dirty="0" err="1">
                <a:solidFill>
                  <a:schemeClr val="tx1"/>
                </a:solidFill>
              </a:rPr>
              <a:t>Zahraa</a:t>
            </a:r>
            <a:r>
              <a:rPr lang="en-US" sz="2400" b="1" dirty="0">
                <a:solidFill>
                  <a:schemeClr val="tx1"/>
                </a:solidFill>
              </a:rPr>
              <a:t> </a:t>
            </a:r>
            <a:r>
              <a:rPr lang="en-US" sz="2400" b="1" dirty="0" err="1">
                <a:solidFill>
                  <a:schemeClr val="tx1"/>
                </a:solidFill>
              </a:rPr>
              <a:t>AbdulElah</a:t>
            </a:r>
            <a:br>
              <a:rPr lang="en-US" sz="2400" b="1" dirty="0">
                <a:solidFill>
                  <a:schemeClr val="tx1"/>
                </a:solidFill>
              </a:rPr>
            </a:br>
            <a:r>
              <a:rPr lang="en-US" sz="2400" b="1" i="1" dirty="0" err="1">
                <a:solidFill>
                  <a:schemeClr val="tx1"/>
                </a:solidFill>
              </a:rPr>
              <a:t>Coures</a:t>
            </a:r>
            <a:r>
              <a:rPr lang="en-US" sz="2400" b="1" i="1" dirty="0">
                <a:solidFill>
                  <a:schemeClr val="tx1"/>
                </a:solidFill>
              </a:rPr>
              <a:t> </a:t>
            </a:r>
            <a:r>
              <a:rPr lang="en-US" sz="2400" b="1" i="1" dirty="0" err="1">
                <a:solidFill>
                  <a:schemeClr val="tx1"/>
                </a:solidFill>
              </a:rPr>
              <a:t>Touter</a:t>
            </a:r>
            <a:r>
              <a:rPr lang="en-US" sz="2400" b="1" i="1" dirty="0">
                <a:solidFill>
                  <a:schemeClr val="tx1"/>
                </a:solidFill>
              </a:rPr>
              <a:t>:</a:t>
            </a:r>
            <a:br>
              <a:rPr lang="en-US" sz="2400" b="1" i="1" dirty="0">
                <a:solidFill>
                  <a:schemeClr val="tx1"/>
                </a:solidFill>
              </a:rPr>
            </a:br>
            <a:r>
              <a:rPr lang="en-US" sz="2400" b="1" dirty="0">
                <a:solidFill>
                  <a:schemeClr val="tx1"/>
                </a:solidFill>
              </a:rPr>
              <a:t>Prof. Ahmed Q. Abed</a:t>
            </a:r>
            <a:endParaRPr lang="en-US" sz="2400" dirty="0">
              <a:solidFill>
                <a:schemeClr val="tx1"/>
              </a:solidFill>
            </a:endParaRP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solidFill>
                  <a:schemeClr val="tx1"/>
                </a:solidFill>
              </a:rPr>
              <a:t>Presupposition</a:t>
            </a:r>
            <a:endParaRPr lang="en-US" sz="4000"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solidFill>
                  <a:srgbClr val="FF9900"/>
                </a:solidFill>
              </a:rPr>
              <a:t>presupposition failure, </a:t>
            </a:r>
            <a:r>
              <a:rPr lang="en-US" dirty="0">
                <a:solidFill>
                  <a:schemeClr val="tx1"/>
                </a:solidFill>
              </a:rPr>
              <a:t>define as an inappropriate use of a</a:t>
            </a:r>
          </a:p>
          <a:p>
            <a:pPr marL="0" indent="0" algn="just">
              <a:buNone/>
            </a:pPr>
            <a:r>
              <a:rPr lang="en-US" dirty="0">
                <a:solidFill>
                  <a:schemeClr val="tx1"/>
                </a:solidFill>
              </a:rPr>
              <a:t>presupposition trigger to signal a presupposition which is not in fact part of the common ground at the time of utterance.</a:t>
            </a:r>
            <a:endParaRPr lang="en-US" sz="2400" dirty="0">
              <a:solidFill>
                <a:schemeClr val="tx1"/>
              </a:solidFill>
            </a:endParaRPr>
          </a:p>
          <a:p>
            <a:pPr marL="0" indent="0">
              <a:buNone/>
            </a:pPr>
            <a:endParaRPr lang="en-US" dirty="0"/>
          </a:p>
          <a:p>
            <a:pPr marL="0" indent="0">
              <a:buNone/>
            </a:pPr>
            <a:r>
              <a:rPr lang="en-US" dirty="0"/>
              <a:t>e.g. </a:t>
            </a:r>
            <a:r>
              <a:rPr lang="en-US" dirty="0">
                <a:solidFill>
                  <a:srgbClr val="FF3300"/>
                </a:solidFill>
              </a:rPr>
              <a:t>“Take some more tea,” the March Hare said to Alice, very earnestly.</a:t>
            </a:r>
          </a:p>
          <a:p>
            <a:pPr marL="0" indent="0">
              <a:buNone/>
            </a:pPr>
            <a:r>
              <a:rPr lang="en-US" dirty="0">
                <a:solidFill>
                  <a:srgbClr val="FF3300"/>
                </a:solidFill>
              </a:rPr>
              <a:t>“I’ve had nothing yet,” Alice replied in an offended tone, “so I can’t take more.” </a:t>
            </a:r>
            <a:r>
              <a:rPr lang="en-US" sz="1300" dirty="0">
                <a:solidFill>
                  <a:schemeClr val="tx1"/>
                </a:solidFill>
              </a:rPr>
              <a:t>(</a:t>
            </a:r>
            <a:r>
              <a:rPr lang="en-US" dirty="0"/>
              <a:t> </a:t>
            </a:r>
            <a:r>
              <a:rPr lang="en-US" sz="1400" dirty="0">
                <a:solidFill>
                  <a:schemeClr val="tx1"/>
                </a:solidFill>
              </a:rPr>
              <a:t>Lewis Carroll, </a:t>
            </a:r>
            <a:r>
              <a:rPr lang="en-US" sz="1400" i="1" dirty="0">
                <a:solidFill>
                  <a:schemeClr val="tx1"/>
                </a:solidFill>
              </a:rPr>
              <a:t>Alice’s Adventures in Wonderland)</a:t>
            </a:r>
            <a:endParaRPr lang="en-US" sz="1400" dirty="0">
              <a:solidFill>
                <a:schemeClr val="tx1"/>
              </a:solidFill>
            </a:endParaRPr>
          </a:p>
          <a:p>
            <a:endParaRPr lang="en-US" sz="1400" dirty="0">
              <a:solidFill>
                <a:schemeClr val="tx1"/>
              </a:solidFill>
            </a:endParaRPr>
          </a:p>
        </p:txBody>
      </p:sp>
    </p:spTree>
    <p:extLst>
      <p:ext uri="{BB962C8B-B14F-4D97-AF65-F5344CB8AC3E}">
        <p14:creationId xmlns:p14="http://schemas.microsoft.com/office/powerpoint/2010/main" val="2998912205"/>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tx1"/>
                </a:solidFill>
              </a:rPr>
              <a:t>How to identify a presupposition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solidFill>
                  <a:schemeClr val="tx1"/>
                </a:solidFill>
              </a:rPr>
              <a:t>One of the tests used to check for the presuppositions, involves negating  a sentence or change it to interrogative form with a particular presupposition and check if it remains true as in the example below:</a:t>
            </a:r>
          </a:p>
          <a:p>
            <a:pPr marL="0" indent="0">
              <a:buNone/>
            </a:pPr>
            <a:r>
              <a:rPr lang="en-US" sz="2400" i="1" dirty="0">
                <a:solidFill>
                  <a:srgbClr val="FF3300"/>
                </a:solidFill>
              </a:rPr>
              <a:t>a) The neighbor’s dog killed my cat.</a:t>
            </a:r>
          </a:p>
          <a:p>
            <a:pPr marL="0" indent="0">
              <a:buNone/>
            </a:pPr>
            <a:r>
              <a:rPr lang="en-US" sz="2400" i="1" dirty="0">
                <a:solidFill>
                  <a:srgbClr val="FF3300"/>
                </a:solidFill>
              </a:rPr>
              <a:t>b) The neighbor’s dog didn’t kill my cat.</a:t>
            </a:r>
          </a:p>
          <a:p>
            <a:pPr marL="0" indent="0">
              <a:buNone/>
            </a:pPr>
            <a:r>
              <a:rPr lang="en-US" sz="2400" i="1" dirty="0">
                <a:solidFill>
                  <a:srgbClr val="FF3300"/>
                </a:solidFill>
              </a:rPr>
              <a:t>c) Did the neighbor’s dog kill my cat?</a:t>
            </a:r>
            <a:endParaRPr lang="en-US" sz="2400" dirty="0">
              <a:solidFill>
                <a:srgbClr val="FF3300"/>
              </a:solidFill>
            </a:endParaRPr>
          </a:p>
          <a:p>
            <a:pPr marL="0" indent="0">
              <a:buNone/>
            </a:pPr>
            <a:endParaRPr lang="en-US" i="1" dirty="0"/>
          </a:p>
        </p:txBody>
      </p:sp>
    </p:spTree>
    <p:extLst>
      <p:ext uri="{BB962C8B-B14F-4D97-AF65-F5344CB8AC3E}">
        <p14:creationId xmlns:p14="http://schemas.microsoft.com/office/powerpoint/2010/main" val="3875644227"/>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tx1"/>
                </a:solidFill>
              </a:rPr>
              <a:t>How to identify a presupposition</a:t>
            </a:r>
            <a:endParaRPr lang="en-US" dirty="0"/>
          </a:p>
        </p:txBody>
      </p:sp>
      <p:sp>
        <p:nvSpPr>
          <p:cNvPr id="3" name="Content Placeholder 2"/>
          <p:cNvSpPr>
            <a:spLocks noGrp="1"/>
          </p:cNvSpPr>
          <p:nvPr>
            <p:ph idx="1"/>
          </p:nvPr>
        </p:nvSpPr>
        <p:spPr>
          <a:xfrm>
            <a:off x="143555" y="1197405"/>
            <a:ext cx="8856889" cy="3946095"/>
          </a:xfrm>
        </p:spPr>
        <p:txBody>
          <a:bodyPr>
            <a:normAutofit fontScale="92500"/>
          </a:bodyPr>
          <a:lstStyle/>
          <a:p>
            <a:pPr marL="0" indent="0" algn="just">
              <a:buNone/>
            </a:pPr>
            <a:r>
              <a:rPr lang="en-US" sz="2200" dirty="0">
                <a:solidFill>
                  <a:schemeClr val="tx1"/>
                </a:solidFill>
              </a:rPr>
              <a:t>Von </a:t>
            </a:r>
            <a:r>
              <a:rPr lang="en-US" sz="2200" dirty="0" err="1">
                <a:solidFill>
                  <a:schemeClr val="tx1"/>
                </a:solidFill>
              </a:rPr>
              <a:t>Fintel</a:t>
            </a:r>
            <a:r>
              <a:rPr lang="en-US" sz="2200" dirty="0">
                <a:solidFill>
                  <a:schemeClr val="tx1"/>
                </a:solidFill>
              </a:rPr>
              <a:t> &amp; </a:t>
            </a:r>
            <a:r>
              <a:rPr lang="en-US" sz="2200" dirty="0" err="1">
                <a:solidFill>
                  <a:schemeClr val="tx1"/>
                </a:solidFill>
              </a:rPr>
              <a:t>Matthewson</a:t>
            </a:r>
            <a:r>
              <a:rPr lang="en-US" sz="2200" dirty="0">
                <a:solidFill>
                  <a:schemeClr val="tx1"/>
                </a:solidFill>
              </a:rPr>
              <a:t> (2008) describe another test for identifying presuppositions. They point out that if a presupposition is triggered which is not in fact part of the common ground, the hearer can appropriately object by saying something like, “Wait a minute, I didn’t know that!” This kind of challenge is not appropriate for information that is simply asserted, since speakers do not usually assert something which they believe that the hearer already knows, just like the example:</a:t>
            </a:r>
            <a:endParaRPr lang="en-US" dirty="0"/>
          </a:p>
          <a:p>
            <a:pPr marL="0" indent="0">
              <a:buNone/>
            </a:pPr>
            <a:r>
              <a:rPr lang="en-US" sz="2600" dirty="0">
                <a:solidFill>
                  <a:srgbClr val="FF3300"/>
                </a:solidFill>
              </a:rPr>
              <a:t>a) The mathematician who proved </a:t>
            </a:r>
            <a:r>
              <a:rPr lang="en-US" sz="2600" dirty="0" err="1">
                <a:solidFill>
                  <a:srgbClr val="FF3300"/>
                </a:solidFill>
              </a:rPr>
              <a:t>Goldbach’s</a:t>
            </a:r>
            <a:r>
              <a:rPr lang="en-US" sz="2600" dirty="0">
                <a:solidFill>
                  <a:srgbClr val="FF3300"/>
                </a:solidFill>
              </a:rPr>
              <a:t> Conjecture is a woman.</a:t>
            </a:r>
          </a:p>
          <a:p>
            <a:pPr marL="0" indent="0">
              <a:buNone/>
            </a:pPr>
            <a:r>
              <a:rPr lang="en-US" sz="2600" dirty="0">
                <a:solidFill>
                  <a:srgbClr val="FF3300"/>
                </a:solidFill>
              </a:rPr>
              <a:t>b) Hey, wait a minute. I had no idea that someone proved </a:t>
            </a:r>
            <a:r>
              <a:rPr lang="en-US" sz="2600" dirty="0" err="1">
                <a:solidFill>
                  <a:srgbClr val="FF3300"/>
                </a:solidFill>
              </a:rPr>
              <a:t>Goldbach’s</a:t>
            </a:r>
            <a:endParaRPr lang="en-US" sz="2600" dirty="0">
              <a:solidFill>
                <a:srgbClr val="FF3300"/>
              </a:solidFill>
            </a:endParaRPr>
          </a:p>
          <a:p>
            <a:pPr marL="0" indent="0">
              <a:buNone/>
            </a:pPr>
            <a:r>
              <a:rPr lang="en-US" sz="2600" dirty="0">
                <a:solidFill>
                  <a:srgbClr val="FF3300"/>
                </a:solidFill>
              </a:rPr>
              <a:t>Conjecture.</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31315560"/>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a:solidFill>
                  <a:schemeClr val="tx1"/>
                </a:solidFill>
              </a:rPr>
              <a:t>How to identify a presupposition</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en-US" sz="2400" dirty="0">
                <a:solidFill>
                  <a:schemeClr val="tx1"/>
                </a:solidFill>
              </a:rPr>
              <a:t>There are five types of triggers to identify  presupposition:</a:t>
            </a:r>
          </a:p>
          <a:p>
            <a:pPr marL="457200" indent="-457200">
              <a:buFont typeface="+mj-lt"/>
              <a:buAutoNum type="arabicParenR"/>
            </a:pPr>
            <a:r>
              <a:rPr lang="en-US" dirty="0">
                <a:solidFill>
                  <a:srgbClr val="FF9900"/>
                </a:solidFill>
              </a:rPr>
              <a:t>Definite descriptions</a:t>
            </a:r>
            <a:endParaRPr lang="en-US" sz="2400" dirty="0">
              <a:solidFill>
                <a:srgbClr val="FF9900"/>
              </a:solidFill>
            </a:endParaRPr>
          </a:p>
          <a:p>
            <a:pPr marL="0" indent="0">
              <a:buNone/>
            </a:pPr>
            <a:endParaRPr lang="en-US" dirty="0"/>
          </a:p>
          <a:p>
            <a:pPr marL="0" indent="0">
              <a:buNone/>
            </a:pPr>
            <a:endParaRPr lang="en-US" dirty="0"/>
          </a:p>
          <a:p>
            <a:pPr marL="0" indent="0">
              <a:buNone/>
            </a:pPr>
            <a:endParaRPr lang="en-US" dirty="0"/>
          </a:p>
        </p:txBody>
      </p:sp>
      <p:sp>
        <p:nvSpPr>
          <p:cNvPr id="8" name="Rounded Rectangle 7"/>
          <p:cNvSpPr/>
          <p:nvPr/>
        </p:nvSpPr>
        <p:spPr>
          <a:xfrm>
            <a:off x="143554" y="3029865"/>
            <a:ext cx="2901393" cy="152704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definite singular noun phrase</a:t>
            </a:r>
          </a:p>
          <a:p>
            <a:pPr algn="ctr"/>
            <a:r>
              <a:rPr lang="en-US" dirty="0">
                <a:ln w="0"/>
                <a:solidFill>
                  <a:schemeClr val="tx1"/>
                </a:solidFill>
                <a:effectLst>
                  <a:outerShdw blurRad="38100" dist="19050" dir="2700000" algn="tl" rotWithShape="0">
                    <a:schemeClr val="dk1">
                      <a:alpha val="40000"/>
                    </a:schemeClr>
                  </a:outerShdw>
                </a:effectLst>
              </a:rPr>
              <a:t>e.g. The king of France</a:t>
            </a:r>
          </a:p>
        </p:txBody>
      </p:sp>
      <p:sp>
        <p:nvSpPr>
          <p:cNvPr id="9" name="Rounded Rectangle 8"/>
          <p:cNvSpPr/>
          <p:nvPr/>
        </p:nvSpPr>
        <p:spPr>
          <a:xfrm>
            <a:off x="3350359" y="3029864"/>
            <a:ext cx="2443279" cy="1527049"/>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possessive phrase</a:t>
            </a:r>
          </a:p>
          <a:p>
            <a:pPr algn="ctr"/>
            <a:r>
              <a:rPr lang="en-US" dirty="0">
                <a:ln w="0"/>
                <a:solidFill>
                  <a:schemeClr val="tx1"/>
                </a:solidFill>
                <a:effectLst>
                  <a:outerShdw blurRad="38100" dist="19050" dir="2700000" algn="tl" rotWithShape="0">
                    <a:schemeClr val="dk1">
                      <a:alpha val="40000"/>
                    </a:schemeClr>
                  </a:outerShdw>
                </a:effectLst>
              </a:rPr>
              <a:t>e.g. My cat</a:t>
            </a:r>
          </a:p>
        </p:txBody>
      </p:sp>
      <p:sp>
        <p:nvSpPr>
          <p:cNvPr id="10" name="Rounded Rectangle 9"/>
          <p:cNvSpPr/>
          <p:nvPr/>
        </p:nvSpPr>
        <p:spPr>
          <a:xfrm>
            <a:off x="6099050" y="3017477"/>
            <a:ext cx="2901398" cy="1539437"/>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Restrictive relative clauses</a:t>
            </a:r>
          </a:p>
          <a:p>
            <a:pPr algn="ctr"/>
            <a:r>
              <a:rPr lang="en-US" dirty="0">
                <a:ln w="0"/>
                <a:solidFill>
                  <a:schemeClr val="tx1"/>
                </a:solidFill>
                <a:effectLst>
                  <a:outerShdw blurRad="38100" dist="19050" dir="2700000" algn="tl" rotWithShape="0">
                    <a:schemeClr val="dk1">
                      <a:alpha val="40000"/>
                    </a:schemeClr>
                  </a:outerShdw>
                </a:effectLst>
              </a:rPr>
              <a:t>e.g.</a:t>
            </a:r>
            <a:r>
              <a:rPr lang="en-US" dirty="0"/>
              <a:t> </a:t>
            </a:r>
            <a:r>
              <a:rPr lang="en-US" dirty="0">
                <a:ln w="0"/>
                <a:solidFill>
                  <a:schemeClr val="tx1"/>
                </a:solidFill>
                <a:effectLst>
                  <a:outerShdw blurRad="38100" dist="19050" dir="2700000" algn="tl" rotWithShape="0">
                    <a:schemeClr val="dk1">
                      <a:alpha val="40000"/>
                    </a:schemeClr>
                  </a:outerShdw>
                </a:effectLst>
              </a:rPr>
              <a:t>I’m looking for the man who killed my father.</a:t>
            </a:r>
          </a:p>
          <a:p>
            <a:pPr algn="ctr"/>
            <a:r>
              <a:rPr lang="en-US" sz="1200" dirty="0">
                <a:solidFill>
                  <a:schemeClr val="tx1"/>
                </a:solidFill>
              </a:rPr>
              <a:t>(Maddie Ross in the movie </a:t>
            </a:r>
            <a:r>
              <a:rPr lang="en-US" sz="1200" i="1" dirty="0">
                <a:solidFill>
                  <a:schemeClr val="tx1"/>
                </a:solidFill>
              </a:rPr>
              <a:t>True Grit</a:t>
            </a:r>
            <a:r>
              <a:rPr lang="en-US" sz="1200" dirty="0">
                <a:solidFill>
                  <a:schemeClr val="tx1"/>
                </a:solidFill>
              </a:rPr>
              <a:t>.)</a:t>
            </a:r>
            <a:endParaRPr lang="en-US" sz="1200" dirty="0">
              <a:ln w="0"/>
              <a:solidFill>
                <a:schemeClr val="tx1"/>
              </a:solidFill>
              <a:effectLst>
                <a:outerShdw blurRad="38100" dist="19050" dir="2700000" algn="tl" rotWithShape="0">
                  <a:schemeClr val="dk1">
                    <a:alpha val="40000"/>
                  </a:schemeClr>
                </a:outerShdw>
              </a:effectLst>
            </a:endParaRPr>
          </a:p>
        </p:txBody>
      </p:sp>
      <p:cxnSp>
        <p:nvCxnSpPr>
          <p:cNvPr id="12" name="Straight Connector 11"/>
          <p:cNvCxnSpPr/>
          <p:nvPr/>
        </p:nvCxnSpPr>
        <p:spPr>
          <a:xfrm flipH="1">
            <a:off x="1365195" y="2113635"/>
            <a:ext cx="916230" cy="903842"/>
          </a:xfrm>
          <a:prstGeom prst="lin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15" name="Straight Connector 14"/>
          <p:cNvCxnSpPr/>
          <p:nvPr/>
        </p:nvCxnSpPr>
        <p:spPr>
          <a:xfrm>
            <a:off x="2281425" y="2113635"/>
            <a:ext cx="1985165" cy="903842"/>
          </a:xfrm>
          <a:prstGeom prst="line">
            <a:avLst/>
          </a:prstGeom>
        </p:spPr>
        <p:style>
          <a:lnRef idx="2">
            <a:schemeClr val="accent6"/>
          </a:lnRef>
          <a:fillRef idx="0">
            <a:schemeClr val="accent6"/>
          </a:fillRef>
          <a:effectRef idx="1">
            <a:schemeClr val="accent6"/>
          </a:effectRef>
          <a:fontRef idx="minor">
            <a:schemeClr val="tx1"/>
          </a:fontRef>
        </p:style>
      </p:cxnSp>
      <p:cxnSp>
        <p:nvCxnSpPr>
          <p:cNvPr id="17" name="Straight Connector 16"/>
          <p:cNvCxnSpPr/>
          <p:nvPr/>
        </p:nvCxnSpPr>
        <p:spPr>
          <a:xfrm>
            <a:off x="2281425" y="2113635"/>
            <a:ext cx="5039265" cy="903842"/>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485768617"/>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tx1"/>
                </a:solidFill>
              </a:rPr>
              <a:t>How to identify a presupposition</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2</a:t>
            </a:r>
            <a:r>
              <a:rPr lang="en-US" sz="3000" dirty="0"/>
              <a:t>) </a:t>
            </a:r>
            <a:r>
              <a:rPr lang="en-US" sz="3000" dirty="0" err="1">
                <a:solidFill>
                  <a:srgbClr val="FF9900"/>
                </a:solidFill>
              </a:rPr>
              <a:t>Factive</a:t>
            </a:r>
            <a:r>
              <a:rPr lang="en-US" sz="3000" dirty="0">
                <a:solidFill>
                  <a:srgbClr val="FF9900"/>
                </a:solidFill>
              </a:rPr>
              <a:t> predicates </a:t>
            </a:r>
            <a:r>
              <a:rPr lang="en-US" sz="2400" dirty="0">
                <a:solidFill>
                  <a:schemeClr val="tx1"/>
                </a:solidFill>
              </a:rPr>
              <a:t>(e.g. </a:t>
            </a:r>
            <a:r>
              <a:rPr lang="en-US" sz="2400" i="1" dirty="0">
                <a:solidFill>
                  <a:schemeClr val="tx1"/>
                </a:solidFill>
              </a:rPr>
              <a:t>regret, aware, realize, know, be sorry that</a:t>
            </a:r>
            <a:r>
              <a:rPr lang="en-US" sz="2400" dirty="0">
                <a:solidFill>
                  <a:schemeClr val="tx1"/>
                </a:solidFill>
              </a:rPr>
              <a:t>) are predicates that presuppose the truth of their complement clauses.</a:t>
            </a:r>
          </a:p>
          <a:p>
            <a:pPr marL="0" indent="0" algn="just">
              <a:buNone/>
            </a:pPr>
            <a:r>
              <a:rPr lang="en-US" sz="2400" dirty="0">
                <a:solidFill>
                  <a:schemeClr val="tx1"/>
                </a:solidFill>
              </a:rPr>
              <a:t>e.g.</a:t>
            </a:r>
          </a:p>
          <a:p>
            <a:pPr marL="0" indent="0">
              <a:buNone/>
            </a:pPr>
            <a:r>
              <a:rPr lang="en-US" sz="2600" dirty="0">
                <a:solidFill>
                  <a:srgbClr val="FF3300"/>
                </a:solidFill>
              </a:rPr>
              <a:t>a. The vice president regrets that he falsified his dental records.</a:t>
            </a:r>
          </a:p>
          <a:p>
            <a:pPr marL="0" indent="0">
              <a:buNone/>
            </a:pPr>
            <a:r>
              <a:rPr lang="en-US" sz="2600" dirty="0">
                <a:solidFill>
                  <a:srgbClr val="FF3300"/>
                </a:solidFill>
              </a:rPr>
              <a:t>b. The vice president doesn’t regret that he falsified his dental records.</a:t>
            </a:r>
          </a:p>
          <a:p>
            <a:pPr marL="0" indent="0">
              <a:buNone/>
            </a:pPr>
            <a:r>
              <a:rPr lang="en-US" sz="2600" dirty="0">
                <a:solidFill>
                  <a:srgbClr val="FF3300"/>
                </a:solidFill>
              </a:rPr>
              <a:t>c. Does the vice president regret that he falsified his dental records?</a:t>
            </a:r>
            <a:r>
              <a:rPr lang="en-US" dirty="0"/>
              <a:t> </a:t>
            </a:r>
            <a:r>
              <a:rPr lang="en-US" sz="1500" dirty="0" err="1">
                <a:solidFill>
                  <a:schemeClr val="tx1"/>
                </a:solidFill>
              </a:rPr>
              <a:t>Kiparsky</a:t>
            </a:r>
            <a:r>
              <a:rPr lang="en-US" sz="1500" dirty="0">
                <a:solidFill>
                  <a:schemeClr val="tx1"/>
                </a:solidFill>
              </a:rPr>
              <a:t> &amp; </a:t>
            </a:r>
            <a:r>
              <a:rPr lang="en-US" sz="1500" dirty="0" err="1">
                <a:solidFill>
                  <a:schemeClr val="tx1"/>
                </a:solidFill>
              </a:rPr>
              <a:t>Kiparsky</a:t>
            </a:r>
            <a:r>
              <a:rPr lang="en-US" sz="1500" dirty="0">
                <a:solidFill>
                  <a:schemeClr val="tx1"/>
                </a:solidFill>
              </a:rPr>
              <a:t> (1970).</a:t>
            </a:r>
          </a:p>
        </p:txBody>
      </p:sp>
    </p:spTree>
    <p:extLst>
      <p:ext uri="{BB962C8B-B14F-4D97-AF65-F5344CB8AC3E}">
        <p14:creationId xmlns:p14="http://schemas.microsoft.com/office/powerpoint/2010/main" val="2912720551"/>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tx1"/>
                </a:solidFill>
              </a:rPr>
              <a:t>How to identify a presupposition</a:t>
            </a:r>
            <a:endParaRPr lang="en-US" dirty="0"/>
          </a:p>
        </p:txBody>
      </p:sp>
      <p:sp>
        <p:nvSpPr>
          <p:cNvPr id="3" name="Content Placeholder 2"/>
          <p:cNvSpPr>
            <a:spLocks noGrp="1"/>
          </p:cNvSpPr>
          <p:nvPr>
            <p:ph idx="1"/>
          </p:nvPr>
        </p:nvSpPr>
        <p:spPr>
          <a:xfrm>
            <a:off x="296260" y="1197405"/>
            <a:ext cx="8398776" cy="3817625"/>
          </a:xfrm>
        </p:spPr>
        <p:txBody>
          <a:bodyPr>
            <a:normAutofit lnSpcReduction="10000"/>
          </a:bodyPr>
          <a:lstStyle/>
          <a:p>
            <a:pPr marL="0" indent="0">
              <a:buNone/>
            </a:pPr>
            <a:r>
              <a:rPr lang="en-US" dirty="0"/>
              <a:t>3) </a:t>
            </a:r>
            <a:r>
              <a:rPr lang="en-US" dirty="0">
                <a:solidFill>
                  <a:srgbClr val="FF9900"/>
                </a:solidFill>
              </a:rPr>
              <a:t>Implicative predicates:</a:t>
            </a:r>
            <a:r>
              <a:rPr lang="en-US" dirty="0"/>
              <a:t> </a:t>
            </a:r>
            <a:r>
              <a:rPr lang="en-US" sz="2400" i="1" u="sng" dirty="0">
                <a:solidFill>
                  <a:schemeClr val="tx1"/>
                </a:solidFill>
              </a:rPr>
              <a:t>manage</a:t>
            </a:r>
            <a:r>
              <a:rPr lang="en-US" sz="2400" i="1" dirty="0">
                <a:solidFill>
                  <a:schemeClr val="tx1"/>
                </a:solidFill>
              </a:rPr>
              <a:t> to </a:t>
            </a:r>
            <a:r>
              <a:rPr lang="en-US" sz="2400" dirty="0">
                <a:solidFill>
                  <a:schemeClr val="tx1"/>
                </a:solidFill>
              </a:rPr>
              <a:t>presupposes </a:t>
            </a:r>
            <a:r>
              <a:rPr lang="en-US" sz="2400" i="1" dirty="0">
                <a:solidFill>
                  <a:schemeClr val="tx1"/>
                </a:solidFill>
              </a:rPr>
              <a:t>try; </a:t>
            </a:r>
            <a:r>
              <a:rPr lang="en-US" sz="2400" i="1" u="sng" dirty="0">
                <a:solidFill>
                  <a:schemeClr val="tx1"/>
                </a:solidFill>
              </a:rPr>
              <a:t>forget </a:t>
            </a:r>
            <a:r>
              <a:rPr lang="en-US" sz="2400" i="1" dirty="0">
                <a:solidFill>
                  <a:schemeClr val="tx1"/>
                </a:solidFill>
              </a:rPr>
              <a:t>to </a:t>
            </a:r>
            <a:r>
              <a:rPr lang="en-US" sz="2400" dirty="0">
                <a:solidFill>
                  <a:schemeClr val="tx1"/>
                </a:solidFill>
              </a:rPr>
              <a:t>presupposes </a:t>
            </a:r>
            <a:r>
              <a:rPr lang="en-US" sz="2400" i="1" dirty="0">
                <a:solidFill>
                  <a:schemeClr val="tx1"/>
                </a:solidFill>
              </a:rPr>
              <a:t>intend to</a:t>
            </a:r>
            <a:r>
              <a:rPr lang="en-US" sz="2400" dirty="0">
                <a:solidFill>
                  <a:schemeClr val="tx1"/>
                </a:solidFill>
              </a:rPr>
              <a:t>; etc.  </a:t>
            </a:r>
          </a:p>
          <a:p>
            <a:pPr marL="0" indent="0">
              <a:buNone/>
            </a:pPr>
            <a:r>
              <a:rPr lang="en-US" sz="2400" dirty="0">
                <a:solidFill>
                  <a:schemeClr val="tx1"/>
                </a:solidFill>
              </a:rPr>
              <a:t>e.g. </a:t>
            </a:r>
            <a:r>
              <a:rPr lang="en-US" dirty="0">
                <a:solidFill>
                  <a:srgbClr val="FF3300"/>
                </a:solidFill>
              </a:rPr>
              <a:t>I manage to catch my bus.</a:t>
            </a:r>
          </a:p>
          <a:p>
            <a:pPr marL="0" indent="0">
              <a:buNone/>
            </a:pPr>
            <a:r>
              <a:rPr lang="en-US" dirty="0"/>
              <a:t>4) </a:t>
            </a:r>
            <a:r>
              <a:rPr lang="en-US" dirty="0">
                <a:solidFill>
                  <a:srgbClr val="FF9900"/>
                </a:solidFill>
              </a:rPr>
              <a:t>Aspectual predicates: </a:t>
            </a:r>
            <a:r>
              <a:rPr lang="en-US" sz="2400" dirty="0">
                <a:solidFill>
                  <a:schemeClr val="tx1"/>
                </a:solidFill>
              </a:rPr>
              <a:t>(e.g. stop, continue, resume, begin and etc..)</a:t>
            </a:r>
          </a:p>
          <a:p>
            <a:pPr marL="0" indent="0">
              <a:buNone/>
            </a:pPr>
            <a:r>
              <a:rPr lang="en-US" sz="2400" dirty="0">
                <a:solidFill>
                  <a:schemeClr val="tx1"/>
                </a:solidFill>
              </a:rPr>
              <a:t>e.g.</a:t>
            </a:r>
          </a:p>
          <a:p>
            <a:pPr marL="0" indent="0">
              <a:buNone/>
            </a:pPr>
            <a:r>
              <a:rPr lang="en-US" sz="2600" dirty="0">
                <a:solidFill>
                  <a:srgbClr val="FF3300"/>
                </a:solidFill>
              </a:rPr>
              <a:t>a. Susan has stopped dating that Albanian monk.</a:t>
            </a:r>
          </a:p>
          <a:p>
            <a:pPr marL="0" indent="0">
              <a:buNone/>
            </a:pPr>
            <a:r>
              <a:rPr lang="en-US" sz="2600" dirty="0">
                <a:solidFill>
                  <a:srgbClr val="FF3300"/>
                </a:solidFill>
              </a:rPr>
              <a:t>b. Susan has not stopped dating that Albanian monk.</a:t>
            </a:r>
          </a:p>
          <a:p>
            <a:pPr marL="0" indent="0">
              <a:buNone/>
            </a:pPr>
            <a:r>
              <a:rPr lang="en-US" sz="2600" dirty="0">
                <a:solidFill>
                  <a:srgbClr val="FF3300"/>
                </a:solidFill>
              </a:rPr>
              <a:t>c. Has Susan stopped dating that Albanian monk?</a:t>
            </a:r>
          </a:p>
        </p:txBody>
      </p:sp>
    </p:spTree>
    <p:extLst>
      <p:ext uri="{BB962C8B-B14F-4D97-AF65-F5344CB8AC3E}">
        <p14:creationId xmlns:p14="http://schemas.microsoft.com/office/powerpoint/2010/main" val="3304235729"/>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tx1"/>
                </a:solidFill>
              </a:rPr>
              <a:t>How to identify a presupposition</a:t>
            </a:r>
            <a:endParaRPr lang="en-US" dirty="0"/>
          </a:p>
        </p:txBody>
      </p:sp>
      <p:sp>
        <p:nvSpPr>
          <p:cNvPr id="3" name="Content Placeholder 2"/>
          <p:cNvSpPr>
            <a:spLocks noGrp="1"/>
          </p:cNvSpPr>
          <p:nvPr>
            <p:ph idx="1"/>
          </p:nvPr>
        </p:nvSpPr>
        <p:spPr/>
        <p:txBody>
          <a:bodyPr/>
          <a:lstStyle/>
          <a:p>
            <a:pPr marL="0" indent="0">
              <a:buNone/>
            </a:pPr>
            <a:r>
              <a:rPr lang="en-US" dirty="0"/>
              <a:t>5) </a:t>
            </a:r>
            <a:r>
              <a:rPr lang="en-US" dirty="0">
                <a:solidFill>
                  <a:srgbClr val="FF9900"/>
                </a:solidFill>
              </a:rPr>
              <a:t>Temporal clauses:</a:t>
            </a:r>
          </a:p>
        </p:txBody>
      </p:sp>
      <p:sp>
        <p:nvSpPr>
          <p:cNvPr id="4" name="Rectangle 3"/>
          <p:cNvSpPr/>
          <p:nvPr/>
        </p:nvSpPr>
        <p:spPr>
          <a:xfrm>
            <a:off x="448966" y="1808225"/>
            <a:ext cx="7329839" cy="91623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r>
              <a:rPr lang="en-US" dirty="0">
                <a:ln w="0"/>
                <a:solidFill>
                  <a:schemeClr val="tx1"/>
                </a:solidFill>
                <a:effectLst>
                  <a:outerShdw blurRad="38100" dist="19050" dir="2700000" algn="tl" rotWithShape="0">
                    <a:schemeClr val="dk1">
                      <a:alpha val="40000"/>
                    </a:schemeClr>
                  </a:outerShdw>
                </a:effectLst>
              </a:rPr>
              <a:t>Presuppose the truth of their subordinate clauses, while counterfactuals.</a:t>
            </a:r>
          </a:p>
          <a:p>
            <a:r>
              <a:rPr lang="en-US" dirty="0">
                <a:ln w="0"/>
                <a:solidFill>
                  <a:schemeClr val="tx1"/>
                </a:solidFill>
                <a:effectLst>
                  <a:outerShdw blurRad="38100" dist="19050" dir="2700000" algn="tl" rotWithShape="0">
                    <a:schemeClr val="dk1">
                      <a:alpha val="40000"/>
                    </a:schemeClr>
                  </a:outerShdw>
                </a:effectLst>
              </a:rPr>
              <a:t>e.g.</a:t>
            </a:r>
            <a:r>
              <a:rPr lang="en-US" dirty="0"/>
              <a:t> </a:t>
            </a:r>
            <a:r>
              <a:rPr lang="en-US" dirty="0">
                <a:ln w="0"/>
                <a:solidFill>
                  <a:schemeClr val="tx1"/>
                </a:solidFill>
                <a:effectLst>
                  <a:outerShdw blurRad="38100" dist="19050" dir="2700000" algn="tl" rotWithShape="0">
                    <a:schemeClr val="dk1">
                      <a:alpha val="40000"/>
                    </a:schemeClr>
                  </a:outerShdw>
                </a:effectLst>
              </a:rPr>
              <a:t>Before I moved to Texas, I had never attended a rodeo.</a:t>
            </a:r>
          </a:p>
          <a:p>
            <a:endParaRPr lang="en-US" dirty="0">
              <a:ln w="0"/>
              <a:solidFill>
                <a:schemeClr val="tx1"/>
              </a:solidFill>
              <a:effectLst>
                <a:outerShdw blurRad="38100" dist="19050" dir="2700000" algn="tl" rotWithShape="0">
                  <a:schemeClr val="dk1">
                    <a:alpha val="40000"/>
                  </a:schemeClr>
                </a:outerShdw>
              </a:effectLst>
            </a:endParaRPr>
          </a:p>
        </p:txBody>
      </p:sp>
      <p:sp>
        <p:nvSpPr>
          <p:cNvPr id="5" name="Rectangle 4"/>
          <p:cNvSpPr/>
          <p:nvPr/>
        </p:nvSpPr>
        <p:spPr>
          <a:xfrm>
            <a:off x="448966" y="2877161"/>
            <a:ext cx="7329840" cy="91805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r>
              <a:rPr lang="en-US" dirty="0">
                <a:ln w="0"/>
                <a:solidFill>
                  <a:schemeClr val="tx1"/>
                </a:solidFill>
                <a:effectLst>
                  <a:outerShdw blurRad="38100" dist="19050" dir="2700000" algn="tl" rotWithShape="0">
                    <a:schemeClr val="dk1">
                      <a:alpha val="40000"/>
                    </a:schemeClr>
                  </a:outerShdw>
                </a:effectLst>
              </a:rPr>
              <a:t>Presuppose that their antecedent (</a:t>
            </a:r>
            <a:r>
              <a:rPr lang="en-US" i="1" dirty="0">
                <a:ln w="0"/>
                <a:solidFill>
                  <a:schemeClr val="tx1"/>
                </a:solidFill>
                <a:effectLst>
                  <a:outerShdw blurRad="38100" dist="19050" dir="2700000" algn="tl" rotWithShape="0">
                    <a:schemeClr val="dk1">
                      <a:alpha val="40000"/>
                    </a:schemeClr>
                  </a:outerShdw>
                </a:effectLst>
              </a:rPr>
              <a:t>if </a:t>
            </a:r>
            <a:r>
              <a:rPr lang="en-US" dirty="0">
                <a:ln w="0"/>
                <a:solidFill>
                  <a:schemeClr val="tx1"/>
                </a:solidFill>
                <a:effectLst>
                  <a:outerShdw blurRad="38100" dist="19050" dir="2700000" algn="tl" rotWithShape="0">
                    <a:schemeClr val="dk1">
                      <a:alpha val="40000"/>
                    </a:schemeClr>
                  </a:outerShdw>
                </a:effectLst>
              </a:rPr>
              <a:t>) clauses are false.</a:t>
            </a:r>
          </a:p>
          <a:p>
            <a:r>
              <a:rPr lang="en-US" dirty="0">
                <a:ln w="0"/>
                <a:solidFill>
                  <a:schemeClr val="tx1"/>
                </a:solidFill>
                <a:effectLst>
                  <a:outerShdw blurRad="38100" dist="19050" dir="2700000" algn="tl" rotWithShape="0">
                    <a:schemeClr val="dk1">
                      <a:alpha val="40000"/>
                    </a:schemeClr>
                  </a:outerShdw>
                </a:effectLst>
              </a:rPr>
              <a:t>e.g.</a:t>
            </a:r>
            <a:r>
              <a:rPr lang="en-US" dirty="0"/>
              <a:t> </a:t>
            </a:r>
            <a:r>
              <a:rPr lang="en-US" dirty="0">
                <a:ln w="0"/>
                <a:solidFill>
                  <a:schemeClr val="tx1"/>
                </a:solidFill>
                <a:effectLst>
                  <a:outerShdw blurRad="38100" dist="19050" dir="2700000" algn="tl" rotWithShape="0">
                    <a:schemeClr val="dk1">
                      <a:alpha val="40000"/>
                    </a:schemeClr>
                  </a:outerShdw>
                </a:effectLst>
              </a:rPr>
              <a:t>If you had not written that letter, I would not have to fire you.</a:t>
            </a:r>
          </a:p>
        </p:txBody>
      </p:sp>
      <p:sp>
        <p:nvSpPr>
          <p:cNvPr id="6" name="Rectangle 5"/>
          <p:cNvSpPr/>
          <p:nvPr/>
        </p:nvSpPr>
        <p:spPr>
          <a:xfrm>
            <a:off x="448965" y="4005571"/>
            <a:ext cx="7329839" cy="91440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r>
              <a:rPr lang="en-US" dirty="0">
                <a:ln w="0"/>
                <a:solidFill>
                  <a:schemeClr val="tx1"/>
                </a:solidFill>
                <a:effectLst>
                  <a:outerShdw blurRad="38100" dist="19050" dir="2700000" algn="tl" rotWithShape="0">
                    <a:schemeClr val="dk1">
                      <a:alpha val="40000"/>
                    </a:schemeClr>
                  </a:outerShdw>
                </a:effectLst>
              </a:rPr>
              <a:t>Comparisons like presuppose that the relevant statement holds true for the object of comparison.</a:t>
            </a:r>
          </a:p>
          <a:p>
            <a:r>
              <a:rPr lang="en-US" dirty="0">
                <a:ln w="0"/>
                <a:solidFill>
                  <a:schemeClr val="tx1"/>
                </a:solidFill>
                <a:effectLst>
                  <a:outerShdw blurRad="38100" dist="19050" dir="2700000" algn="tl" rotWithShape="0">
                    <a:schemeClr val="dk1">
                      <a:alpha val="40000"/>
                    </a:schemeClr>
                  </a:outerShdw>
                </a:effectLst>
              </a:rPr>
              <a:t>e.g. Jimmy isn’t as unpredictably gauche as Billy.</a:t>
            </a:r>
            <a:r>
              <a:rPr lang="en-US" dirty="0"/>
              <a:t> </a:t>
            </a:r>
            <a:r>
              <a:rPr lang="en-US" sz="1400" dirty="0">
                <a:solidFill>
                  <a:schemeClr val="tx1"/>
                </a:solidFill>
              </a:rPr>
              <a:t>Levinson (1983: 183).</a:t>
            </a:r>
            <a:endParaRPr lang="en-US" sz="1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99289182"/>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a:solidFill>
                  <a:schemeClr val="tx1"/>
                </a:solidFill>
              </a:rPr>
              <a:t>Accommodation: a repair strategy</a:t>
            </a:r>
            <a:endParaRPr lang="en-US" dirty="0">
              <a:solidFill>
                <a:schemeClr val="tx1"/>
              </a:solidFill>
            </a:endParaRPr>
          </a:p>
        </p:txBody>
      </p:sp>
      <p:sp>
        <p:nvSpPr>
          <p:cNvPr id="3" name="Content Placeholder 2"/>
          <p:cNvSpPr>
            <a:spLocks noGrp="1"/>
          </p:cNvSpPr>
          <p:nvPr>
            <p:ph idx="1"/>
          </p:nvPr>
        </p:nvSpPr>
        <p:spPr/>
        <p:txBody>
          <a:bodyPr/>
          <a:lstStyle/>
          <a:p>
            <a:pPr marL="0" indent="0" algn="just">
              <a:buNone/>
            </a:pPr>
            <a:r>
              <a:rPr lang="en-US" b="1" dirty="0">
                <a:solidFill>
                  <a:srgbClr val="FF9900"/>
                </a:solidFill>
              </a:rPr>
              <a:t>Accommodation</a:t>
            </a:r>
            <a:r>
              <a:rPr lang="en-US" sz="2400" b="1" dirty="0">
                <a:solidFill>
                  <a:srgbClr val="FF9900"/>
                </a:solidFill>
              </a:rPr>
              <a:t>: </a:t>
            </a:r>
            <a:r>
              <a:rPr lang="en-US" sz="2400" dirty="0">
                <a:solidFill>
                  <a:schemeClr val="tx1"/>
                </a:solidFill>
              </a:rPr>
              <a:t>which means presupposition can be introduced as new information. </a:t>
            </a:r>
          </a:p>
          <a:p>
            <a:pPr marL="0" indent="0">
              <a:buNone/>
            </a:pPr>
            <a:r>
              <a:rPr lang="en-US" sz="2400" dirty="0">
                <a:solidFill>
                  <a:schemeClr val="tx1"/>
                </a:solidFill>
              </a:rPr>
              <a:t>Presupposition</a:t>
            </a:r>
            <a:r>
              <a:rPr lang="en-US" sz="2400" b="1" dirty="0">
                <a:solidFill>
                  <a:schemeClr val="tx1"/>
                </a:solidFill>
              </a:rPr>
              <a:t> </a:t>
            </a:r>
            <a:r>
              <a:rPr lang="en-US" sz="2400" dirty="0">
                <a:solidFill>
                  <a:schemeClr val="tx1"/>
                </a:solidFill>
              </a:rPr>
              <a:t>“must be mutually known or assumed by the</a:t>
            </a:r>
          </a:p>
          <a:p>
            <a:pPr marL="0" indent="0">
              <a:buNone/>
            </a:pPr>
            <a:r>
              <a:rPr lang="en-US" sz="2400" dirty="0">
                <a:solidFill>
                  <a:schemeClr val="tx1"/>
                </a:solidFill>
              </a:rPr>
              <a:t>speaker and addressee for the utterance to be considered appropriate in context</a:t>
            </a:r>
            <a:r>
              <a:rPr lang="en-US" dirty="0"/>
              <a:t>”</a:t>
            </a:r>
          </a:p>
          <a:p>
            <a:pPr marL="0" indent="0">
              <a:buNone/>
            </a:pPr>
            <a:r>
              <a:rPr lang="en-US" sz="2400" dirty="0">
                <a:solidFill>
                  <a:schemeClr val="tx1"/>
                </a:solidFill>
              </a:rPr>
              <a:t>e.g. </a:t>
            </a:r>
            <a:r>
              <a:rPr lang="en-US" sz="2400" dirty="0">
                <a:solidFill>
                  <a:srgbClr val="FF3300"/>
                </a:solidFill>
              </a:rPr>
              <a:t>“Are you going to lunch?”</a:t>
            </a:r>
          </a:p>
          <a:p>
            <a:pPr marL="0" indent="0">
              <a:buNone/>
            </a:pPr>
            <a:r>
              <a:rPr lang="en-US" sz="2400" dirty="0">
                <a:solidFill>
                  <a:srgbClr val="FF3300"/>
                </a:solidFill>
              </a:rPr>
              <a:t>“No, I’ve got to pick up my sister.”</a:t>
            </a:r>
            <a:r>
              <a:rPr lang="en-US" dirty="0"/>
              <a:t> </a:t>
            </a:r>
            <a:r>
              <a:rPr lang="en-US" sz="1600" dirty="0"/>
              <a:t>(</a:t>
            </a:r>
            <a:r>
              <a:rPr lang="en-US" sz="1600" dirty="0" err="1"/>
              <a:t>Stalnaker</a:t>
            </a:r>
            <a:r>
              <a:rPr lang="en-US" sz="1600" dirty="0"/>
              <a:t> 1974: 202)</a:t>
            </a:r>
            <a:endParaRPr lang="en-US" sz="1600" dirty="0">
              <a:solidFill>
                <a:srgbClr val="FF3300"/>
              </a:solidFill>
            </a:endParaRPr>
          </a:p>
          <a:p>
            <a:pPr marL="0" indent="0">
              <a:buNone/>
            </a:pPr>
            <a:endParaRPr lang="en-US" sz="2400" dirty="0"/>
          </a:p>
        </p:txBody>
      </p:sp>
    </p:spTree>
    <p:extLst>
      <p:ext uri="{BB962C8B-B14F-4D97-AF65-F5344CB8AC3E}">
        <p14:creationId xmlns:p14="http://schemas.microsoft.com/office/powerpoint/2010/main" val="864215352"/>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551480" cy="610820"/>
          </a:xfrm>
        </p:spPr>
        <p:txBody>
          <a:bodyPr>
            <a:normAutofit fontScale="90000"/>
          </a:bodyPr>
          <a:lstStyle/>
          <a:p>
            <a:pPr algn="ctr"/>
            <a:r>
              <a:rPr lang="en-US" b="1" dirty="0">
                <a:solidFill>
                  <a:schemeClr val="tx1"/>
                </a:solidFill>
              </a:rPr>
              <a:t>Pragmatic vs. semantic aspects of presupposition</a:t>
            </a:r>
            <a:endParaRPr lang="en-US" dirty="0">
              <a:solidFill>
                <a:schemeClr val="tx1"/>
              </a:solidFill>
            </a:endParaRPr>
          </a:p>
        </p:txBody>
      </p:sp>
      <p:sp>
        <p:nvSpPr>
          <p:cNvPr id="3" name="Content Placeholder 2"/>
          <p:cNvSpPr>
            <a:spLocks noGrp="1"/>
          </p:cNvSpPr>
          <p:nvPr>
            <p:ph idx="1"/>
          </p:nvPr>
        </p:nvSpPr>
        <p:spPr>
          <a:xfrm>
            <a:off x="143555" y="1197406"/>
            <a:ext cx="8704185" cy="3664920"/>
          </a:xfrm>
        </p:spPr>
        <p:txBody>
          <a:bodyPr>
            <a:noAutofit/>
          </a:bodyPr>
          <a:lstStyle/>
          <a:p>
            <a:pPr algn="just">
              <a:buFont typeface="Wingdings" panose="05000000000000000000" pitchFamily="2" charset="2"/>
              <a:buChar char="q"/>
            </a:pPr>
            <a:r>
              <a:rPr lang="en-US" sz="2000" dirty="0">
                <a:solidFill>
                  <a:schemeClr val="tx1"/>
                </a:solidFill>
              </a:rPr>
              <a:t>Presupposition have treated primarily as a pragmatic issue since it depends heavily on the context of the utterance and the identity of the speech act participants.</a:t>
            </a:r>
          </a:p>
          <a:p>
            <a:pPr marL="0" indent="0" algn="just">
              <a:buNone/>
            </a:pPr>
            <a:endParaRPr lang="en-US" sz="2000" dirty="0">
              <a:solidFill>
                <a:schemeClr val="tx1"/>
              </a:solidFill>
            </a:endParaRPr>
          </a:p>
          <a:p>
            <a:pPr algn="just">
              <a:buFont typeface="Wingdings" panose="05000000000000000000" pitchFamily="2" charset="2"/>
              <a:buChar char="q"/>
            </a:pPr>
            <a:r>
              <a:rPr lang="en-US" sz="2000" dirty="0">
                <a:solidFill>
                  <a:schemeClr val="tx1"/>
                </a:solidFill>
              </a:rPr>
              <a:t>Presupposition failure, where accommodation is not possible, causes the utterance to be pragmatically inappropriate or infelicitous.</a:t>
            </a:r>
          </a:p>
          <a:p>
            <a:pPr marL="0" indent="0" algn="just">
              <a:buNone/>
            </a:pPr>
            <a:endParaRPr lang="en-US" sz="2000" dirty="0">
              <a:solidFill>
                <a:schemeClr val="tx1"/>
              </a:solidFill>
            </a:endParaRPr>
          </a:p>
          <a:p>
            <a:pPr>
              <a:buFont typeface="Wingdings" panose="05000000000000000000" pitchFamily="2" charset="2"/>
              <a:buChar char="q"/>
            </a:pPr>
            <a:r>
              <a:rPr lang="en-US" sz="2000" dirty="0">
                <a:solidFill>
                  <a:schemeClr val="tx1"/>
                </a:solidFill>
              </a:rPr>
              <a:t>Presuppositions can have semantic effects as well. We have said that knowing the meaning (i.e., semantic content) of a sentence allows us to determine its truth value in any given situation.</a:t>
            </a:r>
          </a:p>
          <a:p>
            <a:pPr marL="0" indent="0">
              <a:buNone/>
            </a:pPr>
            <a:r>
              <a:rPr lang="en-US" sz="2000" dirty="0">
                <a:solidFill>
                  <a:schemeClr val="tx1"/>
                </a:solidFill>
              </a:rPr>
              <a:t> </a:t>
            </a:r>
          </a:p>
          <a:p>
            <a:pPr marL="0" indent="0">
              <a:buNone/>
            </a:pPr>
            <a:endParaRPr lang="en-US" sz="2000" dirty="0">
              <a:solidFill>
                <a:schemeClr val="tx1"/>
              </a:solidFill>
            </a:endParaRPr>
          </a:p>
          <a:p>
            <a:pPr marL="0" indent="0" algn="just">
              <a:buNone/>
            </a:pPr>
            <a:endParaRPr lang="en-US" sz="2000" dirty="0">
              <a:solidFill>
                <a:srgbClr val="FF3300"/>
              </a:solidFill>
            </a:endParaRPr>
          </a:p>
          <a:p>
            <a:pPr marL="0" indent="0">
              <a:buNone/>
            </a:pPr>
            <a:r>
              <a:rPr lang="en-US" sz="2000" dirty="0">
                <a:solidFill>
                  <a:schemeClr val="tx1"/>
                </a:solidFill>
              </a:rPr>
              <a:t> </a:t>
            </a:r>
          </a:p>
          <a:p>
            <a:pPr marL="0" indent="0">
              <a:buNone/>
            </a:pPr>
            <a:endParaRPr lang="en-US" sz="2000" dirty="0"/>
          </a:p>
        </p:txBody>
      </p:sp>
    </p:spTree>
    <p:extLst>
      <p:ext uri="{BB962C8B-B14F-4D97-AF65-F5344CB8AC3E}">
        <p14:creationId xmlns:p14="http://schemas.microsoft.com/office/powerpoint/2010/main" val="2765142079"/>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54" y="281175"/>
            <a:ext cx="9305854" cy="610820"/>
          </a:xfrm>
        </p:spPr>
        <p:txBody>
          <a:bodyPr>
            <a:normAutofit fontScale="90000"/>
          </a:bodyPr>
          <a:lstStyle/>
          <a:p>
            <a:pPr algn="ctr"/>
            <a:r>
              <a:rPr lang="en-US" b="1" dirty="0">
                <a:solidFill>
                  <a:schemeClr val="tx1"/>
                </a:solidFill>
              </a:rPr>
              <a:t>Pragmatic vs. semantic aspects of presupposition</a:t>
            </a:r>
            <a:endParaRPr lang="en-US" dirty="0"/>
          </a:p>
        </p:txBody>
      </p:sp>
      <p:sp>
        <p:nvSpPr>
          <p:cNvPr id="3" name="Content Placeholder 2"/>
          <p:cNvSpPr>
            <a:spLocks noGrp="1"/>
          </p:cNvSpPr>
          <p:nvPr>
            <p:ph idx="1"/>
          </p:nvPr>
        </p:nvSpPr>
        <p:spPr>
          <a:xfrm>
            <a:off x="448966" y="1197405"/>
            <a:ext cx="8695034" cy="3817625"/>
          </a:xfrm>
        </p:spPr>
        <p:txBody>
          <a:bodyPr>
            <a:normAutofit/>
          </a:bodyPr>
          <a:lstStyle/>
          <a:p>
            <a:pPr marL="0" indent="0">
              <a:buNone/>
            </a:pPr>
            <a:r>
              <a:rPr lang="en-US" sz="2400" dirty="0">
                <a:solidFill>
                  <a:schemeClr val="tx1"/>
                </a:solidFill>
              </a:rPr>
              <a:t>Presupposition failure results in a </a:t>
            </a:r>
            <a:r>
              <a:rPr lang="en-US" sz="2400" dirty="0">
                <a:solidFill>
                  <a:srgbClr val="FF0000"/>
                </a:solidFill>
              </a:rPr>
              <a:t>truth-value “gap”, </a:t>
            </a:r>
            <a:r>
              <a:rPr lang="en-US" sz="2400" dirty="0">
                <a:solidFill>
                  <a:schemeClr val="tx1"/>
                </a:solidFill>
              </a:rPr>
              <a:t>or indeterminacy, as defined in purely semantic, truth-conditional terms: “One sentence presupposes another just in case the latter must be true in order that the former have a truth value at all.”</a:t>
            </a:r>
            <a:r>
              <a:rPr lang="en-US" dirty="0"/>
              <a:t> </a:t>
            </a:r>
            <a:r>
              <a:rPr lang="en-US" sz="1400" dirty="0" err="1">
                <a:solidFill>
                  <a:schemeClr val="tx1"/>
                </a:solidFill>
              </a:rPr>
              <a:t>Stalnaker</a:t>
            </a:r>
            <a:r>
              <a:rPr lang="en-US" sz="1400" dirty="0">
                <a:solidFill>
                  <a:schemeClr val="tx1"/>
                </a:solidFill>
              </a:rPr>
              <a:t> (1973: 447)</a:t>
            </a:r>
          </a:p>
          <a:p>
            <a:pPr marL="0" indent="0">
              <a:buNone/>
            </a:pPr>
            <a:r>
              <a:rPr lang="en-US" sz="2000" dirty="0">
                <a:solidFill>
                  <a:schemeClr val="tx1"/>
                </a:solidFill>
              </a:rPr>
              <a:t>e.g.</a:t>
            </a:r>
          </a:p>
          <a:p>
            <a:pPr marL="457200" indent="-457200">
              <a:buAutoNum type="alphaLcPeriod"/>
            </a:pPr>
            <a:r>
              <a:rPr lang="en-US" sz="2400" dirty="0">
                <a:solidFill>
                  <a:srgbClr val="FF3300"/>
                </a:solidFill>
              </a:rPr>
              <a:t>The present King of France is bald. (p)</a:t>
            </a:r>
          </a:p>
          <a:p>
            <a:pPr marL="457200" indent="-457200">
              <a:buAutoNum type="alphaLcPeriod"/>
            </a:pPr>
            <a:r>
              <a:rPr lang="en-US" sz="2400" dirty="0">
                <a:solidFill>
                  <a:srgbClr val="FF3300"/>
                </a:solidFill>
              </a:rPr>
              <a:t>The present King of France is not bald. (q)</a:t>
            </a:r>
          </a:p>
          <a:p>
            <a:pPr marL="0" indent="0">
              <a:buNone/>
            </a:pPr>
            <a:r>
              <a:rPr lang="en-US" sz="2400" dirty="0">
                <a:solidFill>
                  <a:schemeClr val="tx1"/>
                </a:solidFill>
              </a:rPr>
              <a:t> </a:t>
            </a:r>
          </a:p>
          <a:p>
            <a:pPr marL="0" indent="0">
              <a:buNone/>
            </a:pPr>
            <a:endParaRPr lang="en-US" sz="2400" dirty="0">
              <a:solidFill>
                <a:schemeClr val="tx1"/>
              </a:solidFill>
            </a:endParaRPr>
          </a:p>
        </p:txBody>
      </p:sp>
      <p:sp>
        <p:nvSpPr>
          <p:cNvPr id="8" name="Rectangle 7"/>
          <p:cNvSpPr/>
          <p:nvPr/>
        </p:nvSpPr>
        <p:spPr>
          <a:xfrm>
            <a:off x="6709870" y="3182570"/>
            <a:ext cx="2137871" cy="106893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dirty="0">
                <a:ln w="0"/>
                <a:solidFill>
                  <a:schemeClr val="tx1"/>
                </a:solidFill>
                <a:effectLst>
                  <a:outerShdw blurRad="38100" dist="19050" dir="2700000" algn="tl" rotWithShape="0">
                    <a:schemeClr val="dk1">
                      <a:alpha val="40000"/>
                    </a:schemeClr>
                  </a:outerShdw>
                </a:effectLst>
              </a:rPr>
              <a:t>     p</a:t>
            </a:r>
            <a:r>
              <a:rPr lang="en-US" b="1" dirty="0"/>
              <a:t>                    </a:t>
            </a:r>
            <a:r>
              <a:rPr lang="en-US" dirty="0">
                <a:ln w="0"/>
                <a:solidFill>
                  <a:schemeClr val="tx1"/>
                </a:solidFill>
                <a:effectLst>
                  <a:outerShdw blurRad="38100" dist="19050" dir="2700000" algn="tl" rotWithShape="0">
                    <a:schemeClr val="dk1">
                      <a:alpha val="40000"/>
                    </a:schemeClr>
                  </a:outerShdw>
                </a:effectLst>
              </a:rPr>
              <a:t>q</a:t>
            </a:r>
          </a:p>
          <a:p>
            <a:r>
              <a:rPr lang="en-US" dirty="0"/>
              <a:t>    </a:t>
            </a:r>
            <a:endParaRPr lang="en-US" dirty="0">
              <a:ln w="0"/>
              <a:solidFill>
                <a:schemeClr val="tx1"/>
              </a:solidFill>
              <a:effectLst>
                <a:outerShdw blurRad="38100" dist="19050" dir="2700000" algn="tl" rotWithShape="0">
                  <a:schemeClr val="dk1">
                    <a:alpha val="40000"/>
                  </a:schemeClr>
                </a:outerShdw>
              </a:effectLst>
            </a:endParaRPr>
          </a:p>
          <a:p>
            <a:r>
              <a:rPr lang="en-US" dirty="0">
                <a:ln w="0"/>
                <a:solidFill>
                  <a:schemeClr val="tx1"/>
                </a:solidFill>
                <a:effectLst>
                  <a:outerShdw blurRad="38100" dist="19050" dir="2700000" algn="tl" rotWithShape="0">
                    <a:schemeClr val="dk1">
                      <a:alpha val="40000"/>
                    </a:schemeClr>
                  </a:outerShdw>
                </a:effectLst>
              </a:rPr>
              <a:t>  ?(</a:t>
            </a:r>
            <a:r>
              <a:rPr lang="en-US" dirty="0">
                <a:ln w="0"/>
                <a:solidFill>
                  <a:srgbClr val="00B050"/>
                </a:solidFill>
                <a:effectLst>
                  <a:outerShdw blurRad="38100" dist="19050" dir="2700000" algn="tl" rotWithShape="0">
                    <a:schemeClr val="dk1">
                      <a:alpha val="40000"/>
                    </a:schemeClr>
                  </a:outerShdw>
                </a:effectLst>
              </a:rPr>
              <a:t>T</a:t>
            </a:r>
            <a:r>
              <a:rPr lang="en-US" dirty="0">
                <a:ln w="0"/>
                <a:solidFill>
                  <a:schemeClr val="tx1"/>
                </a:solidFill>
                <a:effectLst>
                  <a:outerShdw blurRad="38100" dist="19050" dir="2700000" algn="tl" rotWithShape="0">
                    <a:schemeClr val="dk1">
                      <a:alpha val="40000"/>
                    </a:schemeClr>
                  </a:outerShdw>
                </a:effectLst>
              </a:rPr>
              <a:t> or </a:t>
            </a:r>
            <a:r>
              <a:rPr lang="en-US" dirty="0">
                <a:ln w="0"/>
                <a:solidFill>
                  <a:srgbClr val="FF0000"/>
                </a:solidFill>
                <a:effectLst>
                  <a:outerShdw blurRad="38100" dist="19050" dir="2700000" algn="tl" rotWithShape="0">
                    <a:schemeClr val="dk1">
                      <a:alpha val="40000"/>
                    </a:schemeClr>
                  </a:outerShdw>
                </a:effectLst>
              </a:rPr>
              <a:t>F</a:t>
            </a:r>
            <a:r>
              <a:rPr lang="en-US" dirty="0">
                <a:ln w="0"/>
                <a:solidFill>
                  <a:schemeClr val="tx1"/>
                </a:solidFill>
                <a:effectLst>
                  <a:outerShdw blurRad="38100" dist="19050" dir="2700000" algn="tl" rotWithShape="0">
                    <a:schemeClr val="dk1">
                      <a:alpha val="40000"/>
                    </a:schemeClr>
                  </a:outerShdw>
                </a:effectLst>
              </a:rPr>
              <a:t>) ←     </a:t>
            </a:r>
            <a:r>
              <a:rPr lang="en-US" dirty="0">
                <a:ln w="0"/>
                <a:solidFill>
                  <a:srgbClr val="FF0000"/>
                </a:solidFill>
                <a:effectLst>
                  <a:outerShdw blurRad="38100" dist="19050" dir="2700000" algn="tl" rotWithShape="0">
                    <a:schemeClr val="dk1">
                      <a:alpha val="40000"/>
                    </a:schemeClr>
                  </a:outerShdw>
                </a:effectLst>
              </a:rPr>
              <a:t>F</a:t>
            </a:r>
          </a:p>
        </p:txBody>
      </p:sp>
      <p:cxnSp>
        <p:nvCxnSpPr>
          <p:cNvPr id="12" name="Straight Connector 11"/>
          <p:cNvCxnSpPr/>
          <p:nvPr/>
        </p:nvCxnSpPr>
        <p:spPr>
          <a:xfrm flipH="1">
            <a:off x="6862575" y="3640685"/>
            <a:ext cx="183246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46925806"/>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1425" y="433880"/>
            <a:ext cx="6413610" cy="572644"/>
          </a:xfrm>
        </p:spPr>
        <p:txBody>
          <a:bodyPr>
            <a:normAutofit fontScale="90000"/>
          </a:bodyPr>
          <a:lstStyle/>
          <a:p>
            <a:r>
              <a:rPr lang="en-US" b="1" u="sng" dirty="0">
                <a:solidFill>
                  <a:schemeClr val="tx1"/>
                </a:solidFill>
              </a:rPr>
              <a:t>CONTENTS OF THE PRESENTATION</a:t>
            </a:r>
            <a:endParaRPr lang="en-US" dirty="0"/>
          </a:p>
        </p:txBody>
      </p:sp>
      <p:sp>
        <p:nvSpPr>
          <p:cNvPr id="5" name="Content Placeholder 4"/>
          <p:cNvSpPr>
            <a:spLocks noGrp="1"/>
          </p:cNvSpPr>
          <p:nvPr>
            <p:ph idx="1"/>
          </p:nvPr>
        </p:nvSpPr>
        <p:spPr>
          <a:xfrm>
            <a:off x="2281424" y="1198559"/>
            <a:ext cx="6566315" cy="3511061"/>
          </a:xfrm>
        </p:spPr>
        <p:txBody>
          <a:bodyPr>
            <a:normAutofit fontScale="92500" lnSpcReduction="10000"/>
          </a:bodyPr>
          <a:lstStyle/>
          <a:p>
            <a:pPr>
              <a:buFont typeface="Wingdings" panose="05000000000000000000" pitchFamily="2" charset="2"/>
              <a:buChar char="v"/>
            </a:pPr>
            <a:r>
              <a:rPr lang="en-US" sz="2400" b="1" dirty="0">
                <a:solidFill>
                  <a:schemeClr val="tx1"/>
                </a:solidFill>
              </a:rPr>
              <a:t>Truth as a guide to sentence meaning.</a:t>
            </a:r>
          </a:p>
          <a:p>
            <a:pPr>
              <a:buFont typeface="Wingdings" panose="05000000000000000000" pitchFamily="2" charset="2"/>
              <a:buChar char="v"/>
            </a:pPr>
            <a:r>
              <a:rPr lang="en-US" sz="2400" b="1" dirty="0">
                <a:solidFill>
                  <a:schemeClr val="tx1"/>
                </a:solidFill>
              </a:rPr>
              <a:t>Analytic sentences, synthetic sentences, and contradictions.</a:t>
            </a:r>
            <a:endParaRPr lang="en-US" sz="2400" dirty="0">
              <a:solidFill>
                <a:schemeClr val="tx1"/>
              </a:solidFill>
            </a:endParaRPr>
          </a:p>
          <a:p>
            <a:pPr>
              <a:buFont typeface="Wingdings" panose="05000000000000000000" pitchFamily="2" charset="2"/>
              <a:buChar char="v"/>
            </a:pPr>
            <a:r>
              <a:rPr lang="en-US" sz="2400" b="1" dirty="0">
                <a:solidFill>
                  <a:schemeClr val="tx1"/>
                </a:solidFill>
              </a:rPr>
              <a:t>Meaning relations between propositions.</a:t>
            </a:r>
          </a:p>
          <a:p>
            <a:pPr>
              <a:buFont typeface="Wingdings" panose="05000000000000000000" pitchFamily="2" charset="2"/>
              <a:buChar char="v"/>
            </a:pPr>
            <a:r>
              <a:rPr lang="en-US" sz="2400" b="1" dirty="0">
                <a:solidFill>
                  <a:schemeClr val="tx1"/>
                </a:solidFill>
              </a:rPr>
              <a:t>Presupposition.</a:t>
            </a:r>
          </a:p>
          <a:p>
            <a:pPr>
              <a:buFont typeface="Wingdings" panose="05000000000000000000" pitchFamily="2" charset="2"/>
              <a:buChar char="v"/>
            </a:pPr>
            <a:r>
              <a:rPr lang="en-US" sz="2400" b="1" dirty="0">
                <a:solidFill>
                  <a:schemeClr val="tx1"/>
                </a:solidFill>
              </a:rPr>
              <a:t>How to identify a presupposition.</a:t>
            </a:r>
          </a:p>
          <a:p>
            <a:pPr>
              <a:buFont typeface="Wingdings" panose="05000000000000000000" pitchFamily="2" charset="2"/>
              <a:buChar char="v"/>
            </a:pPr>
            <a:r>
              <a:rPr lang="en-US" sz="2400" b="1" dirty="0">
                <a:solidFill>
                  <a:schemeClr val="tx1"/>
                </a:solidFill>
              </a:rPr>
              <a:t>Accommodation: a repair strategy.</a:t>
            </a:r>
          </a:p>
          <a:p>
            <a:pPr>
              <a:buFont typeface="Wingdings" panose="05000000000000000000" pitchFamily="2" charset="2"/>
              <a:buChar char="v"/>
            </a:pPr>
            <a:r>
              <a:rPr lang="en-US" sz="2600" b="1" dirty="0">
                <a:solidFill>
                  <a:schemeClr val="tx1"/>
                </a:solidFill>
              </a:rPr>
              <a:t>Pragmatic vs. semantic aspects of presupposition.</a:t>
            </a:r>
          </a:p>
        </p:txBody>
      </p:sp>
    </p:spTree>
    <p:extLst>
      <p:ext uri="{BB962C8B-B14F-4D97-AF65-F5344CB8AC3E}">
        <p14:creationId xmlns:p14="http://schemas.microsoft.com/office/powerpoint/2010/main" val="1101633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425" y="433879"/>
            <a:ext cx="5802790" cy="3512215"/>
          </a:xfrm>
        </p:spPr>
        <p:txBody>
          <a:bodyPr>
            <a:normAutofit/>
          </a:bodyPr>
          <a:lstStyle/>
          <a:p>
            <a:pPr algn="ctr"/>
            <a:r>
              <a:rPr lang="en-US" sz="7200" dirty="0">
                <a:latin typeface="Algerian" panose="04020705040A02060702" pitchFamily="82" charset="0"/>
              </a:rPr>
              <a:t>Thank you</a:t>
            </a:r>
          </a:p>
        </p:txBody>
      </p:sp>
    </p:spTree>
    <p:extLst>
      <p:ext uri="{BB962C8B-B14F-4D97-AF65-F5344CB8AC3E}">
        <p14:creationId xmlns:p14="http://schemas.microsoft.com/office/powerpoint/2010/main" val="17721699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tx1"/>
                </a:solidFill>
              </a:rPr>
              <a:t>Truth as a guide to sentence meaning</a:t>
            </a:r>
            <a:endParaRPr lang="en-US" dirty="0">
              <a:solidFill>
                <a:schemeClr val="tx1"/>
              </a:solidFill>
            </a:endParaRPr>
          </a:p>
        </p:txBody>
      </p:sp>
      <p:sp>
        <p:nvSpPr>
          <p:cNvPr id="3" name="Content Placeholder 2"/>
          <p:cNvSpPr>
            <a:spLocks noGrp="1"/>
          </p:cNvSpPr>
          <p:nvPr>
            <p:ph idx="1"/>
          </p:nvPr>
        </p:nvSpPr>
        <p:spPr>
          <a:xfrm>
            <a:off x="143555" y="1197405"/>
            <a:ext cx="8704185" cy="3664920"/>
          </a:xfrm>
        </p:spPr>
        <p:txBody>
          <a:bodyPr/>
          <a:lstStyle/>
          <a:p>
            <a:endParaRPr lang="en-US" dirty="0"/>
          </a:p>
          <a:p>
            <a:endParaRPr lang="en-US" dirty="0"/>
          </a:p>
        </p:txBody>
      </p:sp>
      <p:sp>
        <p:nvSpPr>
          <p:cNvPr id="4" name="Rectangle 3"/>
          <p:cNvSpPr/>
          <p:nvPr/>
        </p:nvSpPr>
        <p:spPr>
          <a:xfrm>
            <a:off x="296260" y="1655520"/>
            <a:ext cx="8704184" cy="3816429"/>
          </a:xfrm>
          <a:prstGeom prst="rect">
            <a:avLst/>
          </a:prstGeom>
        </p:spPr>
        <p:txBody>
          <a:bodyPr wrap="square">
            <a:spAutoFit/>
          </a:bodyPr>
          <a:lstStyle/>
          <a:p>
            <a:pPr algn="just"/>
            <a:r>
              <a:rPr lang="en-US" sz="2000" dirty="0">
                <a:latin typeface="LinLibertine_R_B-Identity-H"/>
              </a:rPr>
              <a:t>Knowing the meaning of a sentence does not necessarily mean that we</a:t>
            </a:r>
          </a:p>
          <a:p>
            <a:pPr algn="just"/>
            <a:r>
              <a:rPr lang="en-US" sz="2000" dirty="0">
                <a:latin typeface="LinLibertine_R_B-Identity-H"/>
              </a:rPr>
              <a:t>know whether or not it is true in a particular situation; but it does mean that</a:t>
            </a:r>
          </a:p>
          <a:p>
            <a:pPr algn="just"/>
            <a:r>
              <a:rPr lang="en-US" sz="2000" dirty="0">
                <a:latin typeface="LinLibertine_R_B-Identity-H"/>
              </a:rPr>
              <a:t>we know the kinds of situations in which the sentence would be true</a:t>
            </a:r>
            <a:r>
              <a:rPr lang="en-US" dirty="0">
                <a:latin typeface="LinLibertine_R_B-Identity-H"/>
              </a:rPr>
              <a:t>.</a:t>
            </a:r>
          </a:p>
          <a:p>
            <a:endParaRPr lang="en-US" dirty="0">
              <a:solidFill>
                <a:srgbClr val="FF3300"/>
              </a:solidFill>
              <a:latin typeface="LinLibertine_R_B-Identity-H"/>
            </a:endParaRPr>
          </a:p>
          <a:p>
            <a:r>
              <a:rPr lang="en-US" sz="2000" dirty="0">
                <a:latin typeface="LinLibertine_R_B-Identity-H"/>
              </a:rPr>
              <a:t>e.g. </a:t>
            </a:r>
            <a:r>
              <a:rPr lang="en-US" sz="2400" i="1" dirty="0">
                <a:solidFill>
                  <a:srgbClr val="FF3300"/>
                </a:solidFill>
              </a:rPr>
              <a:t>King Henry VIII snores</a:t>
            </a:r>
            <a:r>
              <a:rPr lang="en-US" sz="2400" dirty="0">
                <a:solidFill>
                  <a:srgbClr val="FF3300"/>
                </a:solidFill>
              </a:rPr>
              <a:t>.</a:t>
            </a:r>
          </a:p>
          <a:p>
            <a:pPr algn="just"/>
            <a:r>
              <a:rPr lang="en-US" sz="2000" dirty="0"/>
              <a:t> “To know the meaning of a [declarative] sentence is to know what the world would have to be like for the sentence to be true.”</a:t>
            </a:r>
            <a:r>
              <a:rPr lang="da-DK" sz="2000" dirty="0"/>
              <a:t> </a:t>
            </a:r>
            <a:r>
              <a:rPr lang="da-DK" sz="1600" dirty="0"/>
              <a:t>Dowty et al. (1981: 4).</a:t>
            </a:r>
          </a:p>
          <a:p>
            <a:endParaRPr lang="en-US" sz="2000" dirty="0"/>
          </a:p>
          <a:p>
            <a:r>
              <a:rPr lang="en-US" sz="2000" dirty="0">
                <a:solidFill>
                  <a:srgbClr val="FF9900"/>
                </a:solidFill>
              </a:rPr>
              <a:t>A proposition </a:t>
            </a:r>
            <a:r>
              <a:rPr lang="en-US" sz="2000" dirty="0"/>
              <a:t>is a claim about the world which may (in general) be true in some situations and false in others.</a:t>
            </a:r>
          </a:p>
          <a:p>
            <a:endParaRPr lang="en-US" sz="2000" dirty="0"/>
          </a:p>
          <a:p>
            <a:endParaRPr lang="en-US" sz="2000" dirty="0"/>
          </a:p>
        </p:txBody>
      </p:sp>
    </p:spTree>
    <p:extLst>
      <p:ext uri="{BB962C8B-B14F-4D97-AF65-F5344CB8AC3E}">
        <p14:creationId xmlns:p14="http://schemas.microsoft.com/office/powerpoint/2010/main" val="4103309497"/>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174"/>
            <a:ext cx="9144000" cy="763525"/>
          </a:xfrm>
        </p:spPr>
        <p:txBody>
          <a:bodyPr>
            <a:noAutofit/>
          </a:bodyPr>
          <a:lstStyle/>
          <a:p>
            <a:r>
              <a:rPr lang="en-US" sz="2800" b="1" dirty="0">
                <a:solidFill>
                  <a:schemeClr val="tx1"/>
                </a:solidFill>
              </a:rPr>
              <a:t>Analytic sentences, synthetic sentences, and contradictions</a:t>
            </a:r>
            <a:endParaRPr lang="en-US" sz="2800" dirty="0">
              <a:solidFill>
                <a:schemeClr val="tx1"/>
              </a:solidFill>
            </a:endParaRPr>
          </a:p>
        </p:txBody>
      </p:sp>
      <p:sp>
        <p:nvSpPr>
          <p:cNvPr id="3" name="Content Placeholder 2"/>
          <p:cNvSpPr>
            <a:spLocks noGrp="1"/>
          </p:cNvSpPr>
          <p:nvPr>
            <p:ph idx="1"/>
          </p:nvPr>
        </p:nvSpPr>
        <p:spPr>
          <a:xfrm>
            <a:off x="448966" y="1044699"/>
            <a:ext cx="8246070" cy="3817626"/>
          </a:xfrm>
        </p:spPr>
        <p:txBody>
          <a:bodyPr>
            <a:normAutofit/>
          </a:bodyPr>
          <a:lstStyle/>
          <a:p>
            <a:pPr marL="0" indent="0" algn="just">
              <a:buNone/>
            </a:pPr>
            <a:r>
              <a:rPr lang="en-US" sz="2400" dirty="0"/>
              <a:t> </a:t>
            </a:r>
            <a:r>
              <a:rPr lang="en-US" sz="2400" dirty="0">
                <a:solidFill>
                  <a:schemeClr val="tx1"/>
                </a:solidFill>
              </a:rPr>
              <a:t>Truth condition is determined by the proposition (the sentence meaning).</a:t>
            </a:r>
          </a:p>
          <a:p>
            <a:pPr marL="457200" indent="-457200" algn="just">
              <a:buFont typeface="+mj-lt"/>
              <a:buAutoNum type="arabicParenR"/>
            </a:pPr>
            <a:r>
              <a:rPr lang="en-US" sz="2400" dirty="0">
                <a:solidFill>
                  <a:srgbClr val="FF9900"/>
                </a:solidFill>
              </a:rPr>
              <a:t>Analytic sentences or Tautologies </a:t>
            </a:r>
            <a:r>
              <a:rPr lang="en-US" sz="2400" dirty="0">
                <a:solidFill>
                  <a:schemeClr val="tx1"/>
                </a:solidFill>
              </a:rPr>
              <a:t>sentences which are always true, regardless of the circumstances. The utterance's communicative value comes from its pragmatic inference, as it can’t come from the truth conditional (if it’s always true, it’s not giving information)</a:t>
            </a:r>
          </a:p>
          <a:p>
            <a:pPr marL="0" indent="0" algn="just">
              <a:buNone/>
            </a:pPr>
            <a:r>
              <a:rPr lang="en-US" sz="2400" dirty="0">
                <a:solidFill>
                  <a:schemeClr val="tx1"/>
                </a:solidFill>
              </a:rPr>
              <a:t>e.g. </a:t>
            </a:r>
            <a:r>
              <a:rPr lang="en-US" i="1" dirty="0">
                <a:solidFill>
                  <a:srgbClr val="FF3300"/>
                </a:solidFill>
              </a:rPr>
              <a:t>Today is the first day of the rest of your life</a:t>
            </a:r>
            <a:r>
              <a:rPr lang="en-US" dirty="0">
                <a:solidFill>
                  <a:srgbClr val="FF3300"/>
                </a:solidFill>
              </a:rPr>
              <a:t>.</a:t>
            </a:r>
            <a:r>
              <a:rPr lang="en-US" dirty="0"/>
              <a:t> </a:t>
            </a:r>
            <a:r>
              <a:rPr lang="en-US" sz="1600" dirty="0"/>
              <a:t>(Attributed to Charles </a:t>
            </a:r>
            <a:r>
              <a:rPr lang="en-US" sz="1600" dirty="0" err="1"/>
              <a:t>Dederich</a:t>
            </a:r>
            <a:r>
              <a:rPr lang="en-US" sz="1600" dirty="0"/>
              <a:t> (1913–1997), founder of the </a:t>
            </a:r>
            <a:r>
              <a:rPr lang="en-US" sz="1600" dirty="0" err="1"/>
              <a:t>Synanon</a:t>
            </a:r>
            <a:r>
              <a:rPr lang="en-US" sz="1600" dirty="0"/>
              <a:t> drug rehabilitation programed religious movement.) </a:t>
            </a:r>
          </a:p>
          <a:p>
            <a:pPr marL="0" indent="0">
              <a:buNone/>
            </a:pPr>
            <a:endParaRPr lang="en-US" dirty="0"/>
          </a:p>
        </p:txBody>
      </p:sp>
    </p:spTree>
    <p:extLst>
      <p:ext uri="{BB962C8B-B14F-4D97-AF65-F5344CB8AC3E}">
        <p14:creationId xmlns:p14="http://schemas.microsoft.com/office/powerpoint/2010/main" val="3167276030"/>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1175"/>
            <a:ext cx="9143999" cy="610820"/>
          </a:xfrm>
        </p:spPr>
        <p:txBody>
          <a:bodyPr>
            <a:normAutofit/>
          </a:bodyPr>
          <a:lstStyle/>
          <a:p>
            <a:pPr algn="ctr"/>
            <a:r>
              <a:rPr lang="en-US" sz="2800" b="1" dirty="0">
                <a:solidFill>
                  <a:schemeClr val="tx1"/>
                </a:solidFill>
              </a:rPr>
              <a:t>Analytic sentences, synthetic sentences, and contradictions</a:t>
            </a:r>
            <a:endParaRPr lang="en-US" sz="2800" dirty="0"/>
          </a:p>
        </p:txBody>
      </p:sp>
      <p:sp>
        <p:nvSpPr>
          <p:cNvPr id="3" name="Content Placeholder 2"/>
          <p:cNvSpPr>
            <a:spLocks noGrp="1"/>
          </p:cNvSpPr>
          <p:nvPr>
            <p:ph idx="1"/>
          </p:nvPr>
        </p:nvSpPr>
        <p:spPr>
          <a:xfrm>
            <a:off x="296260" y="1197405"/>
            <a:ext cx="8551480" cy="3512209"/>
          </a:xfrm>
        </p:spPr>
        <p:txBody>
          <a:bodyPr>
            <a:normAutofit fontScale="25000" lnSpcReduction="20000"/>
          </a:bodyPr>
          <a:lstStyle/>
          <a:p>
            <a:pPr marL="0" indent="0" algn="just">
              <a:buNone/>
            </a:pPr>
            <a:r>
              <a:rPr lang="en-US" sz="8000" dirty="0">
                <a:solidFill>
                  <a:srgbClr val="FF9900"/>
                </a:solidFill>
                <a:latin typeface="ArialMT"/>
              </a:rPr>
              <a:t>2) Contradictions</a:t>
            </a:r>
            <a:r>
              <a:rPr lang="en-US" sz="8000" dirty="0">
                <a:latin typeface="ArialMT"/>
              </a:rPr>
              <a:t> </a:t>
            </a:r>
            <a:r>
              <a:rPr lang="en-US" sz="8000" dirty="0">
                <a:solidFill>
                  <a:schemeClr val="tx1"/>
                </a:solidFill>
                <a:latin typeface="ArialMT"/>
              </a:rPr>
              <a:t>opposites of analytic sentences. They are always false </a:t>
            </a:r>
            <a:r>
              <a:rPr lang="en-US" sz="8000" dirty="0">
                <a:solidFill>
                  <a:schemeClr val="tx1"/>
                </a:solidFill>
              </a:rPr>
              <a:t>in every imaginable situation</a:t>
            </a:r>
            <a:r>
              <a:rPr lang="en-US" sz="8000" dirty="0"/>
              <a:t>.</a:t>
            </a:r>
          </a:p>
          <a:p>
            <a:pPr marL="0" indent="0" algn="just">
              <a:buNone/>
            </a:pPr>
            <a:r>
              <a:rPr lang="en-US" sz="8000" dirty="0">
                <a:latin typeface="ArialMT"/>
              </a:rPr>
              <a:t>e.g. </a:t>
            </a:r>
            <a:r>
              <a:rPr lang="en-US" sz="8000" dirty="0">
                <a:solidFill>
                  <a:srgbClr val="FF3300"/>
                </a:solidFill>
              </a:rPr>
              <a:t>And a woman who held a babe against her bosom said, “Speak to us of</a:t>
            </a:r>
          </a:p>
          <a:p>
            <a:pPr marL="0" indent="0" algn="just">
              <a:buNone/>
            </a:pPr>
            <a:r>
              <a:rPr lang="en-US" sz="8000" dirty="0">
                <a:solidFill>
                  <a:srgbClr val="FF3300"/>
                </a:solidFill>
              </a:rPr>
              <a:t>children.” And he said: “</a:t>
            </a:r>
            <a:r>
              <a:rPr lang="en-US" sz="8000" b="1" i="1" dirty="0">
                <a:solidFill>
                  <a:srgbClr val="FF3300"/>
                </a:solidFill>
              </a:rPr>
              <a:t>Your children are not your children</a:t>
            </a:r>
            <a:r>
              <a:rPr lang="en-US" sz="8000" dirty="0">
                <a:solidFill>
                  <a:srgbClr val="FF3300"/>
                </a:solidFill>
              </a:rPr>
              <a:t>. They are the sons and daughters of Life’s longing for </a:t>
            </a:r>
            <a:r>
              <a:rPr lang="en-US" sz="7200" dirty="0">
                <a:solidFill>
                  <a:srgbClr val="FF3300"/>
                </a:solidFill>
              </a:rPr>
              <a:t>itself…</a:t>
            </a:r>
            <a:r>
              <a:rPr lang="en-US" sz="7200" dirty="0"/>
              <a:t>From “On Children”, in </a:t>
            </a:r>
            <a:r>
              <a:rPr lang="en-US" sz="7200" i="1" dirty="0"/>
              <a:t>The Prophet </a:t>
            </a:r>
            <a:r>
              <a:rPr lang="en-US" sz="7200" dirty="0"/>
              <a:t>(Kahlil Gibran, 1923).</a:t>
            </a:r>
            <a:endParaRPr lang="en-US" sz="7200" dirty="0">
              <a:solidFill>
                <a:srgbClr val="FF3300"/>
              </a:solidFill>
              <a:latin typeface="ArialMT"/>
            </a:endParaRPr>
          </a:p>
          <a:p>
            <a:pPr marL="0" indent="0" algn="just">
              <a:buNone/>
            </a:pPr>
            <a:r>
              <a:rPr lang="en-US" sz="6200" dirty="0">
                <a:solidFill>
                  <a:srgbClr val="FF3300"/>
                </a:solidFill>
              </a:rPr>
              <a:t> </a:t>
            </a:r>
          </a:p>
          <a:p>
            <a:pPr marL="0" indent="0">
              <a:buNone/>
            </a:pPr>
            <a:r>
              <a:rPr lang="en-US" sz="8000" dirty="0">
                <a:solidFill>
                  <a:srgbClr val="FF9900"/>
                </a:solidFill>
                <a:latin typeface="ArialMT"/>
              </a:rPr>
              <a:t>3) Synthetic propositions </a:t>
            </a:r>
            <a:r>
              <a:rPr lang="en-US" sz="8000" dirty="0">
                <a:solidFill>
                  <a:schemeClr val="tx1"/>
                </a:solidFill>
                <a:latin typeface="ArialMT"/>
              </a:rPr>
              <a:t>those which are neither contradictions nor analytic. Their truth value derives from world knowledge at that time, or the situation being discussed</a:t>
            </a:r>
            <a:r>
              <a:rPr lang="en-US" sz="9600" dirty="0">
                <a:solidFill>
                  <a:schemeClr val="tx1"/>
                </a:solidFill>
                <a:latin typeface="ArialMT"/>
              </a:rPr>
              <a:t>. </a:t>
            </a:r>
            <a:r>
              <a:rPr lang="en-US" sz="9600" dirty="0">
                <a:solidFill>
                  <a:schemeClr val="tx1"/>
                </a:solidFill>
              </a:rPr>
              <a:t>Most of the (declarative) sentences that speakers produce in everyday speech are of this type.</a:t>
            </a:r>
          </a:p>
          <a:p>
            <a:pPr marL="0" indent="0">
              <a:buNone/>
            </a:pPr>
            <a:r>
              <a:rPr lang="en-US" sz="9600" dirty="0">
                <a:latin typeface="ArialMT"/>
              </a:rPr>
              <a:t>e.g</a:t>
            </a:r>
            <a:r>
              <a:rPr lang="en-US" sz="8000" dirty="0">
                <a:latin typeface="ArialMT"/>
              </a:rPr>
              <a:t>. </a:t>
            </a:r>
            <a:r>
              <a:rPr lang="en-US" sz="8000" dirty="0">
                <a:solidFill>
                  <a:srgbClr val="FF3300"/>
                </a:solidFill>
                <a:latin typeface="ArialMT"/>
              </a:rPr>
              <a:t>Ali’s father has just got back from Turkey.</a:t>
            </a:r>
          </a:p>
          <a:p>
            <a:pPr marL="0" indent="0">
              <a:buNone/>
            </a:pPr>
            <a:endParaRPr lang="en-US" sz="8000" dirty="0"/>
          </a:p>
          <a:p>
            <a:pPr marL="0" indent="0">
              <a:buNone/>
            </a:pPr>
            <a:endParaRPr lang="en-US" sz="8000" dirty="0">
              <a:latin typeface="ArialMT"/>
            </a:endParaRPr>
          </a:p>
          <a:p>
            <a:pPr marL="0" indent="0">
              <a:buNone/>
            </a:pPr>
            <a:r>
              <a:rPr lang="en-US" sz="8000" dirty="0">
                <a:latin typeface="ArialMT"/>
              </a:rPr>
              <a:t>  </a:t>
            </a:r>
            <a:endParaRPr lang="en-US" sz="8000" dirty="0"/>
          </a:p>
        </p:txBody>
      </p:sp>
    </p:spTree>
    <p:extLst>
      <p:ext uri="{BB962C8B-B14F-4D97-AF65-F5344CB8AC3E}">
        <p14:creationId xmlns:p14="http://schemas.microsoft.com/office/powerpoint/2010/main" val="910606889"/>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60" y="433880"/>
            <a:ext cx="8246070" cy="458115"/>
          </a:xfrm>
        </p:spPr>
        <p:txBody>
          <a:bodyPr>
            <a:normAutofit fontScale="90000"/>
          </a:bodyPr>
          <a:lstStyle/>
          <a:p>
            <a:pPr algn="ctr"/>
            <a:r>
              <a:rPr lang="en-US" b="1" dirty="0">
                <a:solidFill>
                  <a:schemeClr val="tx1"/>
                </a:solidFill>
              </a:rPr>
              <a:t>Meaning relations between prepositions</a:t>
            </a:r>
            <a:br>
              <a:rPr lang="en-US"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296260" y="1044701"/>
            <a:ext cx="8551480" cy="4275740"/>
          </a:xfrm>
        </p:spPr>
        <p:txBody>
          <a:bodyPr>
            <a:noAutofit/>
          </a:bodyPr>
          <a:lstStyle/>
          <a:p>
            <a:pPr marL="0" indent="0" algn="just">
              <a:buNone/>
            </a:pPr>
            <a:r>
              <a:rPr lang="en-US" sz="2400" dirty="0">
                <a:solidFill>
                  <a:srgbClr val="FF9900"/>
                </a:solidFill>
              </a:rPr>
              <a:t>Entailment: </a:t>
            </a:r>
            <a:r>
              <a:rPr lang="en-US" sz="2000" dirty="0">
                <a:solidFill>
                  <a:schemeClr val="tx1"/>
                </a:solidFill>
              </a:rPr>
              <a:t>The relationship between two sentences is from the meaning of those sentences, not the situation or context. </a:t>
            </a:r>
          </a:p>
          <a:p>
            <a:pPr marL="0" indent="0" algn="just">
              <a:buNone/>
            </a:pPr>
            <a:r>
              <a:rPr lang="en-US" sz="2000" dirty="0">
                <a:solidFill>
                  <a:schemeClr val="tx1"/>
                </a:solidFill>
              </a:rPr>
              <a:t>e.g.</a:t>
            </a:r>
          </a:p>
          <a:p>
            <a:pPr marL="0" indent="0" algn="just">
              <a:buNone/>
            </a:pPr>
            <a:r>
              <a:rPr lang="en-US" sz="2000" dirty="0">
                <a:solidFill>
                  <a:srgbClr val="FF3300"/>
                </a:solidFill>
              </a:rPr>
              <a:t>a. Edward VIII has abdicated the throne in order to marry Wallis Simpson. (p)</a:t>
            </a:r>
          </a:p>
          <a:p>
            <a:pPr marL="0" indent="0" algn="just">
              <a:buNone/>
            </a:pPr>
            <a:r>
              <a:rPr lang="en-US" sz="2000" dirty="0">
                <a:solidFill>
                  <a:srgbClr val="FF3300"/>
                </a:solidFill>
              </a:rPr>
              <a:t>b. Edward VIII is no longer the King. (q)</a:t>
            </a:r>
          </a:p>
          <a:p>
            <a:pPr marL="0" indent="0" algn="just">
              <a:buNone/>
            </a:pPr>
            <a:r>
              <a:rPr lang="en-US" sz="2000" dirty="0">
                <a:solidFill>
                  <a:schemeClr val="tx1"/>
                </a:solidFill>
              </a:rPr>
              <a:t>We can say that proposition </a:t>
            </a:r>
            <a:r>
              <a:rPr lang="en-US" sz="2000" i="1" dirty="0">
                <a:solidFill>
                  <a:schemeClr val="tx1"/>
                </a:solidFill>
              </a:rPr>
              <a:t>p </a:t>
            </a:r>
            <a:r>
              <a:rPr lang="en-US" sz="2000" dirty="0">
                <a:solidFill>
                  <a:schemeClr val="tx1"/>
                </a:solidFill>
              </a:rPr>
              <a:t>entails proposition </a:t>
            </a:r>
            <a:r>
              <a:rPr lang="en-US" sz="2000" i="1" dirty="0">
                <a:solidFill>
                  <a:schemeClr val="tx1"/>
                </a:solidFill>
              </a:rPr>
              <a:t>q </a:t>
            </a:r>
            <a:r>
              <a:rPr lang="en-US" sz="2000" dirty="0">
                <a:solidFill>
                  <a:schemeClr val="tx1"/>
                </a:solidFill>
              </a:rPr>
              <a:t>just in case the following three things are true: (Cruse (2000: 29).</a:t>
            </a:r>
          </a:p>
          <a:p>
            <a:pPr marL="0" indent="0" algn="just">
              <a:buNone/>
            </a:pPr>
            <a:r>
              <a:rPr lang="en-US" sz="2000" dirty="0">
                <a:solidFill>
                  <a:schemeClr val="tx1"/>
                </a:solidFill>
              </a:rPr>
              <a:t>a) Whenever </a:t>
            </a:r>
            <a:r>
              <a:rPr lang="en-US" sz="2000" i="1" dirty="0">
                <a:solidFill>
                  <a:schemeClr val="tx1"/>
                </a:solidFill>
              </a:rPr>
              <a:t>p </a:t>
            </a:r>
            <a:r>
              <a:rPr lang="en-US" sz="2000" dirty="0">
                <a:solidFill>
                  <a:schemeClr val="tx1"/>
                </a:solidFill>
              </a:rPr>
              <a:t>is true, it is logically necessary that </a:t>
            </a:r>
            <a:r>
              <a:rPr lang="en-US" sz="2000" i="1" dirty="0">
                <a:solidFill>
                  <a:schemeClr val="tx1"/>
                </a:solidFill>
              </a:rPr>
              <a:t>q </a:t>
            </a:r>
            <a:r>
              <a:rPr lang="en-US" sz="2000" dirty="0">
                <a:solidFill>
                  <a:schemeClr val="tx1"/>
                </a:solidFill>
              </a:rPr>
              <a:t>must also be true;</a:t>
            </a:r>
          </a:p>
          <a:p>
            <a:pPr marL="0" indent="0" algn="just">
              <a:buNone/>
            </a:pPr>
            <a:r>
              <a:rPr lang="en-US" sz="2000" dirty="0">
                <a:solidFill>
                  <a:schemeClr val="tx1"/>
                </a:solidFill>
              </a:rPr>
              <a:t>b) Whenever </a:t>
            </a:r>
            <a:r>
              <a:rPr lang="en-US" sz="2000" i="1" dirty="0">
                <a:solidFill>
                  <a:schemeClr val="tx1"/>
                </a:solidFill>
              </a:rPr>
              <a:t>q </a:t>
            </a:r>
            <a:r>
              <a:rPr lang="en-US" sz="2000" dirty="0">
                <a:solidFill>
                  <a:schemeClr val="tx1"/>
                </a:solidFill>
              </a:rPr>
              <a:t>is false,</a:t>
            </a:r>
            <a:r>
              <a:rPr lang="en-US" dirty="0"/>
              <a:t> </a:t>
            </a:r>
            <a:r>
              <a:rPr lang="en-US" sz="2000" dirty="0">
                <a:solidFill>
                  <a:schemeClr val="tx1"/>
                </a:solidFill>
              </a:rPr>
              <a:t>it is logically necessary that </a:t>
            </a:r>
            <a:r>
              <a:rPr lang="en-US" sz="2000" i="1" dirty="0">
                <a:solidFill>
                  <a:schemeClr val="tx1"/>
                </a:solidFill>
              </a:rPr>
              <a:t>p </a:t>
            </a:r>
            <a:r>
              <a:rPr lang="en-US" sz="2000" dirty="0">
                <a:solidFill>
                  <a:schemeClr val="tx1"/>
                </a:solidFill>
              </a:rPr>
              <a:t>must also be false;</a:t>
            </a:r>
          </a:p>
          <a:p>
            <a:pPr marL="0" indent="0" algn="just">
              <a:buNone/>
            </a:pPr>
            <a:r>
              <a:rPr lang="en-US" sz="2000" dirty="0">
                <a:solidFill>
                  <a:schemeClr val="tx1"/>
                </a:solidFill>
              </a:rPr>
              <a:t> c)</a:t>
            </a:r>
            <a:r>
              <a:rPr lang="en-US" sz="2000" dirty="0"/>
              <a:t> </a:t>
            </a:r>
            <a:r>
              <a:rPr lang="en-US" sz="2000" dirty="0">
                <a:solidFill>
                  <a:schemeClr val="tx1"/>
                </a:solidFill>
              </a:rPr>
              <a:t>these relations follow directly from the meanings of </a:t>
            </a:r>
            <a:r>
              <a:rPr lang="en-US" sz="2000" i="1" dirty="0">
                <a:solidFill>
                  <a:schemeClr val="tx1"/>
                </a:solidFill>
              </a:rPr>
              <a:t>p </a:t>
            </a:r>
            <a:r>
              <a:rPr lang="en-US" sz="2000" dirty="0">
                <a:solidFill>
                  <a:schemeClr val="tx1"/>
                </a:solidFill>
              </a:rPr>
              <a:t>and </a:t>
            </a:r>
            <a:r>
              <a:rPr lang="en-US" sz="2000" i="1" dirty="0">
                <a:solidFill>
                  <a:schemeClr val="tx1"/>
                </a:solidFill>
              </a:rPr>
              <a:t>q</a:t>
            </a:r>
            <a:r>
              <a:rPr lang="en-US" sz="2000" dirty="0">
                <a:solidFill>
                  <a:schemeClr val="tx1"/>
                </a:solidFill>
              </a:rPr>
              <a:t>, and do not depend on the context of the utterance.</a:t>
            </a:r>
          </a:p>
          <a:p>
            <a:pPr marL="0" indent="0" algn="just">
              <a:buNone/>
            </a:pPr>
            <a:endParaRPr lang="en-US" sz="2000" dirty="0">
              <a:solidFill>
                <a:schemeClr val="tx1"/>
              </a:solidFill>
            </a:endParaRPr>
          </a:p>
        </p:txBody>
      </p:sp>
    </p:spTree>
    <p:extLst>
      <p:ext uri="{BB962C8B-B14F-4D97-AF65-F5344CB8AC3E}">
        <p14:creationId xmlns:p14="http://schemas.microsoft.com/office/powerpoint/2010/main" val="873696117"/>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tx1"/>
                </a:solidFill>
              </a:rPr>
              <a:t>Meaning relations between prepositions</a:t>
            </a:r>
            <a:endParaRPr lang="en-US" dirty="0"/>
          </a:p>
        </p:txBody>
      </p:sp>
      <p:sp>
        <p:nvSpPr>
          <p:cNvPr id="3" name="Content Placeholder 2"/>
          <p:cNvSpPr>
            <a:spLocks noGrp="1"/>
          </p:cNvSpPr>
          <p:nvPr>
            <p:ph idx="1"/>
          </p:nvPr>
        </p:nvSpPr>
        <p:spPr>
          <a:xfrm>
            <a:off x="143554" y="1197405"/>
            <a:ext cx="8856891" cy="3817625"/>
          </a:xfrm>
        </p:spPr>
        <p:txBody>
          <a:bodyPr>
            <a:normAutofit fontScale="55000" lnSpcReduction="20000"/>
          </a:bodyPr>
          <a:lstStyle/>
          <a:p>
            <a:pPr marL="0" indent="0" algn="just">
              <a:buNone/>
            </a:pPr>
            <a:r>
              <a:rPr lang="en-US" sz="4400" dirty="0">
                <a:solidFill>
                  <a:schemeClr val="tx1"/>
                </a:solidFill>
              </a:rPr>
              <a:t>Some ways to test entailment:</a:t>
            </a:r>
          </a:p>
          <a:p>
            <a:pPr algn="just">
              <a:buFont typeface="Wingdings" panose="05000000000000000000" pitchFamily="2" charset="2"/>
              <a:buChar char="v"/>
            </a:pPr>
            <a:r>
              <a:rPr lang="en-US" sz="4400" dirty="0">
                <a:solidFill>
                  <a:srgbClr val="FF9900"/>
                </a:solidFill>
              </a:rPr>
              <a:t>To be synonymous/paraphrases </a:t>
            </a:r>
            <a:r>
              <a:rPr lang="en-US" sz="3100" dirty="0"/>
              <a:t>of each other = two sentences which mutually entail each other. These sentences must both have the same truth conditions in any situation.</a:t>
            </a:r>
          </a:p>
          <a:p>
            <a:pPr marL="0" indent="0" algn="just">
              <a:buNone/>
            </a:pPr>
            <a:r>
              <a:rPr lang="en-US" sz="3100" dirty="0"/>
              <a:t>e.g.</a:t>
            </a:r>
          </a:p>
          <a:p>
            <a:r>
              <a:rPr lang="en-US" sz="3100" dirty="0">
                <a:solidFill>
                  <a:srgbClr val="FF3300"/>
                </a:solidFill>
              </a:rPr>
              <a:t>a. Hong Kong is warmer than Beijing (in December).</a:t>
            </a:r>
          </a:p>
          <a:p>
            <a:r>
              <a:rPr lang="en-US" sz="3100" dirty="0">
                <a:solidFill>
                  <a:srgbClr val="FF3300"/>
                </a:solidFill>
              </a:rPr>
              <a:t>b. Beijing is cooler than Hong Kong (in December).</a:t>
            </a:r>
          </a:p>
          <a:p>
            <a:pPr marL="0" indent="0">
              <a:buNone/>
            </a:pPr>
            <a:endParaRPr lang="en-US" sz="3100" dirty="0">
              <a:solidFill>
                <a:srgbClr val="FF3300"/>
              </a:solidFill>
            </a:endParaRPr>
          </a:p>
          <a:p>
            <a:pPr>
              <a:buFont typeface="Wingdings" panose="05000000000000000000" pitchFamily="2" charset="2"/>
              <a:buChar char="v"/>
            </a:pPr>
            <a:r>
              <a:rPr lang="en-US" sz="4400" dirty="0">
                <a:solidFill>
                  <a:srgbClr val="FF9900"/>
                </a:solidFill>
              </a:rPr>
              <a:t>Inconsistent/Incompatible</a:t>
            </a:r>
            <a:r>
              <a:rPr lang="en-US" sz="3100" dirty="0"/>
              <a:t> = two sentences that can’t be true. Propositions with opposite truth values in all circumstances are contradictory.</a:t>
            </a:r>
          </a:p>
          <a:p>
            <a:pPr marL="0" indent="0">
              <a:buNone/>
            </a:pPr>
            <a:r>
              <a:rPr lang="en-US" sz="3100" dirty="0">
                <a:solidFill>
                  <a:schemeClr val="tx1"/>
                </a:solidFill>
              </a:rPr>
              <a:t>e.g.</a:t>
            </a:r>
          </a:p>
          <a:p>
            <a:r>
              <a:rPr lang="en-US" sz="3100" dirty="0">
                <a:solidFill>
                  <a:srgbClr val="FF3300"/>
                </a:solidFill>
              </a:rPr>
              <a:t>a. Ringo Starr is my grandfather.</a:t>
            </a:r>
          </a:p>
          <a:p>
            <a:r>
              <a:rPr lang="en-US" sz="3100" dirty="0">
                <a:solidFill>
                  <a:srgbClr val="FF3300"/>
                </a:solidFill>
              </a:rPr>
              <a:t>b. Ringo Starr is not my grandfather.</a:t>
            </a:r>
          </a:p>
          <a:p>
            <a:pPr marL="0" indent="0">
              <a:buNone/>
            </a:pPr>
            <a:endParaRPr lang="en-US" sz="2400" dirty="0">
              <a:solidFill>
                <a:srgbClr val="FF3300"/>
              </a:solidFill>
            </a:endParaRPr>
          </a:p>
          <a:p>
            <a:pPr marL="0" indent="0">
              <a:buNone/>
            </a:pPr>
            <a:r>
              <a:rPr lang="en-US" sz="2000" dirty="0"/>
              <a:t> </a:t>
            </a:r>
          </a:p>
        </p:txBody>
      </p:sp>
    </p:spTree>
    <p:extLst>
      <p:ext uri="{BB962C8B-B14F-4D97-AF65-F5344CB8AC3E}">
        <p14:creationId xmlns:p14="http://schemas.microsoft.com/office/powerpoint/2010/main" val="92937139"/>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tx1"/>
                </a:solidFill>
              </a:rPr>
              <a:t>Meaning relations between prepositions</a:t>
            </a:r>
            <a:endParaRPr lang="en-US" dirty="0"/>
          </a:p>
        </p:txBody>
      </p:sp>
      <p:sp>
        <p:nvSpPr>
          <p:cNvPr id="3" name="Content Placeholder 2"/>
          <p:cNvSpPr>
            <a:spLocks noGrp="1"/>
          </p:cNvSpPr>
          <p:nvPr>
            <p:ph idx="1"/>
          </p:nvPr>
        </p:nvSpPr>
        <p:spPr>
          <a:xfrm>
            <a:off x="448965" y="1197405"/>
            <a:ext cx="8246071" cy="3817625"/>
          </a:xfrm>
        </p:spPr>
        <p:txBody>
          <a:bodyPr>
            <a:normAutofit/>
          </a:bodyPr>
          <a:lstStyle/>
          <a:p>
            <a:pPr algn="just">
              <a:buFont typeface="Wingdings" panose="05000000000000000000" pitchFamily="2" charset="2"/>
              <a:buChar char="v"/>
            </a:pPr>
            <a:r>
              <a:rPr lang="en-US" sz="2400" dirty="0">
                <a:solidFill>
                  <a:schemeClr val="tx1"/>
                </a:solidFill>
              </a:rPr>
              <a:t>Contrary</a:t>
            </a:r>
            <a:r>
              <a:rPr lang="en-US" dirty="0">
                <a:solidFill>
                  <a:schemeClr val="tx1"/>
                </a:solidFill>
              </a:rPr>
              <a:t> = </a:t>
            </a:r>
            <a:r>
              <a:rPr lang="en-US" sz="2400" dirty="0">
                <a:solidFill>
                  <a:schemeClr val="tx1"/>
                </a:solidFill>
              </a:rPr>
              <a:t>two sentences which can’t both be true (it’s one or the other), but in a certain context they could both be false.</a:t>
            </a:r>
          </a:p>
          <a:p>
            <a:pPr marL="0" indent="0" algn="just">
              <a:buNone/>
            </a:pPr>
            <a:r>
              <a:rPr lang="en-US" sz="2400" dirty="0">
                <a:solidFill>
                  <a:schemeClr val="tx1"/>
                </a:solidFill>
              </a:rPr>
              <a:t>e.g.</a:t>
            </a:r>
          </a:p>
          <a:p>
            <a:pPr marL="0" indent="0" algn="just">
              <a:buNone/>
            </a:pPr>
            <a:r>
              <a:rPr lang="en-US" sz="2400" dirty="0">
                <a:solidFill>
                  <a:srgbClr val="FF3300"/>
                </a:solidFill>
              </a:rPr>
              <a:t>a. Al is taller than Bill.</a:t>
            </a:r>
          </a:p>
          <a:p>
            <a:pPr marL="0" indent="0" algn="just">
              <a:buNone/>
            </a:pPr>
            <a:r>
              <a:rPr lang="en-US" sz="2400" dirty="0">
                <a:solidFill>
                  <a:srgbClr val="FF3300"/>
                </a:solidFill>
              </a:rPr>
              <a:t>b. Bill is taller than Al.</a:t>
            </a:r>
          </a:p>
          <a:p>
            <a:pPr>
              <a:buFont typeface="Wingdings" panose="05000000000000000000" pitchFamily="2" charset="2"/>
              <a:buChar char="v"/>
            </a:pPr>
            <a:r>
              <a:rPr lang="en-US" sz="2400" dirty="0">
                <a:solidFill>
                  <a:srgbClr val="FF9900"/>
                </a:solidFill>
              </a:rPr>
              <a:t>Independent</a:t>
            </a:r>
            <a:r>
              <a:rPr lang="en-US" sz="2000" dirty="0"/>
              <a:t> </a:t>
            </a:r>
            <a:r>
              <a:rPr lang="en-US" sz="2400" dirty="0">
                <a:solidFill>
                  <a:schemeClr val="tx1"/>
                </a:solidFill>
              </a:rPr>
              <a:t>= sentences aren’t compatible. Neither entails the other. No truth value between them, knowing the truth value of one will not provide enough information to know the truth value of the other.</a:t>
            </a:r>
          </a:p>
          <a:p>
            <a:endParaRPr lang="en-US" sz="2400" dirty="0"/>
          </a:p>
          <a:p>
            <a:pPr marL="0" indent="0" algn="just">
              <a:buNone/>
            </a:pPr>
            <a:endParaRPr lang="en-US" sz="2000" dirty="0"/>
          </a:p>
          <a:p>
            <a:pPr marL="0" indent="0">
              <a:buNone/>
            </a:pPr>
            <a:endParaRPr lang="en-US" sz="2000" dirty="0"/>
          </a:p>
        </p:txBody>
      </p:sp>
    </p:spTree>
    <p:extLst>
      <p:ext uri="{BB962C8B-B14F-4D97-AF65-F5344CB8AC3E}">
        <p14:creationId xmlns:p14="http://schemas.microsoft.com/office/powerpoint/2010/main" val="3913429377"/>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solidFill>
                  <a:schemeClr val="tx1"/>
                </a:solidFill>
              </a:rPr>
              <a:t>Presupposition</a:t>
            </a:r>
            <a:endParaRPr lang="en-US" sz="4000" dirty="0">
              <a:solidFill>
                <a:schemeClr val="tx1"/>
              </a:solidFill>
            </a:endParaRPr>
          </a:p>
        </p:txBody>
      </p:sp>
      <p:sp>
        <p:nvSpPr>
          <p:cNvPr id="3" name="Content Placeholder 2"/>
          <p:cNvSpPr>
            <a:spLocks noGrp="1"/>
          </p:cNvSpPr>
          <p:nvPr>
            <p:ph idx="1"/>
          </p:nvPr>
        </p:nvSpPr>
        <p:spPr>
          <a:xfrm>
            <a:off x="296261" y="1197405"/>
            <a:ext cx="8704184" cy="3512209"/>
          </a:xfrm>
        </p:spPr>
        <p:txBody>
          <a:bodyPr>
            <a:normAutofit fontScale="85000" lnSpcReduction="20000"/>
          </a:bodyPr>
          <a:lstStyle/>
          <a:p>
            <a:pPr marL="0" indent="0" algn="just">
              <a:buNone/>
            </a:pPr>
            <a:r>
              <a:rPr lang="en-US" b="1" dirty="0">
                <a:solidFill>
                  <a:srgbClr val="FF9900"/>
                </a:solidFill>
              </a:rPr>
              <a:t>Presupposition</a:t>
            </a:r>
            <a:r>
              <a:rPr lang="en-US" sz="2400" b="1" dirty="0">
                <a:solidFill>
                  <a:schemeClr val="tx1"/>
                </a:solidFill>
              </a:rPr>
              <a:t> </a:t>
            </a:r>
            <a:r>
              <a:rPr lang="en-US" sz="2400" dirty="0">
                <a:solidFill>
                  <a:schemeClr val="tx1"/>
                </a:solidFill>
              </a:rPr>
              <a:t>define as information which is linguistically encoded as being part of the common ground at the time of utterance.</a:t>
            </a:r>
          </a:p>
          <a:p>
            <a:pPr marL="0" indent="0">
              <a:buNone/>
            </a:pPr>
            <a:endParaRPr lang="en-US" sz="2400" b="1">
              <a:solidFill>
                <a:schemeClr val="tx1"/>
              </a:solidFill>
            </a:endParaRPr>
          </a:p>
          <a:p>
            <a:pPr marL="0" indent="0">
              <a:buNone/>
            </a:pPr>
            <a:r>
              <a:rPr lang="en-US" sz="2400" b="1">
                <a:solidFill>
                  <a:srgbClr val="FF9900"/>
                </a:solidFill>
              </a:rPr>
              <a:t>common </a:t>
            </a:r>
            <a:r>
              <a:rPr lang="en-US" sz="2400" b="1" dirty="0">
                <a:solidFill>
                  <a:srgbClr val="FF9900"/>
                </a:solidFill>
              </a:rPr>
              <a:t>ground </a:t>
            </a:r>
            <a:r>
              <a:rPr lang="en-US" sz="2400" dirty="0">
                <a:solidFill>
                  <a:schemeClr val="tx1"/>
                </a:solidFill>
              </a:rPr>
              <a:t>refers to everything that both the speaker and hearer know or believe, and know that they have in common</a:t>
            </a:r>
            <a:r>
              <a:rPr lang="en-US" sz="2400" dirty="0"/>
              <a:t>.</a:t>
            </a:r>
            <a:endParaRPr lang="en-US" sz="2400" dirty="0">
              <a:solidFill>
                <a:schemeClr val="tx1"/>
              </a:solidFill>
            </a:endParaRPr>
          </a:p>
          <a:p>
            <a:pPr marL="0" indent="0">
              <a:buNone/>
            </a:pPr>
            <a:endParaRPr lang="en-US" sz="2400" dirty="0">
              <a:solidFill>
                <a:schemeClr val="tx1"/>
              </a:solidFill>
            </a:endParaRPr>
          </a:p>
          <a:p>
            <a:pPr marL="0" indent="0">
              <a:buNone/>
            </a:pPr>
            <a:r>
              <a:rPr lang="en-US" sz="2400" dirty="0">
                <a:solidFill>
                  <a:schemeClr val="tx1"/>
                </a:solidFill>
              </a:rPr>
              <a:t>The word or grammatical construction which indicates the presence of a presupposition is called </a:t>
            </a:r>
            <a:r>
              <a:rPr lang="en-US" sz="2600" dirty="0">
                <a:solidFill>
                  <a:srgbClr val="FF9900"/>
                </a:solidFill>
              </a:rPr>
              <a:t>a trigger</a:t>
            </a:r>
            <a:r>
              <a:rPr lang="en-US" sz="2600" dirty="0">
                <a:solidFill>
                  <a:schemeClr val="tx1"/>
                </a:solidFill>
              </a:rPr>
              <a:t>.</a:t>
            </a:r>
          </a:p>
          <a:p>
            <a:pPr marL="0" indent="0">
              <a:buNone/>
            </a:pPr>
            <a:r>
              <a:rPr lang="en-US" sz="2200" dirty="0">
                <a:solidFill>
                  <a:schemeClr val="tx1"/>
                </a:solidFill>
              </a:rPr>
              <a:t>e.g.</a:t>
            </a:r>
            <a:endParaRPr lang="en-US" sz="2600" dirty="0">
              <a:solidFill>
                <a:schemeClr val="tx1"/>
              </a:solidFill>
            </a:endParaRPr>
          </a:p>
          <a:p>
            <a:pPr marL="0" indent="0">
              <a:buNone/>
            </a:pPr>
            <a:r>
              <a:rPr lang="en-US" sz="2400" b="1" dirty="0">
                <a:solidFill>
                  <a:srgbClr val="FF3300"/>
                </a:solidFill>
              </a:rPr>
              <a:t>a. Her husband is generous.</a:t>
            </a:r>
          </a:p>
          <a:p>
            <a:pPr marL="0" indent="0">
              <a:buNone/>
            </a:pPr>
            <a:r>
              <a:rPr lang="en-US" sz="2400" b="1" dirty="0">
                <a:solidFill>
                  <a:srgbClr val="FF3300"/>
                </a:solidFill>
              </a:rPr>
              <a:t>b. She has a husband.</a:t>
            </a:r>
          </a:p>
          <a:p>
            <a:pPr marL="0" indent="0">
              <a:buNone/>
            </a:pPr>
            <a:endParaRPr lang="en-US" sz="2000" dirty="0">
              <a:solidFill>
                <a:srgbClr val="FF3300"/>
              </a:solidFill>
            </a:endParaRPr>
          </a:p>
          <a:p>
            <a:pPr marL="0" indent="0">
              <a:buNone/>
            </a:pPr>
            <a:endParaRPr lang="en-US" sz="2400" dirty="0"/>
          </a:p>
          <a:p>
            <a:endParaRPr lang="en-US" dirty="0"/>
          </a:p>
        </p:txBody>
      </p:sp>
    </p:spTree>
    <p:extLst>
      <p:ext uri="{BB962C8B-B14F-4D97-AF65-F5344CB8AC3E}">
        <p14:creationId xmlns:p14="http://schemas.microsoft.com/office/powerpoint/2010/main" val="4181950736"/>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2702</TotalTime>
  <Words>1750</Words>
  <Application>Microsoft Office PowerPoint</Application>
  <PresentationFormat>On-screen Show (16:9)</PresentationFormat>
  <Paragraphs>148</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Algerian</vt:lpstr>
      <vt:lpstr>Arial</vt:lpstr>
      <vt:lpstr>ArialMT</vt:lpstr>
      <vt:lpstr>Calibri</vt:lpstr>
      <vt:lpstr>LinLibertine_R_B-Identity-H</vt:lpstr>
      <vt:lpstr>Wingdings</vt:lpstr>
      <vt:lpstr>Office Theme</vt:lpstr>
      <vt:lpstr>Analyzing Meaning Truth and Inference</vt:lpstr>
      <vt:lpstr>CONTENTS OF THE PRESENTATION</vt:lpstr>
      <vt:lpstr>Truth as a guide to sentence meaning</vt:lpstr>
      <vt:lpstr>Analytic sentences, synthetic sentences, and contradictions</vt:lpstr>
      <vt:lpstr>Analytic sentences, synthetic sentences, and contradictions</vt:lpstr>
      <vt:lpstr>Meaning relations between prepositions </vt:lpstr>
      <vt:lpstr>Meaning relations between prepositions</vt:lpstr>
      <vt:lpstr>Meaning relations between prepositions</vt:lpstr>
      <vt:lpstr>Presupposition</vt:lpstr>
      <vt:lpstr>Presupposition</vt:lpstr>
      <vt:lpstr>How to identify a presupposition</vt:lpstr>
      <vt:lpstr>How to identify a presupposition</vt:lpstr>
      <vt:lpstr>How to identify a presupposition</vt:lpstr>
      <vt:lpstr>How to identify a presupposition</vt:lpstr>
      <vt:lpstr>How to identify a presupposition</vt:lpstr>
      <vt:lpstr>How to identify a presupposition</vt:lpstr>
      <vt:lpstr>Accommodation: a repair strategy</vt:lpstr>
      <vt:lpstr>Pragmatic vs. semantic aspects of presupposition</vt:lpstr>
      <vt:lpstr>Pragmatic vs. semantic aspects of presupposition</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ahmed qadoury</cp:lastModifiedBy>
  <cp:revision>226</cp:revision>
  <dcterms:created xsi:type="dcterms:W3CDTF">2013-08-21T19:17:07Z</dcterms:created>
  <dcterms:modified xsi:type="dcterms:W3CDTF">2020-12-28T18:38:23Z</dcterms:modified>
</cp:coreProperties>
</file>