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3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97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1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8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9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7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4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1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5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4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789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C5398-C628-478A-822A-BE6CBC515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235" y="863695"/>
            <a:ext cx="3511233" cy="3779995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Stay home and save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30D41-D3A4-4CFC-91DC-62E6A5AE5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236" y="4739780"/>
            <a:ext cx="3511233" cy="1147054"/>
          </a:xfrm>
        </p:spPr>
        <p:txBody>
          <a:bodyPr anchor="t"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 6 morphology</a:t>
            </a:r>
          </a:p>
        </p:txBody>
      </p:sp>
      <p:pic>
        <p:nvPicPr>
          <p:cNvPr id="5" name="Picture 4" descr="A bowl of oranges ">
            <a:extLst>
              <a:ext uri="{FF2B5EF4-FFF2-40B4-BE49-F238E27FC236}">
                <a16:creationId xmlns:a16="http://schemas.microsoft.com/office/drawing/2014/main" id="{46FD3043-02B3-4F91-A2CB-FF01D76F3F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487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B1139-29DD-4245-8472-849884902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93269"/>
          </a:xfrm>
        </p:spPr>
        <p:txBody>
          <a:bodyPr/>
          <a:lstStyle/>
          <a:p>
            <a:r>
              <a:rPr lang="en-US" dirty="0"/>
              <a:t>Derivational morphemes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E6E59-311A-450E-9B24-9C3E1223D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712214"/>
            <a:ext cx="11029615" cy="4898136"/>
          </a:xfrm>
        </p:spPr>
        <p:txBody>
          <a:bodyPr>
            <a:normAutofit/>
          </a:bodyPr>
          <a:lstStyle/>
          <a:p>
            <a:r>
              <a:rPr lang="en-US" sz="2000" b="1" dirty="0"/>
              <a:t>Derivational morphemes are those these bound morphemes  used to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new words </a:t>
            </a:r>
            <a:r>
              <a:rPr lang="en-US" sz="2000" b="1" dirty="0"/>
              <a:t>or to make words of a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grammatical category </a:t>
            </a:r>
            <a:r>
              <a:rPr lang="en-US" sz="2000" b="1" dirty="0"/>
              <a:t>from the stem. </a:t>
            </a:r>
          </a:p>
          <a:p>
            <a:r>
              <a:rPr lang="en-US" sz="2000" b="1" dirty="0"/>
              <a:t>For example, the addition of the derivational morpheme -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ness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</a:t>
            </a:r>
            <a:r>
              <a:rPr lang="en-US" sz="2000" b="1" dirty="0"/>
              <a:t> the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adjective</a:t>
            </a:r>
            <a:r>
              <a:rPr lang="en-US" sz="2000" b="1" dirty="0"/>
              <a:t> good to the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noun</a:t>
            </a:r>
            <a:r>
              <a:rPr lang="en-US" sz="2000" b="1" dirty="0"/>
              <a:t> goodness. So –ness is a derivational morpheme.</a:t>
            </a:r>
          </a:p>
          <a:p>
            <a:r>
              <a:rPr lang="en-US" sz="2000" b="1" dirty="0"/>
              <a:t>The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noun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care</a:t>
            </a:r>
            <a:r>
              <a:rPr lang="en-US" sz="2000" b="1" dirty="0"/>
              <a:t> can become the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adjectives</a:t>
            </a:r>
            <a:r>
              <a:rPr lang="en-US" sz="2000" b="1" dirty="0"/>
              <a:t> careful or careless by the addition of the derivational morphemes -</a:t>
            </a:r>
            <a:r>
              <a:rPr lang="en-US" sz="2000" b="1" dirty="0" err="1"/>
              <a:t>ful</a:t>
            </a:r>
            <a:r>
              <a:rPr lang="en-US" sz="2000" b="1" dirty="0"/>
              <a:t> or -less. So –</a:t>
            </a:r>
            <a:r>
              <a:rPr lang="en-US" sz="2000" b="1" dirty="0" err="1"/>
              <a:t>ful</a:t>
            </a:r>
            <a:r>
              <a:rPr lang="en-US" sz="2000" b="1" dirty="0"/>
              <a:t> and –less are derivational morphemes.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1177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E8309-7FCE-4D78-8F42-EE30FA0AA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69444"/>
          </a:xfrm>
        </p:spPr>
        <p:txBody>
          <a:bodyPr/>
          <a:lstStyle/>
          <a:p>
            <a:r>
              <a:rPr lang="en-US" dirty="0"/>
              <a:t>Inflectional morphemes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C9963-09C1-4D3E-A77E-B9EC191BE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514475"/>
            <a:ext cx="11420307" cy="5343525"/>
          </a:xfrm>
        </p:spPr>
        <p:txBody>
          <a:bodyPr>
            <a:noAutofit/>
          </a:bodyPr>
          <a:lstStyle/>
          <a:p>
            <a:r>
              <a:rPr lang="en-US" sz="1600" b="1" dirty="0"/>
              <a:t>These are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used to produce new </a:t>
            </a:r>
            <a:r>
              <a:rPr lang="en-US" sz="1600" b="1" dirty="0"/>
              <a:t>words in the language, but rather to indicate aspects of the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grammatical function </a:t>
            </a:r>
            <a:r>
              <a:rPr lang="en-US" sz="1600" b="1" dirty="0"/>
              <a:t>of a word.</a:t>
            </a:r>
          </a:p>
          <a:p>
            <a:r>
              <a:rPr lang="en-US" sz="1600" b="1" dirty="0"/>
              <a:t> Inflectional morphemes are used to show if a word is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plural or singular, past tense 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not, 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if it is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comparative 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possessive 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1600" b="1" dirty="0"/>
              <a:t> English has only eight inflectional morphemes.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(-’s) for possessive attached to nouns► Jim</a:t>
            </a:r>
            <a:r>
              <a:rPr lang="en-US" sz="1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(-s) for plural attached to nouns► car</a:t>
            </a:r>
            <a:r>
              <a:rPr lang="en-US" sz="1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(-s) (3rd person singular, present tense) attached to verbs ► Jim studi</a:t>
            </a:r>
            <a:r>
              <a:rPr lang="en-US" sz="1600" b="1" dirty="0">
                <a:solidFill>
                  <a:srgbClr val="00B0F0"/>
                </a:solidFill>
              </a:rPr>
              <a:t>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(-</a:t>
            </a:r>
            <a:r>
              <a:rPr lang="en-US" sz="1600" b="1" dirty="0" err="1"/>
              <a:t>ing</a:t>
            </a:r>
            <a:r>
              <a:rPr lang="en-US" sz="1600" b="1" dirty="0"/>
              <a:t>) (present participle) attached to verbs ► Jim is study</a:t>
            </a:r>
            <a:r>
              <a:rPr lang="en-US" sz="1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(-ed) (past tense) attached to verbs ► Jim studi</a:t>
            </a:r>
            <a:r>
              <a:rPr lang="en-US" sz="1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(-ed/ -</a:t>
            </a:r>
            <a:r>
              <a:rPr lang="en-US" sz="1600" b="1" dirty="0" err="1"/>
              <a:t>en</a:t>
            </a:r>
            <a:r>
              <a:rPr lang="en-US" sz="1600" b="1" dirty="0"/>
              <a:t>) (past participle) attached to verbs► Jim has studi</a:t>
            </a:r>
            <a:r>
              <a:rPr lang="en-US" sz="1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</a:t>
            </a:r>
            <a:r>
              <a:rPr lang="en-US" sz="1600" b="1" dirty="0"/>
              <a:t>/ eat</a:t>
            </a:r>
            <a:r>
              <a:rPr lang="en-US" sz="1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1"/>
                </a:solidFill>
              </a:rPr>
              <a:t>(-er) (for comparative) attached to adjectives </a:t>
            </a:r>
            <a:r>
              <a:rPr lang="en-US" sz="1600" b="1" dirty="0"/>
              <a:t>► Jim is tall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1"/>
                </a:solidFill>
              </a:rPr>
              <a:t>(-</a:t>
            </a:r>
            <a:r>
              <a:rPr lang="en-US" sz="1600" b="1" dirty="0" err="1">
                <a:solidFill>
                  <a:schemeClr val="tx1"/>
                </a:solidFill>
              </a:rPr>
              <a:t>est</a:t>
            </a:r>
            <a:r>
              <a:rPr lang="en-US" sz="1600" b="1" dirty="0">
                <a:solidFill>
                  <a:schemeClr val="tx1"/>
                </a:solidFill>
              </a:rPr>
              <a:t>) (for superlative) attached to adjectives</a:t>
            </a:r>
            <a:r>
              <a:rPr lang="en-US" sz="1600" b="1" dirty="0"/>
              <a:t> ► Jim is the tall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endParaRPr lang="en-US" sz="1600" b="1" dirty="0"/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719109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AC745-3853-4DF4-B5B0-5C4F83E33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02794"/>
          </a:xfrm>
        </p:spPr>
        <p:txBody>
          <a:bodyPr/>
          <a:lstStyle/>
          <a:p>
            <a:r>
              <a:rPr lang="en-US" dirty="0"/>
              <a:t>Sequence of morphemes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46E93-DD2C-4936-BD7C-E350F4339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0675"/>
            <a:ext cx="11029615" cy="5000625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Teachers</a:t>
            </a:r>
          </a:p>
          <a:p>
            <a:r>
              <a:rPr lang="en-US" sz="2000" b="1" dirty="0"/>
              <a:t>Whenever there is a derivational suffix and an inflectional suffix used together, they always appear in that order. </a:t>
            </a:r>
            <a:r>
              <a:rPr lang="en-US" sz="2000" b="1" dirty="0">
                <a:solidFill>
                  <a:srgbClr val="FF0000"/>
                </a:solidFill>
              </a:rPr>
              <a:t>First</a:t>
            </a:r>
            <a:r>
              <a:rPr lang="en-US" sz="2000" b="1" dirty="0"/>
              <a:t> the derivational (-er) is attached to teach, </a:t>
            </a:r>
            <a:r>
              <a:rPr lang="en-US" sz="2000" b="1" dirty="0">
                <a:solidFill>
                  <a:srgbClr val="FF0000"/>
                </a:solidFill>
              </a:rPr>
              <a:t>then</a:t>
            </a:r>
            <a:r>
              <a:rPr lang="en-US" sz="2000" b="1" dirty="0"/>
              <a:t> the inflectional (-s) is added to produce teachers.</a:t>
            </a:r>
          </a:p>
          <a:p>
            <a:r>
              <a:rPr lang="en-US" sz="2000" b="1" dirty="0"/>
              <a:t>In </a:t>
            </a:r>
            <a:r>
              <a:rPr lang="en-US" sz="2000" b="1" i="1" dirty="0">
                <a:solidFill>
                  <a:srgbClr val="FF0000"/>
                </a:solidFill>
              </a:rPr>
              <a:t>The teacher’s wildness shocked the girls’ parents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C63B55-53C7-42A2-8CE1-A8597EA97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4086225"/>
            <a:ext cx="11029614" cy="206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74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A5D31-3EDD-474A-B190-55B1D47C1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in morphological description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3907AB-8460-4942-9C83-FECF123BB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019301"/>
            <a:ext cx="11677650" cy="435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11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33EE3-864B-47A2-B84B-473836468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83744"/>
          </a:xfrm>
        </p:spPr>
        <p:txBody>
          <a:bodyPr/>
          <a:lstStyle/>
          <a:p>
            <a:r>
              <a:rPr lang="en-US" dirty="0"/>
              <a:t>Morphs and allomorphs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51270-AE43-42FC-B552-CCB65EB2F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628775"/>
            <a:ext cx="11029615" cy="5010150"/>
          </a:xfrm>
        </p:spPr>
        <p:txBody>
          <a:bodyPr>
            <a:normAutofit/>
          </a:bodyPr>
          <a:lstStyle/>
          <a:p>
            <a:r>
              <a:rPr lang="en-US" sz="2000" b="1" dirty="0"/>
              <a:t>Just as we treated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phones</a:t>
            </a:r>
            <a:r>
              <a:rPr lang="en-US" sz="2000" b="1" dirty="0"/>
              <a:t> as the actual phonetic realization of phonemes, so we can propose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morphs</a:t>
            </a:r>
            <a:r>
              <a:rPr lang="en-US" sz="2000" b="1" dirty="0"/>
              <a:t> as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actual forms used to realize morphemes</a:t>
            </a:r>
            <a:r>
              <a:rPr lang="en-US" sz="2000" b="1" dirty="0"/>
              <a:t>. </a:t>
            </a:r>
          </a:p>
          <a:p>
            <a:r>
              <a:rPr lang="en-US" sz="2000" b="1" dirty="0"/>
              <a:t>For example, the form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b="1" dirty="0"/>
              <a:t> consists of </a:t>
            </a:r>
            <a:r>
              <a:rPr lang="en-US" sz="2000" b="1" dirty="0">
                <a:solidFill>
                  <a:srgbClr val="FF0000"/>
                </a:solidFill>
              </a:rPr>
              <a:t>two</a:t>
            </a:r>
            <a:r>
              <a:rPr lang="en-US" sz="2000" b="1" dirty="0"/>
              <a:t> morphs, cat </a:t>
            </a:r>
            <a:r>
              <a:rPr lang="en-US" sz="2000" b="1" dirty="0">
                <a:solidFill>
                  <a:srgbClr val="00B0F0"/>
                </a:solidFill>
              </a:rPr>
              <a:t>þ -s</a:t>
            </a:r>
            <a:r>
              <a:rPr lang="en-US" sz="2000" b="1" dirty="0"/>
              <a:t>, realizing a lexical morpheme (“cat”) and an inflectional morpheme (“plural”). </a:t>
            </a:r>
          </a:p>
          <a:p>
            <a:r>
              <a:rPr lang="en-US" sz="2000" b="1" dirty="0"/>
              <a:t>The form </a:t>
            </a:r>
            <a:r>
              <a:rPr lang="en-US" sz="2000" b="1" dirty="0">
                <a:solidFill>
                  <a:srgbClr val="FF0000"/>
                </a:solidFill>
              </a:rPr>
              <a:t>bus</a:t>
            </a:r>
            <a:r>
              <a:rPr lang="en-US" sz="2000" b="1" dirty="0">
                <a:solidFill>
                  <a:srgbClr val="00B0F0"/>
                </a:solidFill>
              </a:rPr>
              <a:t>es</a:t>
            </a:r>
            <a:r>
              <a:rPr lang="en-US" sz="2000" b="1" dirty="0"/>
              <a:t> also consists of </a:t>
            </a:r>
            <a:r>
              <a:rPr lang="en-US" sz="2000" b="1" dirty="0">
                <a:solidFill>
                  <a:srgbClr val="FF0000"/>
                </a:solidFill>
              </a:rPr>
              <a:t>two</a:t>
            </a:r>
            <a:r>
              <a:rPr lang="en-US" sz="2000" b="1" dirty="0"/>
              <a:t> morphs (bus </a:t>
            </a:r>
            <a:r>
              <a:rPr lang="en-US" sz="2000" b="1" dirty="0">
                <a:solidFill>
                  <a:srgbClr val="00B0F0"/>
                </a:solidFill>
              </a:rPr>
              <a:t>þ -es</a:t>
            </a:r>
            <a:r>
              <a:rPr lang="en-US" sz="2000" b="1" dirty="0"/>
              <a:t>), realizing a lexical morpheme and an inflectional morpheme (“plural”). </a:t>
            </a:r>
          </a:p>
          <a:p>
            <a:r>
              <a:rPr lang="en-US" sz="2000" b="1" dirty="0"/>
              <a:t>So there are at least </a:t>
            </a:r>
            <a:r>
              <a:rPr lang="en-US" sz="2000" b="1" dirty="0">
                <a:solidFill>
                  <a:srgbClr val="FF0000"/>
                </a:solidFill>
              </a:rPr>
              <a:t>two different morphs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00B0F0"/>
                </a:solidFill>
              </a:rPr>
              <a:t>(-s and -es</a:t>
            </a:r>
            <a:r>
              <a:rPr lang="en-US" sz="2000" b="1" dirty="0"/>
              <a:t>, actually /s/ and /</a:t>
            </a:r>
            <a:r>
              <a:rPr lang="en-US" sz="2000" b="1" dirty="0" err="1"/>
              <a:t>əz</a:t>
            </a:r>
            <a:r>
              <a:rPr lang="en-US" sz="2000" b="1" dirty="0"/>
              <a:t>/) used to realize the inflectional morpheme “plural.” These </a:t>
            </a:r>
            <a:r>
              <a:rPr lang="en-US" sz="2000" b="1" dirty="0">
                <a:solidFill>
                  <a:srgbClr val="00B0F0"/>
                </a:solidFill>
              </a:rPr>
              <a:t>(-s) </a:t>
            </a:r>
            <a:r>
              <a:rPr lang="en-US" sz="2000" b="1" dirty="0">
                <a:solidFill>
                  <a:schemeClr val="tx1"/>
                </a:solidFill>
              </a:rPr>
              <a:t>and</a:t>
            </a:r>
            <a:r>
              <a:rPr lang="en-US" sz="2000" b="1" dirty="0">
                <a:solidFill>
                  <a:srgbClr val="00B0F0"/>
                </a:solidFill>
              </a:rPr>
              <a:t> (-es) </a:t>
            </a:r>
            <a:r>
              <a:rPr lang="en-US" sz="2000" b="1" dirty="0"/>
              <a:t>are </a:t>
            </a:r>
            <a:r>
              <a:rPr lang="en-US" sz="2000" b="1" dirty="0">
                <a:solidFill>
                  <a:srgbClr val="FF0000"/>
                </a:solidFill>
              </a:rPr>
              <a:t>allomorphs</a:t>
            </a:r>
            <a:r>
              <a:rPr lang="en-US" sz="2000" b="1" dirty="0"/>
              <a:t>.</a:t>
            </a:r>
          </a:p>
          <a:p>
            <a:pPr marL="0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06227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7F406-888D-4BB8-86FB-FFE1B8602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02794"/>
          </a:xfrm>
        </p:spPr>
        <p:txBody>
          <a:bodyPr/>
          <a:lstStyle/>
          <a:p>
            <a:r>
              <a:rPr lang="en-US" dirty="0"/>
              <a:t>The morpheme plural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33B21-5DB4-41B8-A24F-AC36DB7DE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600199"/>
            <a:ext cx="11029615" cy="4905375"/>
          </a:xfrm>
        </p:spPr>
        <p:txBody>
          <a:bodyPr>
            <a:normAutofit/>
          </a:bodyPr>
          <a:lstStyle/>
          <a:p>
            <a:r>
              <a:rPr lang="en-US" sz="2000" b="1" dirty="0"/>
              <a:t>The morpheme ‘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plural</a:t>
            </a:r>
            <a:r>
              <a:rPr lang="en-US" sz="2000" b="1" dirty="0"/>
              <a:t>’ can be attached to a number of lexical morphemes to produce structures: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“cat –s  plural,”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“bus -es plural,”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“sheep –zero (</a:t>
            </a:r>
            <a:r>
              <a:rPr lang="az-Cyrl-A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plural,”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“man vowel change plural</a:t>
            </a:r>
            <a:r>
              <a:rPr lang="en-US" sz="2000" b="1" dirty="0"/>
              <a:t>.” </a:t>
            </a:r>
          </a:p>
          <a:p>
            <a:pPr marL="0" indent="0">
              <a:buNone/>
            </a:pPr>
            <a:r>
              <a:rPr lang="en-US" sz="2000" b="1" dirty="0"/>
              <a:t>In each of these examples, the actual forms of the morphs that result from the morpheme “plural” are </a:t>
            </a:r>
            <a:r>
              <a:rPr lang="en-US" sz="2000" b="1" dirty="0">
                <a:solidFill>
                  <a:srgbClr val="FF0000"/>
                </a:solidFill>
              </a:rPr>
              <a:t>different</a:t>
            </a:r>
            <a:r>
              <a:rPr lang="en-US" sz="2000" b="1" dirty="0"/>
              <a:t>. Yet they are all </a:t>
            </a:r>
            <a:r>
              <a:rPr lang="en-US" sz="2000" b="1" dirty="0">
                <a:solidFill>
                  <a:srgbClr val="FF0000"/>
                </a:solidFill>
              </a:rPr>
              <a:t>allomorphs of the one morpheme</a:t>
            </a:r>
            <a:r>
              <a:rPr lang="en-U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4443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2E3C3-ACD8-470A-A5FA-4BEF4ABA8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morpheme past tense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07B52-02AB-469E-B579-7D366E978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 The range of allomorphs for the morpheme “past tense” include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solidFill>
                  <a:srgbClr val="FF0000"/>
                </a:solidFill>
              </a:rPr>
              <a:t>“ –ed(regular) past tense</a:t>
            </a:r>
            <a:r>
              <a:rPr lang="en-US" sz="2000" b="1" dirty="0"/>
              <a:t>” to produce </a:t>
            </a:r>
            <a:r>
              <a:rPr lang="en-US" sz="2000" b="1" dirty="0">
                <a:solidFill>
                  <a:srgbClr val="FF0000"/>
                </a:solidFill>
              </a:rPr>
              <a:t>walked</a:t>
            </a:r>
            <a:r>
              <a:rPr lang="en-US" sz="2000" b="1" dirty="0"/>
              <a:t> , </a:t>
            </a:r>
            <a:r>
              <a:rPr lang="en-US" sz="2000" b="1" dirty="0">
                <a:solidFill>
                  <a:srgbClr val="FF0000"/>
                </a:solidFill>
              </a:rPr>
              <a:t>helped, studied, </a:t>
            </a:r>
            <a:endParaRPr lang="en-US" sz="2000" b="1" dirty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“ –ed (irregular) past tense</a:t>
            </a:r>
            <a:r>
              <a:rPr lang="en-US" sz="2000" b="1" dirty="0"/>
              <a:t>” to produces  </a:t>
            </a:r>
            <a:r>
              <a:rPr lang="en-US" sz="2000" b="1" dirty="0">
                <a:solidFill>
                  <a:srgbClr val="FF0000"/>
                </a:solidFill>
              </a:rPr>
              <a:t>went</a:t>
            </a:r>
            <a:r>
              <a:rPr lang="en-US" sz="2000" b="1" dirty="0"/>
              <a:t>, </a:t>
            </a:r>
            <a:r>
              <a:rPr lang="en-US" sz="2000" b="1" dirty="0">
                <a:solidFill>
                  <a:srgbClr val="FF0000"/>
                </a:solidFill>
              </a:rPr>
              <a:t>spent</a:t>
            </a:r>
            <a:r>
              <a:rPr lang="en-US" sz="2000" b="1" dirty="0"/>
              <a:t>, </a:t>
            </a:r>
            <a:r>
              <a:rPr lang="en-US" sz="2000" b="1" dirty="0">
                <a:solidFill>
                  <a:srgbClr val="FF0000"/>
                </a:solidFill>
              </a:rPr>
              <a:t>came</a:t>
            </a:r>
            <a:r>
              <a:rPr lang="en-US" sz="2000" b="1" dirty="0"/>
              <a:t>,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  </a:t>
            </a:r>
            <a:r>
              <a:rPr lang="en-US" sz="2000" b="1" dirty="0">
                <a:solidFill>
                  <a:srgbClr val="FF0000"/>
                </a:solidFill>
              </a:rPr>
              <a:t>“ be -ed past tense</a:t>
            </a:r>
            <a:r>
              <a:rPr lang="en-US" sz="2000" b="1" dirty="0"/>
              <a:t>” to produce </a:t>
            </a:r>
            <a:r>
              <a:rPr lang="en-US" sz="2000" b="1" dirty="0">
                <a:solidFill>
                  <a:srgbClr val="FF0000"/>
                </a:solidFill>
              </a:rPr>
              <a:t>was</a:t>
            </a:r>
            <a:r>
              <a:rPr lang="en-US" sz="2000" b="1" dirty="0"/>
              <a:t> and </a:t>
            </a:r>
            <a:r>
              <a:rPr lang="en-US" sz="2000" b="1" dirty="0">
                <a:solidFill>
                  <a:srgbClr val="FF0000"/>
                </a:solidFill>
              </a:rPr>
              <a:t>were</a:t>
            </a:r>
            <a:r>
              <a:rPr lang="en-U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376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5C26C-6133-4913-BD40-7D2BC8C34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8DD9C-AF73-404B-B0DB-BC657BA29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In many languages, what appear to be single forms actually turn out to contain a large number of “word-like” elements. </a:t>
            </a:r>
          </a:p>
          <a:p>
            <a:r>
              <a:rPr lang="en-US" sz="2000" b="1" dirty="0"/>
              <a:t>teachers► teach + </a:t>
            </a:r>
            <a:r>
              <a:rPr lang="en-US" sz="2000" b="1" dirty="0" err="1"/>
              <a:t>er+s</a:t>
            </a:r>
            <a:endParaRPr lang="en-US" sz="2000" b="1" dirty="0"/>
          </a:p>
          <a:p>
            <a:pPr algn="r" rtl="1"/>
            <a:r>
              <a:rPr lang="ar-SA" sz="2000" b="1" dirty="0"/>
              <a:t>معلمون◄ معلم +جمع المذكر السالم</a:t>
            </a:r>
          </a:p>
          <a:p>
            <a:pPr algn="l"/>
            <a:r>
              <a:rPr lang="en-US" sz="2000" b="1" dirty="0"/>
              <a:t>Despite the difference between English and Arabic,  there clearly is some similarity between the languages, in that similar elements of the whole message can be found in both.</a:t>
            </a:r>
          </a:p>
          <a:p>
            <a:pPr algn="l"/>
            <a:r>
              <a:rPr lang="en-US" sz="2000" b="1" dirty="0"/>
              <a:t>Perhaps a better way of looking at linguistic forms in different languages would be to use this notion of “elements” in the message, rather than depend on identifying only “words.” </a:t>
            </a:r>
          </a:p>
        </p:txBody>
      </p:sp>
    </p:spTree>
    <p:extLst>
      <p:ext uri="{BB962C8B-B14F-4D97-AF65-F5344CB8AC3E}">
        <p14:creationId xmlns:p14="http://schemas.microsoft.com/office/powerpoint/2010/main" val="1962380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57CFC-2DA6-49CF-BE74-C1FA85E21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morphology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A3F62-C7C0-4839-95EC-D58FE8796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Classifying ‘teachers’ into (</a:t>
            </a:r>
            <a:r>
              <a:rPr lang="en-US" sz="2000" b="1" dirty="0" err="1"/>
              <a:t>teach+er+s</a:t>
            </a:r>
            <a:r>
              <a:rPr lang="en-US" sz="2000" b="1" dirty="0"/>
              <a:t>) / ‘activists’ into (act +</a:t>
            </a:r>
            <a:r>
              <a:rPr lang="en-US" sz="2000" b="1" dirty="0" err="1"/>
              <a:t>ive</a:t>
            </a:r>
            <a:r>
              <a:rPr lang="en-US" sz="2000" b="1" dirty="0"/>
              <a:t> +</a:t>
            </a:r>
            <a:r>
              <a:rPr lang="en-US" sz="2000" b="1" dirty="0" err="1"/>
              <a:t>ist+s</a:t>
            </a:r>
            <a:r>
              <a:rPr lang="en-US" sz="2000" b="1" dirty="0"/>
              <a:t>) / ‘</a:t>
            </a:r>
            <a:r>
              <a:rPr lang="ar-SA" sz="2000" b="1" dirty="0"/>
              <a:t>معلمات </a:t>
            </a:r>
            <a:r>
              <a:rPr lang="en-US" sz="2000" b="1" dirty="0"/>
              <a:t>‘ into </a:t>
            </a:r>
            <a:r>
              <a:rPr lang="ar-SA" sz="2000" b="1" dirty="0"/>
              <a:t> (معلمة +ات لجمع المؤنث السالم)</a:t>
            </a:r>
            <a:r>
              <a:rPr lang="en-US" sz="2000" b="1" dirty="0"/>
              <a:t> are examples of investigating basic forms in language, generally known as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morphology</a:t>
            </a:r>
            <a:r>
              <a:rPr lang="en-US" sz="2000" b="1" dirty="0"/>
              <a:t>. </a:t>
            </a:r>
          </a:p>
          <a:p>
            <a:r>
              <a:rPr lang="en-US" sz="2000" b="1" dirty="0"/>
              <a:t>Morphology has been used to describe the type of investigation that analyzes all those basic “elements” used in a language. </a:t>
            </a:r>
          </a:p>
          <a:p>
            <a:r>
              <a:rPr lang="en-US" sz="2000" b="1" dirty="0"/>
              <a:t>What we have been describing as “elements” in the form of a linguistic message are technically known as “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morphemes</a:t>
            </a:r>
            <a:r>
              <a:rPr lang="en-US" sz="2000" b="1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804781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49ACB-DB18-45D6-8A1F-E31CB9A04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07544"/>
          </a:xfrm>
        </p:spPr>
        <p:txBody>
          <a:bodyPr/>
          <a:lstStyle/>
          <a:p>
            <a:r>
              <a:rPr lang="en-US" dirty="0"/>
              <a:t>morphemes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262DC-35C3-4D1F-A867-5FC6E8E40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638300"/>
            <a:ext cx="11029615" cy="4337050"/>
          </a:xfrm>
        </p:spPr>
        <p:txBody>
          <a:bodyPr>
            <a:normAutofit/>
          </a:bodyPr>
          <a:lstStyle/>
          <a:p>
            <a:r>
              <a:rPr lang="en-US" sz="2000" b="1" dirty="0"/>
              <a:t>We can recognize that English word forms such as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talks, talker, talked 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talking</a:t>
            </a:r>
            <a:r>
              <a:rPr lang="en-US" sz="2000" b="1" dirty="0"/>
              <a:t> must consist of one element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talk</a:t>
            </a:r>
            <a:r>
              <a:rPr lang="en-US" sz="2000" b="1" dirty="0"/>
              <a:t>, and the other four elements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-s, -er, -ed 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</a:t>
            </a:r>
            <a:r>
              <a:rPr lang="en-US" sz="2000" b="1" dirty="0"/>
              <a:t>. </a:t>
            </a:r>
          </a:p>
          <a:p>
            <a:r>
              <a:rPr lang="en-US" sz="2000" b="1" dirty="0"/>
              <a:t>All these elements are described as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morphemes</a:t>
            </a:r>
            <a:r>
              <a:rPr lang="en-US" sz="2000" b="1" dirty="0"/>
              <a:t>. </a:t>
            </a:r>
          </a:p>
          <a:p>
            <a:r>
              <a:rPr lang="en-US" sz="2000" b="1" dirty="0"/>
              <a:t>The definition of a morpheme is “a minimal unit of meaning or grammatical function.” </a:t>
            </a:r>
          </a:p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Units of grammatical function </a:t>
            </a:r>
            <a:r>
              <a:rPr lang="en-US" sz="2000" b="1" dirty="0"/>
              <a:t>include forms used to indicate past tense or plural,</a:t>
            </a:r>
          </a:p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renewed</a:t>
            </a:r>
            <a:r>
              <a:rPr lang="en-US" sz="2000" b="1" dirty="0"/>
              <a:t> ► consists of </a:t>
            </a:r>
            <a:r>
              <a:rPr lang="en-US" sz="2000" b="1" dirty="0">
                <a:solidFill>
                  <a:srgbClr val="FF0000"/>
                </a:solidFill>
              </a:rPr>
              <a:t>one</a:t>
            </a:r>
            <a:r>
              <a:rPr lang="en-US" sz="2000" b="1" dirty="0"/>
              <a:t> minimal unit of meaning (new), </a:t>
            </a:r>
            <a:r>
              <a:rPr lang="en-US" sz="2000" b="1" dirty="0">
                <a:solidFill>
                  <a:srgbClr val="FF0000"/>
                </a:solidFill>
              </a:rPr>
              <a:t>another</a:t>
            </a:r>
            <a:r>
              <a:rPr lang="en-US" sz="2000" b="1" dirty="0"/>
              <a:t> unit of meaning (re- “again”) and a </a:t>
            </a:r>
            <a:r>
              <a:rPr lang="en-US" sz="2000" b="1" dirty="0">
                <a:solidFill>
                  <a:srgbClr val="FF0000"/>
                </a:solidFill>
              </a:rPr>
              <a:t>unit</a:t>
            </a:r>
            <a:r>
              <a:rPr lang="en-US" sz="2000" b="1" dirty="0"/>
              <a:t> of grammatical function -ed (past tense).</a:t>
            </a:r>
          </a:p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tourists</a:t>
            </a:r>
            <a:r>
              <a:rPr lang="en-US" sz="2000" b="1" dirty="0"/>
              <a:t> ► has </a:t>
            </a:r>
            <a:r>
              <a:rPr lang="en-US" sz="2000" b="1" dirty="0">
                <a:solidFill>
                  <a:srgbClr val="FF0000"/>
                </a:solidFill>
              </a:rPr>
              <a:t>two</a:t>
            </a:r>
            <a:r>
              <a:rPr lang="en-US" sz="2000" b="1" dirty="0"/>
              <a:t> units of meaning (tour and -</a:t>
            </a:r>
            <a:r>
              <a:rPr lang="en-US" sz="2000" b="1" dirty="0" err="1"/>
              <a:t>ist</a:t>
            </a:r>
            <a:r>
              <a:rPr lang="en-US" sz="2000" b="1" dirty="0"/>
              <a:t>) and a </a:t>
            </a:r>
            <a:r>
              <a:rPr lang="en-US" sz="2000" b="1" dirty="0">
                <a:solidFill>
                  <a:srgbClr val="FF0000"/>
                </a:solidFill>
              </a:rPr>
              <a:t>unit</a:t>
            </a:r>
            <a:r>
              <a:rPr lang="en-US" sz="2000" b="1" dirty="0"/>
              <a:t> of grammatical function -s (plural).</a:t>
            </a:r>
          </a:p>
        </p:txBody>
      </p:sp>
    </p:spTree>
    <p:extLst>
      <p:ext uri="{BB962C8B-B14F-4D97-AF65-F5344CB8AC3E}">
        <p14:creationId xmlns:p14="http://schemas.microsoft.com/office/powerpoint/2010/main" val="266830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18E1F-AC3F-46F0-873B-BB6DB4D0F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morphemes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38724-DDD5-4C1A-AF00-BAF46B462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Morphemes are of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en-US" sz="2000" b="1" dirty="0"/>
              <a:t> types: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</a:t>
            </a:r>
            <a:r>
              <a:rPr lang="en-US" sz="2000" b="1" dirty="0"/>
              <a:t> morphemes and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</a:t>
            </a:r>
            <a:r>
              <a:rPr lang="en-US" sz="2000" b="1" dirty="0"/>
              <a:t> morphemes.</a:t>
            </a:r>
          </a:p>
          <a:p>
            <a:r>
              <a:rPr lang="en-US" sz="2000" b="1" dirty="0"/>
              <a:t>Free morphemes are those elements that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stand by themselves as single words</a:t>
            </a:r>
            <a:r>
              <a:rPr lang="en-US" sz="2000" b="1" dirty="0"/>
              <a:t>, for example, new and tour. </a:t>
            </a:r>
          </a:p>
          <a:p>
            <a:r>
              <a:rPr lang="en-US" sz="2000" b="1" dirty="0"/>
              <a:t>Bound morphemes are those forms that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cannot normally stand alone and are typically attached </a:t>
            </a:r>
            <a:r>
              <a:rPr lang="en-US" sz="2000" b="1" dirty="0"/>
              <a:t>to another form, exemplified as re-, -</a:t>
            </a:r>
            <a:r>
              <a:rPr lang="en-US" sz="2000" b="1" dirty="0" err="1"/>
              <a:t>ist</a:t>
            </a:r>
            <a:r>
              <a:rPr lang="en-US" sz="2000" b="1" dirty="0"/>
              <a:t>, -ed, -s.</a:t>
            </a:r>
          </a:p>
          <a:p>
            <a:r>
              <a:rPr lang="en-US" sz="2000" b="1" dirty="0"/>
              <a:t>All affixes (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prefixes and suffixes</a:t>
            </a:r>
            <a:r>
              <a:rPr lang="en-US" sz="2000" b="1" dirty="0"/>
              <a:t>) in English are bound morphemes.</a:t>
            </a:r>
          </a:p>
          <a:p>
            <a:r>
              <a:rPr lang="en-US" sz="2000" b="1" dirty="0"/>
              <a:t>The </a:t>
            </a:r>
            <a:r>
              <a:rPr lang="en-US" sz="2000" b="1" dirty="0">
                <a:solidFill>
                  <a:srgbClr val="FF0000"/>
                </a:solidFill>
              </a:rPr>
              <a:t>free morphemes</a:t>
            </a:r>
            <a:r>
              <a:rPr lang="en-US" sz="2000" b="1" dirty="0"/>
              <a:t> can generally be identified as the set of separate English word forms such as basic </a:t>
            </a:r>
            <a:r>
              <a:rPr lang="en-US" sz="2000" b="1" dirty="0">
                <a:solidFill>
                  <a:srgbClr val="FF0000"/>
                </a:solidFill>
              </a:rPr>
              <a:t>nouns, adverbs, adjectives and verbs</a:t>
            </a:r>
            <a:r>
              <a:rPr lang="en-U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9175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8E1FF-FC94-43E1-80BD-B6BCC34F8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07544"/>
          </a:xfrm>
        </p:spPr>
        <p:txBody>
          <a:bodyPr/>
          <a:lstStyle/>
          <a:p>
            <a:r>
              <a:rPr lang="en-US" dirty="0"/>
              <a:t>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6E9F4-1BDC-410D-9DC1-DD5997BFD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71625"/>
            <a:ext cx="11029615" cy="4403725"/>
          </a:xfrm>
        </p:spPr>
        <p:txBody>
          <a:bodyPr>
            <a:normAutofit/>
          </a:bodyPr>
          <a:lstStyle/>
          <a:p>
            <a:r>
              <a:rPr lang="en-US" sz="2000" b="1" dirty="0"/>
              <a:t>When elements are used with bound morphemes attached, the basic word forms are technically known as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stems</a:t>
            </a:r>
          </a:p>
          <a:p>
            <a:endParaRPr lang="en-US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9032AD-1711-4438-9E9B-231AAFE70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276725"/>
            <a:ext cx="107251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63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ED10C-13C4-4C28-B38A-794B121AB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 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EF820-CF6A-4CB2-801D-66BC459A4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There are a number of English words in which the element treated as the stem is not, in fact, a free morpheme. </a:t>
            </a:r>
          </a:p>
          <a:p>
            <a:r>
              <a:rPr lang="en-US" sz="2000" b="1" dirty="0"/>
              <a:t>In words such as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receive, reduce 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repeat</a:t>
            </a:r>
            <a:r>
              <a:rPr lang="en-US" sz="2000" b="1" dirty="0"/>
              <a:t>, we can identify the bound morpheme re- at the beginning, but the elements -</a:t>
            </a:r>
            <a:r>
              <a:rPr lang="en-US" sz="2000" b="1" dirty="0" err="1"/>
              <a:t>ceive</a:t>
            </a:r>
            <a:r>
              <a:rPr lang="en-US" sz="2000" b="1" dirty="0"/>
              <a:t>, -duce and -peat are not separate word forms and hence cannot be free morphemes.</a:t>
            </a:r>
          </a:p>
          <a:p>
            <a:r>
              <a:rPr lang="en-US" sz="2000" b="1" dirty="0"/>
              <a:t> These types of forms are sometimes described as “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 stems</a:t>
            </a:r>
            <a:r>
              <a:rPr lang="en-US" sz="2000" b="1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77260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EE850-F12C-4050-AACD-E04222F30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40869"/>
          </a:xfrm>
        </p:spPr>
        <p:txBody>
          <a:bodyPr/>
          <a:lstStyle/>
          <a:p>
            <a:r>
              <a:rPr lang="en-US" dirty="0"/>
              <a:t>Types of free morphemes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B275E-CFD5-46A3-857C-E7CD06A99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647825"/>
            <a:ext cx="11029615" cy="4327525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en-US" sz="2000" b="1" dirty="0"/>
              <a:t> types of free morphemes: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lexical morphemes 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lexical morphemes</a:t>
            </a:r>
            <a:r>
              <a:rPr lang="en-US" sz="2000" b="1" dirty="0"/>
              <a:t>.</a:t>
            </a:r>
          </a:p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Lexical</a:t>
            </a:r>
            <a:r>
              <a:rPr lang="en-US" sz="2000" b="1" dirty="0"/>
              <a:t> morphemes  are the set of ordinary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nouns, verbs, adjectives 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adverbs </a:t>
            </a:r>
            <a:r>
              <a:rPr lang="en-US" sz="2000" b="1" dirty="0"/>
              <a:t>that we think of as the words that carry the “content” of the messages we convey. 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/>
              <a:t>Examples are: girl, man, house, tiger, sad, long, yellow, sincere, open, look, follow, break. </a:t>
            </a:r>
          </a:p>
          <a:p>
            <a:r>
              <a:rPr lang="en-US" sz="2000" b="1" dirty="0"/>
              <a:t>We can add new lexical morphemes to the language rather easily, so they are treated as an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“open” class </a:t>
            </a:r>
            <a:r>
              <a:rPr lang="en-US" sz="2000" b="1" dirty="0"/>
              <a:t>of words.</a:t>
            </a:r>
          </a:p>
          <a:p>
            <a:r>
              <a:rPr lang="en-US" sz="2000" b="1" dirty="0"/>
              <a:t>Lexical morphemes are the set of the functional words in the language such as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conjunctions, prepositions, articles 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pronouns</a:t>
            </a:r>
            <a:r>
              <a:rPr lang="en-US" sz="2000" b="1" dirty="0"/>
              <a:t>. </a:t>
            </a:r>
          </a:p>
          <a:p>
            <a:r>
              <a:rPr lang="en-US" sz="2000" b="1" dirty="0"/>
              <a:t>Because we almost never add new functional morphemes to the language, they are described as a “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closed” class </a:t>
            </a:r>
            <a:r>
              <a:rPr lang="en-US" sz="2000" b="1" dirty="0"/>
              <a:t>of words. </a:t>
            </a:r>
          </a:p>
          <a:p>
            <a:r>
              <a:rPr lang="en-US" sz="2000" b="1" dirty="0"/>
              <a:t>Examples are: and, but, when, because, on, near, above, in, the, that, it, them. 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93640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69022-6C32-44E1-BD21-6E5016154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bound morphemes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705F4-141D-4455-B801-617F0E917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en-US" sz="2000" b="1" dirty="0"/>
              <a:t> types of bound morphemes: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derivational</a:t>
            </a:r>
            <a:r>
              <a:rPr lang="en-US" sz="2000" b="1" dirty="0"/>
              <a:t> morphemes and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inflectional</a:t>
            </a:r>
            <a:r>
              <a:rPr lang="en-US" sz="2000" b="1" dirty="0"/>
              <a:t> morphemes.</a:t>
            </a:r>
          </a:p>
        </p:txBody>
      </p:sp>
    </p:spTree>
    <p:extLst>
      <p:ext uri="{BB962C8B-B14F-4D97-AF65-F5344CB8AC3E}">
        <p14:creationId xmlns:p14="http://schemas.microsoft.com/office/powerpoint/2010/main" val="337168222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Override1.xml><?xml version="1.0" encoding="utf-8"?>
<a:themeOverride xmlns:a="http://schemas.openxmlformats.org/drawingml/2006/main">
  <a:clrScheme name="DividendVTI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ED8428"/>
    </a:accent1>
    <a:accent2>
      <a:srgbClr val="E6C46D"/>
    </a:accent2>
    <a:accent3>
      <a:srgbClr val="537685"/>
    </a:accent3>
    <a:accent4>
      <a:srgbClr val="969FA7"/>
    </a:accent4>
    <a:accent5>
      <a:srgbClr val="A9C37C"/>
    </a:accent5>
    <a:accent6>
      <a:srgbClr val="5A8071"/>
    </a:accent6>
    <a:hlink>
      <a:srgbClr val="828282"/>
    </a:hlink>
    <a:folHlink>
      <a:srgbClr val="A5A5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455B2D-BAB7-438A-85DA-0266A24CB79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D8C6403A-684A-431F-8F36-A24C99E286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F95FD5-1F25-4FA5-84C8-2AB1AFB896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{18BBEBD1-84C6-422D-9004-B03F9EB93B8D}tf11964407_win32</Template>
  <TotalTime>132</TotalTime>
  <Words>1351</Words>
  <Application>Microsoft Office PowerPoint</Application>
  <PresentationFormat>Widescreen</PresentationFormat>
  <Paragraphs>84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 Black</vt:lpstr>
      <vt:lpstr>Corbel</vt:lpstr>
      <vt:lpstr>Franklin Gothic Book</vt:lpstr>
      <vt:lpstr>Franklin Gothic Demi</vt:lpstr>
      <vt:lpstr>Gill Sans MT</vt:lpstr>
      <vt:lpstr>Wingdings 2</vt:lpstr>
      <vt:lpstr>DividendVTI</vt:lpstr>
      <vt:lpstr>Stay home and save</vt:lpstr>
      <vt:lpstr>Basic points</vt:lpstr>
      <vt:lpstr>morphology</vt:lpstr>
      <vt:lpstr>morphemes</vt:lpstr>
      <vt:lpstr>Types of morphemes</vt:lpstr>
      <vt:lpstr>stems</vt:lpstr>
      <vt:lpstr>Bound stems</vt:lpstr>
      <vt:lpstr>Types of free morphemes</vt:lpstr>
      <vt:lpstr>Types of bound morphemes</vt:lpstr>
      <vt:lpstr>Derivational morphemes</vt:lpstr>
      <vt:lpstr>Inflectional morphemes</vt:lpstr>
      <vt:lpstr>Sequence of morphemes</vt:lpstr>
      <vt:lpstr>Problems in morphological description</vt:lpstr>
      <vt:lpstr>Morphs and allomorphs</vt:lpstr>
      <vt:lpstr>The morpheme plural</vt:lpstr>
      <vt:lpstr>The morpheme past tense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Stay home and save</dc:title>
  <dc:creator>ahmed qadoury</dc:creator>
  <cp:lastModifiedBy>ahmed qadoury</cp:lastModifiedBy>
  <cp:revision>14</cp:revision>
  <dcterms:created xsi:type="dcterms:W3CDTF">2020-12-27T17:15:19Z</dcterms:created>
  <dcterms:modified xsi:type="dcterms:W3CDTF">2020-12-27T19:28:15Z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