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69" r:id="rId3"/>
    <p:sldId id="270" r:id="rId4"/>
    <p:sldId id="271" r:id="rId5"/>
    <p:sldId id="272" r:id="rId6"/>
    <p:sldId id="273" r:id="rId7"/>
    <p:sldId id="274" r:id="rId8"/>
    <p:sldId id="275" r:id="rId9"/>
    <p:sldId id="261" r:id="rId10"/>
    <p:sldId id="262" r:id="rId11"/>
    <p:sldId id="263" r:id="rId12"/>
    <p:sldId id="264" r:id="rId13"/>
    <p:sldId id="265" r:id="rId14"/>
    <p:sldId id="266" r:id="rId15"/>
    <p:sldId id="267" r:id="rId16"/>
    <p:sldId id="268" r:id="rId17"/>
    <p:sldId id="256" r:id="rId18"/>
    <p:sldId id="257" r:id="rId19"/>
    <p:sldId id="258" r:id="rId20"/>
    <p:sldId id="259" r:id="rId21"/>
    <p:sldId id="260"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p:cViewPr varScale="1">
        <p:scale>
          <a:sx n="63" d="100"/>
          <a:sy n="63" d="100"/>
        </p:scale>
        <p:origin x="142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183372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4131102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4141537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2767932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2225551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4248629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3949423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3734572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101151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2975752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BD930E77-6E25-49B3-8159-CD70D44F9069}" type="datetimeFigureOut">
              <a:rPr lang="en-US" smtClean="0"/>
              <a:t>12/28/2020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EDF40C6C-2E19-4214-848E-34B8D1575E63}" type="slidenum">
              <a:rPr lang="en-US" smtClean="0"/>
              <a:t>‹#›</a:t>
            </a:fld>
            <a:endParaRPr lang="en-US" dirty="0"/>
          </a:p>
        </p:txBody>
      </p:sp>
    </p:spTree>
    <p:extLst>
      <p:ext uri="{BB962C8B-B14F-4D97-AF65-F5344CB8AC3E}">
        <p14:creationId xmlns:p14="http://schemas.microsoft.com/office/powerpoint/2010/main" val="596517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30E77-6E25-49B3-8159-CD70D44F9069}" type="datetimeFigureOut">
              <a:rPr lang="en-US" smtClean="0"/>
              <a:t>12/28/2020</a:t>
            </a:fld>
            <a:endParaRPr lang="en-US"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40C6C-2E19-4214-848E-34B8D1575E63}" type="slidenum">
              <a:rPr lang="en-US" smtClean="0"/>
              <a:t>‹#›</a:t>
            </a:fld>
            <a:endParaRPr lang="en-US" dirty="0"/>
          </a:p>
        </p:txBody>
      </p:sp>
    </p:spTree>
    <p:extLst>
      <p:ext uri="{BB962C8B-B14F-4D97-AF65-F5344CB8AC3E}">
        <p14:creationId xmlns:p14="http://schemas.microsoft.com/office/powerpoint/2010/main" val="2999627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143000"/>
            <a:ext cx="7086600" cy="4648200"/>
          </a:xfrm>
          <a:prstGeom prst="rect">
            <a:avLst/>
          </a:prstGeom>
        </p:spPr>
      </p:pic>
      <p:sp>
        <p:nvSpPr>
          <p:cNvPr id="5" name="مربع نص 4"/>
          <p:cNvSpPr txBox="1"/>
          <p:nvPr/>
        </p:nvSpPr>
        <p:spPr>
          <a:xfrm>
            <a:off x="2590800" y="3051601"/>
            <a:ext cx="4267200" cy="830997"/>
          </a:xfrm>
          <a:prstGeom prst="rect">
            <a:avLst/>
          </a:prstGeom>
          <a:noFill/>
        </p:spPr>
        <p:txBody>
          <a:bodyPr wrap="square" rtlCol="0">
            <a:spAutoFit/>
          </a:bodyPr>
          <a:lstStyle/>
          <a:p>
            <a:pPr algn="ctr"/>
            <a:r>
              <a:rPr lang="en-US" sz="4800" b="1" dirty="0">
                <a:solidFill>
                  <a:schemeClr val="accent2">
                    <a:lumMod val="60000"/>
                    <a:lumOff val="40000"/>
                  </a:schemeClr>
                </a:solidFill>
              </a:rPr>
              <a:t>Word senses</a:t>
            </a:r>
          </a:p>
        </p:txBody>
      </p:sp>
      <p:sp>
        <p:nvSpPr>
          <p:cNvPr id="6" name="مربع نص 5"/>
          <p:cNvSpPr txBox="1"/>
          <p:nvPr/>
        </p:nvSpPr>
        <p:spPr>
          <a:xfrm>
            <a:off x="942108" y="4909066"/>
            <a:ext cx="4620491" cy="461665"/>
          </a:xfrm>
          <a:prstGeom prst="rect">
            <a:avLst/>
          </a:prstGeom>
          <a:noFill/>
        </p:spPr>
        <p:txBody>
          <a:bodyPr wrap="square" rtlCol="0">
            <a:spAutoFit/>
          </a:bodyPr>
          <a:lstStyle/>
          <a:p>
            <a:r>
              <a:rPr lang="en-US" sz="2400" b="1" dirty="0">
                <a:solidFill>
                  <a:schemeClr val="bg1"/>
                </a:solidFill>
              </a:rPr>
              <a:t>Prepared by : Dalia Nabel Salem</a:t>
            </a:r>
            <a:endParaRPr lang="en-US" sz="2000" b="1" dirty="0">
              <a:solidFill>
                <a:schemeClr val="bg1"/>
              </a:solidFill>
            </a:endParaRPr>
          </a:p>
        </p:txBody>
      </p:sp>
    </p:spTree>
    <p:extLst>
      <p:ext uri="{BB962C8B-B14F-4D97-AF65-F5344CB8AC3E}">
        <p14:creationId xmlns:p14="http://schemas.microsoft.com/office/powerpoint/2010/main" val="2991079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685800"/>
            <a:ext cx="8001000" cy="5059363"/>
          </a:xfrm>
        </p:spPr>
      </p:pic>
      <p:sp>
        <p:nvSpPr>
          <p:cNvPr id="5" name="مربع نص 4"/>
          <p:cNvSpPr txBox="1"/>
          <p:nvPr/>
        </p:nvSpPr>
        <p:spPr>
          <a:xfrm>
            <a:off x="1440873" y="1371600"/>
            <a:ext cx="6324600" cy="2585323"/>
          </a:xfrm>
          <a:prstGeom prst="rect">
            <a:avLst/>
          </a:prstGeom>
          <a:solidFill>
            <a:schemeClr val="accent2">
              <a:lumMod val="20000"/>
              <a:lumOff val="80000"/>
            </a:schemeClr>
          </a:solidFill>
        </p:spPr>
        <p:txBody>
          <a:bodyPr wrap="square" rtlCol="0">
            <a:spAutoFit/>
          </a:bodyPr>
          <a:lstStyle/>
          <a:p>
            <a:r>
              <a:rPr lang="en-US" dirty="0"/>
              <a:t>The context of the utterance usually one sense, which is intended . When an interpreter tells us his author could be using such-and such a word with sense a, or he could be using it with sense b, and then sits on the fence claiming perhaps the author means both, it should avoid the suspicion that the interpreter is simply manipulates  in the explanation.​</a:t>
            </a:r>
          </a:p>
          <a:p>
            <a:r>
              <a:rPr lang="en-US" dirty="0"/>
              <a:t>Sometimes, of course, the speaker does intend both senses to be available to the hearer but this is normally intended as some kind of play on words .</a:t>
            </a:r>
          </a:p>
        </p:txBody>
      </p:sp>
      <p:sp>
        <p:nvSpPr>
          <p:cNvPr id="6" name="مربع نص 5"/>
          <p:cNvSpPr txBox="1"/>
          <p:nvPr/>
        </p:nvSpPr>
        <p:spPr>
          <a:xfrm>
            <a:off x="1413164" y="4128471"/>
            <a:ext cx="4114800" cy="369332"/>
          </a:xfrm>
          <a:prstGeom prst="rect">
            <a:avLst/>
          </a:prstGeom>
          <a:noFill/>
        </p:spPr>
        <p:txBody>
          <a:bodyPr wrap="square" rtlCol="0">
            <a:spAutoFit/>
          </a:bodyPr>
          <a:lstStyle/>
          <a:p>
            <a:r>
              <a:rPr lang="en-US" b="1" dirty="0">
                <a:solidFill>
                  <a:schemeClr val="accent2">
                    <a:lumMod val="60000"/>
                    <a:lumOff val="40000"/>
                  </a:schemeClr>
                </a:solidFill>
              </a:rPr>
              <a:t>5.3.5 Disambiguation in context</a:t>
            </a:r>
          </a:p>
        </p:txBody>
      </p:sp>
      <p:sp>
        <p:nvSpPr>
          <p:cNvPr id="7" name="مربع نص 6"/>
          <p:cNvSpPr txBox="1"/>
          <p:nvPr/>
        </p:nvSpPr>
        <p:spPr>
          <a:xfrm>
            <a:off x="1406237" y="4474467"/>
            <a:ext cx="6165273" cy="646331"/>
          </a:xfrm>
          <a:prstGeom prst="rect">
            <a:avLst/>
          </a:prstGeom>
          <a:noFill/>
        </p:spPr>
        <p:txBody>
          <a:bodyPr wrap="square" rtlCol="0">
            <a:spAutoFit/>
          </a:bodyPr>
          <a:lstStyle/>
          <a:p>
            <a:r>
              <a:rPr lang="en-US" b="1" dirty="0"/>
              <a:t>Word meanings are clarified or restricted by their context of use in several different ways</a:t>
            </a:r>
          </a:p>
        </p:txBody>
      </p:sp>
    </p:spTree>
    <p:extLst>
      <p:ext uri="{BB962C8B-B14F-4D97-AF65-F5344CB8AC3E}">
        <p14:creationId xmlns:p14="http://schemas.microsoft.com/office/powerpoint/2010/main" val="1966713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480218"/>
            <a:ext cx="8458200" cy="5592763"/>
          </a:xfrm>
        </p:spPr>
      </p:pic>
      <p:sp>
        <p:nvSpPr>
          <p:cNvPr id="5" name="مربع نص 4"/>
          <p:cNvSpPr txBox="1"/>
          <p:nvPr/>
        </p:nvSpPr>
        <p:spPr>
          <a:xfrm>
            <a:off x="1143000" y="1371600"/>
            <a:ext cx="6172200" cy="646331"/>
          </a:xfrm>
          <a:prstGeom prst="rect">
            <a:avLst/>
          </a:prstGeom>
          <a:noFill/>
        </p:spPr>
        <p:txBody>
          <a:bodyPr wrap="square" rtlCol="0">
            <a:spAutoFit/>
          </a:bodyPr>
          <a:lstStyle/>
          <a:p>
            <a:pPr marL="285750" indent="-285750">
              <a:buFont typeface="Arial" pitchFamily="34" charset="0"/>
              <a:buChar char="•"/>
            </a:pPr>
            <a:r>
              <a:rPr lang="en-US" dirty="0"/>
              <a:t>Disambiguation can achieves by determine the feature of context, linguistic or pragmatic context</a:t>
            </a:r>
          </a:p>
        </p:txBody>
      </p:sp>
      <p:sp>
        <p:nvSpPr>
          <p:cNvPr id="6" name="مربع نص 5"/>
          <p:cNvSpPr txBox="1"/>
          <p:nvPr/>
        </p:nvSpPr>
        <p:spPr>
          <a:xfrm>
            <a:off x="1219200" y="2267634"/>
            <a:ext cx="5638800" cy="646331"/>
          </a:xfrm>
          <a:prstGeom prst="rect">
            <a:avLst/>
          </a:prstGeom>
          <a:noFill/>
        </p:spPr>
        <p:txBody>
          <a:bodyPr wrap="square" rtlCol="0">
            <a:spAutoFit/>
          </a:bodyPr>
          <a:lstStyle/>
          <a:p>
            <a:r>
              <a:rPr lang="en-US" dirty="0"/>
              <a:t>For example, </a:t>
            </a:r>
            <a:r>
              <a:rPr lang="en-US" i="1" dirty="0">
                <a:solidFill>
                  <a:schemeClr val="accent2">
                    <a:lumMod val="75000"/>
                  </a:schemeClr>
                </a:solidFill>
              </a:rPr>
              <a:t>the  nurse who checked my blood pressure was pregnant.</a:t>
            </a:r>
          </a:p>
        </p:txBody>
      </p:sp>
      <p:sp>
        <p:nvSpPr>
          <p:cNvPr id="8" name="مربع نص 7"/>
          <p:cNvSpPr txBox="1"/>
          <p:nvPr/>
        </p:nvSpPr>
        <p:spPr>
          <a:xfrm>
            <a:off x="1219200" y="2999601"/>
            <a:ext cx="6553200" cy="646331"/>
          </a:xfrm>
          <a:prstGeom prst="rect">
            <a:avLst/>
          </a:prstGeom>
          <a:noFill/>
        </p:spPr>
        <p:txBody>
          <a:bodyPr wrap="square" rtlCol="0">
            <a:spAutoFit/>
          </a:bodyPr>
          <a:lstStyle/>
          <a:p>
            <a:r>
              <a:rPr lang="en-US" b="1" dirty="0"/>
              <a:t>The word </a:t>
            </a:r>
            <a:r>
              <a:rPr lang="en-US" b="1" dirty="0">
                <a:solidFill>
                  <a:schemeClr val="accent2">
                    <a:lumMod val="75000"/>
                  </a:schemeClr>
                </a:solidFill>
              </a:rPr>
              <a:t>(nurse) </a:t>
            </a:r>
            <a:r>
              <a:rPr lang="en-US" b="1" dirty="0"/>
              <a:t>alone can't understand if he/ she ,</a:t>
            </a:r>
            <a:r>
              <a:rPr lang="ar-IQ" b="1" dirty="0"/>
              <a:t> </a:t>
            </a:r>
            <a:r>
              <a:rPr lang="en-US" b="1" dirty="0"/>
              <a:t>only when add a specific feature </a:t>
            </a:r>
            <a:r>
              <a:rPr lang="en-US" b="1" dirty="0">
                <a:solidFill>
                  <a:schemeClr val="accent2">
                    <a:lumMod val="75000"/>
                  </a:schemeClr>
                </a:solidFill>
              </a:rPr>
              <a:t>(pregnant) </a:t>
            </a:r>
            <a:r>
              <a:rPr lang="en-US" b="1" dirty="0"/>
              <a:t>it becomes clear that refer to </a:t>
            </a:r>
            <a:r>
              <a:rPr lang="en-US" b="1" dirty="0">
                <a:solidFill>
                  <a:schemeClr val="accent2">
                    <a:lumMod val="75000"/>
                  </a:schemeClr>
                </a:solidFill>
              </a:rPr>
              <a:t>female</a:t>
            </a:r>
          </a:p>
        </p:txBody>
      </p:sp>
      <p:sp>
        <p:nvSpPr>
          <p:cNvPr id="9" name="مربع نص 8"/>
          <p:cNvSpPr txBox="1"/>
          <p:nvPr/>
        </p:nvSpPr>
        <p:spPr>
          <a:xfrm>
            <a:off x="1219200" y="4038600"/>
            <a:ext cx="6477000" cy="646331"/>
          </a:xfrm>
          <a:prstGeom prst="rect">
            <a:avLst/>
          </a:prstGeom>
          <a:solidFill>
            <a:schemeClr val="accent2">
              <a:lumMod val="40000"/>
              <a:lumOff val="60000"/>
            </a:schemeClr>
          </a:solidFill>
        </p:spPr>
        <p:txBody>
          <a:bodyPr wrap="square" rtlCol="0">
            <a:spAutoFit/>
          </a:bodyPr>
          <a:lstStyle/>
          <a:p>
            <a:pPr marL="285750" indent="-285750">
              <a:buFont typeface="Arial" pitchFamily="34" charset="0"/>
              <a:buChar char="•"/>
            </a:pPr>
            <a:r>
              <a:rPr lang="en-US" dirty="0"/>
              <a:t>In disambiguation the recognition  knowledge about the world plays an important role in making this disambiguation possible</a:t>
            </a:r>
          </a:p>
        </p:txBody>
      </p:sp>
    </p:spTree>
    <p:extLst>
      <p:ext uri="{BB962C8B-B14F-4D97-AF65-F5344CB8AC3E}">
        <p14:creationId xmlns:p14="http://schemas.microsoft.com/office/powerpoint/2010/main" val="492752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3850"/>
            <a:ext cx="9144000" cy="6210300"/>
          </a:xfrm>
          <a:prstGeom prst="rect">
            <a:avLst/>
          </a:prstGeom>
        </p:spPr>
      </p:pic>
      <p:sp>
        <p:nvSpPr>
          <p:cNvPr id="3" name="مربع نص 2"/>
          <p:cNvSpPr txBox="1"/>
          <p:nvPr/>
        </p:nvSpPr>
        <p:spPr>
          <a:xfrm>
            <a:off x="1066800" y="1615413"/>
            <a:ext cx="7010400" cy="2862322"/>
          </a:xfrm>
          <a:prstGeom prst="rect">
            <a:avLst/>
          </a:prstGeom>
          <a:noFill/>
        </p:spPr>
        <p:txBody>
          <a:bodyPr wrap="square" rtlCol="0">
            <a:spAutoFit/>
          </a:bodyPr>
          <a:lstStyle/>
          <a:p>
            <a:pPr marL="285750" indent="-285750">
              <a:buFont typeface="Arial" pitchFamily="34" charset="0"/>
              <a:buChar char="•"/>
            </a:pPr>
            <a:r>
              <a:rPr lang="en-US" dirty="0"/>
              <a:t>in </a:t>
            </a:r>
            <a:r>
              <a:rPr lang="en-US" b="1" dirty="0">
                <a:solidFill>
                  <a:schemeClr val="accent2">
                    <a:lumMod val="75000"/>
                  </a:schemeClr>
                </a:solidFill>
              </a:rPr>
              <a:t>Polysemy</a:t>
            </a:r>
            <a:r>
              <a:rPr lang="en-US" dirty="0"/>
              <a:t> is rarely considers a problem for communication among people. people so clever at using contextual signals that they select the appropriate senses of words effortlessly and unconsciously , except as a source of humor and puns ​.</a:t>
            </a:r>
          </a:p>
          <a:p>
            <a:pPr marL="285750" indent="-285750">
              <a:buFont typeface="Arial" pitchFamily="34" charset="0"/>
              <a:buChar char="•"/>
            </a:pPr>
            <a:endParaRPr lang="en-US" dirty="0"/>
          </a:p>
          <a:p>
            <a:pPr marL="285750" indent="-285750">
              <a:buFont typeface="Arial" pitchFamily="34" charset="0"/>
              <a:buChar char="•"/>
            </a:pPr>
            <a:r>
              <a:rPr lang="en-US" dirty="0"/>
              <a:t>lexical ambiguity is not (usually) a problem for human speakers, it is a significant problem for </a:t>
            </a:r>
            <a:r>
              <a:rPr lang="en-US" b="1" dirty="0">
                <a:solidFill>
                  <a:schemeClr val="accent2">
                    <a:lumMod val="75000"/>
                  </a:schemeClr>
                </a:solidFill>
              </a:rPr>
              <a:t>computers </a:t>
            </a:r>
            <a:r>
              <a:rPr lang="en-US" dirty="0"/>
              <a:t>. much of the recent work on polysemy has been carried out within the field of computational linguistics. Because computational work typically deals with written language.</a:t>
            </a:r>
          </a:p>
        </p:txBody>
      </p:sp>
    </p:spTree>
    <p:extLst>
      <p:ext uri="{BB962C8B-B14F-4D97-AF65-F5344CB8AC3E}">
        <p14:creationId xmlns:p14="http://schemas.microsoft.com/office/powerpoint/2010/main" val="1677331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3850"/>
            <a:ext cx="9144000" cy="6210300"/>
          </a:xfrm>
          <a:prstGeom prst="rect">
            <a:avLst/>
          </a:prstGeom>
        </p:spPr>
      </p:pic>
      <p:sp>
        <p:nvSpPr>
          <p:cNvPr id="3" name="مربع نص 2"/>
          <p:cNvSpPr txBox="1"/>
          <p:nvPr/>
        </p:nvSpPr>
        <p:spPr>
          <a:xfrm>
            <a:off x="1066800" y="1295400"/>
            <a:ext cx="7010400" cy="3970318"/>
          </a:xfrm>
          <a:prstGeom prst="rect">
            <a:avLst/>
          </a:prstGeom>
          <a:noFill/>
        </p:spPr>
        <p:txBody>
          <a:bodyPr wrap="square" rtlCol="0">
            <a:spAutoFit/>
          </a:bodyPr>
          <a:lstStyle/>
          <a:p>
            <a:pPr marL="285750" indent="-285750">
              <a:buFont typeface="Arial" pitchFamily="34" charset="0"/>
              <a:buChar char="•"/>
            </a:pPr>
            <a:r>
              <a:rPr lang="en-US" dirty="0"/>
              <a:t>Computation works also focus on </a:t>
            </a:r>
            <a:r>
              <a:rPr lang="en-US" b="1" dirty="0">
                <a:solidFill>
                  <a:schemeClr val="accent2">
                    <a:lumMod val="75000"/>
                  </a:schemeClr>
                </a:solidFill>
              </a:rPr>
              <a:t>Homographs </a:t>
            </a:r>
            <a:r>
              <a:rPr lang="en-US" dirty="0"/>
              <a:t>( </a:t>
            </a:r>
            <a:r>
              <a:rPr lang="en-US" b="1" dirty="0"/>
              <a:t>words are identical in spelling</a:t>
            </a:r>
            <a:r>
              <a:rPr lang="en-US" dirty="0"/>
              <a:t>) more than </a:t>
            </a:r>
            <a:r>
              <a:rPr lang="en-US" b="1" dirty="0">
                <a:solidFill>
                  <a:schemeClr val="accent2">
                    <a:lumMod val="75000"/>
                  </a:schemeClr>
                </a:solidFill>
              </a:rPr>
              <a:t>Homophones </a:t>
            </a:r>
            <a:r>
              <a:rPr lang="en-US" dirty="0"/>
              <a:t>(</a:t>
            </a:r>
            <a:r>
              <a:rPr lang="en-US" b="1" dirty="0"/>
              <a:t>words are identical in pronunciation</a:t>
            </a:r>
            <a:r>
              <a:rPr lang="en-US" dirty="0"/>
              <a:t>) , in contrast to traditional linguistics which has been more concerned with spoken language. Because of English spelling inconsistencies, not always coincide the two case  . ​</a:t>
            </a:r>
          </a:p>
          <a:p>
            <a:r>
              <a:rPr lang="en-US" dirty="0"/>
              <a:t>​</a:t>
            </a:r>
          </a:p>
          <a:p>
            <a:pPr marL="285750" indent="-285750">
              <a:buFont typeface="Arial" pitchFamily="34" charset="0"/>
              <a:buChar char="•"/>
            </a:pPr>
            <a:r>
              <a:rPr lang="en-US" dirty="0"/>
              <a:t> </a:t>
            </a:r>
            <a:r>
              <a:rPr lang="en-US" b="1" dirty="0"/>
              <a:t>Ravin &amp; Leacock </a:t>
            </a:r>
            <a:r>
              <a:rPr lang="en-US" dirty="0"/>
              <a:t>note that lexical ambiguity poses a problem for translation. The problem arises because distinct senses of a given word-form are unlikely to have the same translation equivalent in another language. Lexical ambiguity can cause problems for translation in at least two ways: either the wrong sense may be chosen for a word which is ambiguous in the source language, or the nearest translation equivalent for some word in the source language may be ambiguous in the target language.</a:t>
            </a:r>
          </a:p>
        </p:txBody>
      </p:sp>
    </p:spTree>
    <p:extLst>
      <p:ext uri="{BB962C8B-B14F-4D97-AF65-F5344CB8AC3E}">
        <p14:creationId xmlns:p14="http://schemas.microsoft.com/office/powerpoint/2010/main" val="275040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3850"/>
            <a:ext cx="9144000" cy="6210300"/>
          </a:xfrm>
          <a:prstGeom prst="rect">
            <a:avLst/>
          </a:prstGeom>
        </p:spPr>
      </p:pic>
      <p:sp>
        <p:nvSpPr>
          <p:cNvPr id="3" name="مربع نص 2"/>
          <p:cNvSpPr txBox="1"/>
          <p:nvPr/>
        </p:nvSpPr>
        <p:spPr>
          <a:xfrm>
            <a:off x="1028699" y="1295400"/>
            <a:ext cx="7086600" cy="923330"/>
          </a:xfrm>
          <a:prstGeom prst="rect">
            <a:avLst/>
          </a:prstGeom>
          <a:solidFill>
            <a:schemeClr val="bg1"/>
          </a:solidFill>
        </p:spPr>
        <p:txBody>
          <a:bodyPr wrap="square" rtlCol="0">
            <a:spAutoFit/>
          </a:bodyPr>
          <a:lstStyle/>
          <a:p>
            <a:pPr algn="just"/>
            <a:r>
              <a:rPr lang="en-US" dirty="0"/>
              <a:t>For example  the  type occurred in the English text of a bilingual menu in a </a:t>
            </a:r>
            <a:r>
              <a:rPr lang="ar-SA" b="0" i="0" u="none" strike="noStrike" dirty="0">
                <a:solidFill>
                  <a:srgbClr val="000000"/>
                </a:solidFill>
                <a:effectLst/>
                <a:cs typeface="Calibri"/>
              </a:rPr>
              <a:t>Chinese restaurant, which offered (</a:t>
            </a:r>
            <a:r>
              <a:rPr lang="ar-SA" b="1" i="0" u="none" strike="noStrike" dirty="0">
                <a:solidFill>
                  <a:srgbClr val="000000"/>
                </a:solidFill>
                <a:effectLst/>
                <a:cs typeface="Calibri"/>
              </a:rPr>
              <a:t>deep-friedenema</a:t>
            </a:r>
            <a:r>
              <a:rPr lang="ar-SA" b="0" i="0" u="none" strike="noStrike" dirty="0">
                <a:solidFill>
                  <a:srgbClr val="000000"/>
                </a:solidFill>
                <a:effectLst/>
                <a:cs typeface="Calibri"/>
              </a:rPr>
              <a:t>) rather than (</a:t>
            </a:r>
            <a:r>
              <a:rPr lang="ar-SA" b="1" i="0" u="none" strike="noStrike" dirty="0">
                <a:solidFill>
                  <a:srgbClr val="000000"/>
                </a:solidFill>
                <a:effectLst/>
                <a:cs typeface="Calibri"/>
              </a:rPr>
              <a:t>deep-fried sausage</a:t>
            </a:r>
            <a:r>
              <a:rPr lang="ar-SA" b="0" i="0" u="none" strike="noStrike" dirty="0">
                <a:solidFill>
                  <a:srgbClr val="000000"/>
                </a:solidFill>
                <a:effectLst/>
                <a:cs typeface="Calibri"/>
              </a:rPr>
              <a:t>). The Chinese name of the dish is </a:t>
            </a:r>
            <a:r>
              <a:rPr lang="ar-SA" b="1" i="0" u="none" strike="noStrike" dirty="0">
                <a:solidFill>
                  <a:srgbClr val="000000"/>
                </a:solidFill>
                <a:effectLst/>
                <a:cs typeface="Calibri"/>
              </a:rPr>
              <a:t>zhá guànchang</a:t>
            </a:r>
            <a:r>
              <a:rPr lang="en-US" b="1" dirty="0">
                <a:solidFill>
                  <a:srgbClr val="000000"/>
                </a:solidFill>
                <a:cs typeface="Calibri"/>
              </a:rPr>
              <a:t> </a:t>
            </a:r>
            <a:r>
              <a:rPr lang="en-US" dirty="0">
                <a:solidFill>
                  <a:srgbClr val="000000"/>
                </a:solidFill>
                <a:cs typeface="Calibri"/>
              </a:rPr>
              <a:t>.</a:t>
            </a:r>
            <a:endParaRPr lang="en-US" b="1" dirty="0"/>
          </a:p>
        </p:txBody>
      </p:sp>
      <p:sp>
        <p:nvSpPr>
          <p:cNvPr id="4" name="مربع نص 3"/>
          <p:cNvSpPr txBox="1"/>
          <p:nvPr/>
        </p:nvSpPr>
        <p:spPr>
          <a:xfrm>
            <a:off x="1028698" y="2438400"/>
            <a:ext cx="6792191" cy="1477328"/>
          </a:xfrm>
          <a:prstGeom prst="rect">
            <a:avLst/>
          </a:prstGeom>
          <a:solidFill>
            <a:schemeClr val="accent2">
              <a:lumMod val="40000"/>
              <a:lumOff val="60000"/>
            </a:schemeClr>
          </a:solidFill>
        </p:spPr>
        <p:txBody>
          <a:bodyPr wrap="square" rtlCol="0">
            <a:spAutoFit/>
          </a:bodyPr>
          <a:lstStyle/>
          <a:p>
            <a:endParaRPr lang="en-US" dirty="0"/>
          </a:p>
          <a:p>
            <a:pPr algn="just"/>
            <a:r>
              <a:rPr lang="en-US" dirty="0"/>
              <a:t> in the last two characters of the name refer to a kind of sausage made of wheat flour ; but they also have another sense, namely </a:t>
            </a:r>
            <a:r>
              <a:rPr lang="en-US" b="1" dirty="0"/>
              <a:t>enema </a:t>
            </a:r>
            <a:r>
              <a:rPr lang="en-US" dirty="0"/>
              <a:t>(a standard injection to relieve constipation). The translator (whether human or machine) chose the wrong sense for this context .</a:t>
            </a:r>
          </a:p>
        </p:txBody>
      </p:sp>
    </p:spTree>
    <p:extLst>
      <p:ext uri="{BB962C8B-B14F-4D97-AF65-F5344CB8AC3E}">
        <p14:creationId xmlns:p14="http://schemas.microsoft.com/office/powerpoint/2010/main" val="2154540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3850"/>
            <a:ext cx="8915400" cy="6210300"/>
          </a:xfrm>
          <a:prstGeom prst="rect">
            <a:avLst/>
          </a:prstGeom>
        </p:spPr>
      </p:pic>
      <p:sp>
        <p:nvSpPr>
          <p:cNvPr id="3" name="مربع نص 2"/>
          <p:cNvSpPr txBox="1"/>
          <p:nvPr/>
        </p:nvSpPr>
        <p:spPr>
          <a:xfrm>
            <a:off x="1028700" y="1295400"/>
            <a:ext cx="6858000" cy="2308324"/>
          </a:xfrm>
          <a:prstGeom prst="rect">
            <a:avLst/>
          </a:prstGeom>
          <a:noFill/>
        </p:spPr>
        <p:txBody>
          <a:bodyPr wrap="square" rtlCol="0">
            <a:spAutoFit/>
          </a:bodyPr>
          <a:lstStyle/>
          <a:p>
            <a:pPr marL="285750" indent="-285750">
              <a:buFont typeface="Arial" pitchFamily="34" charset="0"/>
              <a:buChar char="•"/>
            </a:pPr>
            <a:r>
              <a:rPr lang="en-US" dirty="0"/>
              <a:t>A translation equivalent in the target language can create ambiguity in the translated version that is </a:t>
            </a:r>
            <a:r>
              <a:rPr lang="en-US" b="1" dirty="0">
                <a:solidFill>
                  <a:schemeClr val="accent2">
                    <a:lumMod val="75000"/>
                  </a:schemeClr>
                </a:solidFill>
              </a:rPr>
              <a:t>not </a:t>
            </a:r>
            <a:r>
              <a:rPr lang="en-US" dirty="0"/>
              <a:t>present in the original . For example, the French word apprivoiser (</a:t>
            </a:r>
            <a:r>
              <a:rPr lang="en-US" b="1" dirty="0"/>
              <a:t>to tame</a:t>
            </a:r>
            <a:r>
              <a:rPr lang="en-US" dirty="0"/>
              <a:t>) plays a major role in the book Le Petit Prince (The Little Prince) . In most Portuguese versions this word is translate dascativar ,which can mean (</a:t>
            </a:r>
            <a:r>
              <a:rPr lang="en-US" b="1" dirty="0"/>
              <a:t>tame</a:t>
            </a:r>
            <a:r>
              <a:rPr lang="en-US" dirty="0"/>
              <a:t>) can also mean </a:t>
            </a:r>
            <a:r>
              <a:rPr lang="en-US" b="1" dirty="0">
                <a:solidFill>
                  <a:schemeClr val="accent2">
                    <a:lumMod val="75000"/>
                  </a:schemeClr>
                </a:solidFill>
              </a:rPr>
              <a:t>(catch, capture, enslave, captivate, enthrall, charm, etc.)</a:t>
            </a:r>
            <a:r>
              <a:rPr lang="en-US" dirty="0"/>
              <a:t>. This means that the translation is potentially ambiguous in a way that the original is not.</a:t>
            </a:r>
          </a:p>
        </p:txBody>
      </p:sp>
      <p:sp>
        <p:nvSpPr>
          <p:cNvPr id="4" name="مربع نص 3"/>
          <p:cNvSpPr txBox="1"/>
          <p:nvPr/>
        </p:nvSpPr>
        <p:spPr>
          <a:xfrm>
            <a:off x="1028700" y="3886200"/>
            <a:ext cx="6858000" cy="1754326"/>
          </a:xfrm>
          <a:prstGeom prst="rect">
            <a:avLst/>
          </a:prstGeom>
          <a:solidFill>
            <a:schemeClr val="accent6">
              <a:lumMod val="20000"/>
              <a:lumOff val="80000"/>
            </a:schemeClr>
          </a:solidFill>
        </p:spPr>
        <p:txBody>
          <a:bodyPr wrap="square" rtlCol="0">
            <a:spAutoFit/>
          </a:bodyPr>
          <a:lstStyle/>
          <a:p>
            <a:pPr marL="285750" indent="-285750">
              <a:buFont typeface="Arial" pitchFamily="34" charset="0"/>
              <a:buChar char="•"/>
            </a:pPr>
            <a:r>
              <a:rPr lang="en-US" dirty="0"/>
              <a:t> It is not surprise that </a:t>
            </a:r>
            <a:r>
              <a:rPr lang="en-US" b="1" dirty="0">
                <a:solidFill>
                  <a:schemeClr val="accent2">
                    <a:lumMod val="75000"/>
                  </a:schemeClr>
                </a:solidFill>
              </a:rPr>
              <a:t>homonymy</a:t>
            </a:r>
            <a:r>
              <a:rPr lang="en-US" dirty="0"/>
              <a:t> poses a problem for translation, because homonymy is anaccidental similarity of form; there is no reason to expect the two senses to be associated with a single form in another language. If  it  happen to find a pair of homonyms in some other language , it will be a good translation equivalents for a pair of English homonyms .</a:t>
            </a:r>
          </a:p>
        </p:txBody>
      </p:sp>
    </p:spTree>
    <p:extLst>
      <p:ext uri="{BB962C8B-B14F-4D97-AF65-F5344CB8AC3E}">
        <p14:creationId xmlns:p14="http://schemas.microsoft.com/office/powerpoint/2010/main" val="1211718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323850"/>
            <a:ext cx="8255000" cy="6210300"/>
          </a:xfrm>
          <a:prstGeom prst="rect">
            <a:avLst/>
          </a:prstGeom>
        </p:spPr>
      </p:pic>
      <p:sp>
        <p:nvSpPr>
          <p:cNvPr id="3" name="مربع نص 2"/>
          <p:cNvSpPr txBox="1"/>
          <p:nvPr/>
        </p:nvSpPr>
        <p:spPr>
          <a:xfrm>
            <a:off x="1350818" y="1295400"/>
            <a:ext cx="6477000" cy="2585323"/>
          </a:xfrm>
          <a:prstGeom prst="rect">
            <a:avLst/>
          </a:prstGeom>
          <a:noFill/>
        </p:spPr>
        <p:txBody>
          <a:bodyPr wrap="square" rtlCol="0">
            <a:spAutoFit/>
          </a:bodyPr>
          <a:lstStyle/>
          <a:p>
            <a:pPr marL="285750" indent="-285750">
              <a:buFont typeface="Arial" pitchFamily="34" charset="0"/>
              <a:buChar char="•"/>
            </a:pPr>
            <a:r>
              <a:rPr lang="en-US" dirty="0"/>
              <a:t>But with </a:t>
            </a:r>
            <a:r>
              <a:rPr lang="en-US" b="1" dirty="0">
                <a:solidFill>
                  <a:schemeClr val="accent2">
                    <a:lumMod val="75000"/>
                  </a:schemeClr>
                </a:solidFill>
              </a:rPr>
              <a:t>polysemy</a:t>
            </a:r>
            <a:r>
              <a:rPr lang="en-US" dirty="0"/>
              <a:t> ,where the senses are related in some way , we cannot in general expect that the different senses can be translated using the same word in the target language​.</a:t>
            </a:r>
          </a:p>
          <a:p>
            <a:r>
              <a:rPr lang="en-US" dirty="0"/>
              <a:t>​</a:t>
            </a:r>
          </a:p>
          <a:p>
            <a:pPr marL="285750" indent="-285750">
              <a:buFont typeface="Arial" pitchFamily="34" charset="0"/>
              <a:buChar char="•"/>
            </a:pPr>
            <a:r>
              <a:rPr lang="en-US" b="1" dirty="0"/>
              <a:t>Beekman &amp; Callow </a:t>
            </a:r>
            <a:r>
              <a:rPr lang="en-US" dirty="0"/>
              <a:t>(1974) state: </a:t>
            </a:r>
            <a:r>
              <a:rPr lang="en-US" i="1" dirty="0"/>
              <a:t>Whether multiple senses of a word arise from a shared [component] of meaning or from relations which associate the senses [i.e. figurative extensions—PK], the cluster of senses symbolized by a single word is always specific to the language under study .</a:t>
            </a:r>
          </a:p>
        </p:txBody>
      </p:sp>
      <p:sp>
        <p:nvSpPr>
          <p:cNvPr id="4" name="مربع نص 3"/>
          <p:cNvSpPr txBox="1"/>
          <p:nvPr/>
        </p:nvSpPr>
        <p:spPr>
          <a:xfrm>
            <a:off x="1350818" y="4184073"/>
            <a:ext cx="6380018" cy="1477328"/>
          </a:xfrm>
          <a:prstGeom prst="rect">
            <a:avLst/>
          </a:prstGeom>
          <a:solidFill>
            <a:schemeClr val="accent6">
              <a:lumMod val="60000"/>
              <a:lumOff val="40000"/>
            </a:schemeClr>
          </a:solidFill>
        </p:spPr>
        <p:txBody>
          <a:bodyPr wrap="square" rtlCol="0">
            <a:spAutoFit/>
          </a:bodyPr>
          <a:lstStyle/>
          <a:p>
            <a:r>
              <a:rPr lang="en-US" dirty="0"/>
              <a:t> Since there is an intelligible relationship between polysemous senses, it is certainly possible for the same relationship to be found in more than one language; but often this turns out not to be the case, which is why polysemy can be a source of problems for translators .</a:t>
            </a:r>
          </a:p>
        </p:txBody>
      </p:sp>
    </p:spTree>
    <p:extLst>
      <p:ext uri="{BB962C8B-B14F-4D97-AF65-F5344CB8AC3E}">
        <p14:creationId xmlns:p14="http://schemas.microsoft.com/office/powerpoint/2010/main" val="3323877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52400"/>
            <a:ext cx="9067800" cy="1470025"/>
          </a:xfrm>
        </p:spPr>
        <p:txBody>
          <a:bodyPr>
            <a:normAutofit/>
          </a:bodyPr>
          <a:lstStyle/>
          <a:p>
            <a:r>
              <a:rPr lang="en-US" sz="3600" b="1" dirty="0">
                <a:solidFill>
                  <a:schemeClr val="accent2">
                    <a:lumMod val="60000"/>
                    <a:lumOff val="40000"/>
                  </a:schemeClr>
                </a:solidFill>
              </a:rPr>
              <a:t>Context-dependent extensions of meaning</a:t>
            </a:r>
          </a:p>
        </p:txBody>
      </p:sp>
      <p:sp>
        <p:nvSpPr>
          <p:cNvPr id="3" name="عنوان فرعي 2"/>
          <p:cNvSpPr>
            <a:spLocks noGrp="1"/>
          </p:cNvSpPr>
          <p:nvPr>
            <p:ph type="subTitle" idx="1"/>
          </p:nvPr>
        </p:nvSpPr>
        <p:spPr/>
        <p:txBody>
          <a:bodyPr/>
          <a:lstStyle/>
          <a:p>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1" y="1827068"/>
            <a:ext cx="8991600" cy="5183332"/>
          </a:xfrm>
          <a:prstGeom prst="rect">
            <a:avLst/>
          </a:prstGeom>
        </p:spPr>
      </p:pic>
      <p:sp>
        <p:nvSpPr>
          <p:cNvPr id="7" name="مربع نص 6"/>
          <p:cNvSpPr txBox="1"/>
          <p:nvPr/>
        </p:nvSpPr>
        <p:spPr>
          <a:xfrm>
            <a:off x="1828800" y="2971800"/>
            <a:ext cx="5029200" cy="369332"/>
          </a:xfrm>
          <a:prstGeom prst="rect">
            <a:avLst/>
          </a:prstGeom>
          <a:noFill/>
        </p:spPr>
        <p:txBody>
          <a:bodyPr wrap="square" rtlCol="0">
            <a:spAutoFit/>
          </a:bodyPr>
          <a:lstStyle/>
          <a:p>
            <a:endParaRPr lang="en-US" dirty="0"/>
          </a:p>
        </p:txBody>
      </p:sp>
      <p:sp>
        <p:nvSpPr>
          <p:cNvPr id="8" name="مربع نص 7"/>
          <p:cNvSpPr txBox="1"/>
          <p:nvPr/>
        </p:nvSpPr>
        <p:spPr>
          <a:xfrm>
            <a:off x="1021771" y="2664408"/>
            <a:ext cx="7086600" cy="1754326"/>
          </a:xfrm>
          <a:prstGeom prst="rect">
            <a:avLst/>
          </a:prstGeom>
          <a:noFill/>
        </p:spPr>
        <p:txBody>
          <a:bodyPr wrap="square" rtlCol="0">
            <a:spAutoFit/>
          </a:bodyPr>
          <a:lstStyle/>
          <a:p>
            <a:r>
              <a:rPr lang="en-US" b="1" dirty="0"/>
              <a:t>Cruse</a:t>
            </a:r>
            <a:r>
              <a:rPr lang="en-US" dirty="0"/>
              <a:t> (1986; 2000) distinguishes between </a:t>
            </a:r>
            <a:r>
              <a:rPr lang="en-US" dirty="0">
                <a:solidFill>
                  <a:schemeClr val="accent2">
                    <a:lumMod val="75000"/>
                  </a:schemeClr>
                </a:solidFill>
              </a:rPr>
              <a:t>established</a:t>
            </a:r>
            <a:r>
              <a:rPr lang="en-US" dirty="0"/>
              <a:t> vs. </a:t>
            </a:r>
            <a:r>
              <a:rPr lang="en-US" dirty="0">
                <a:solidFill>
                  <a:schemeClr val="accent2">
                    <a:lumMod val="75000"/>
                  </a:schemeClr>
                </a:solidFill>
              </a:rPr>
              <a:t>non-established senses</a:t>
            </a:r>
            <a:r>
              <a:rPr lang="en-US" dirty="0"/>
              <a:t>. an </a:t>
            </a:r>
            <a:r>
              <a:rPr lang="en-US" dirty="0">
                <a:solidFill>
                  <a:schemeClr val="accent2">
                    <a:lumMod val="75000"/>
                  </a:schemeClr>
                </a:solidFill>
              </a:rPr>
              <a:t>established sense</a:t>
            </a:r>
            <a:r>
              <a:rPr lang="en-US" dirty="0"/>
              <a:t>( </a:t>
            </a:r>
            <a:r>
              <a:rPr lang="en-US" b="1" dirty="0"/>
              <a:t>is the meaning which speaker stored permanently in the mental lexicon, which is always available and normally listed in a dictionary</a:t>
            </a:r>
            <a:r>
              <a:rPr lang="en-US" dirty="0"/>
              <a:t> ) while </a:t>
            </a:r>
            <a:r>
              <a:rPr lang="en-US" dirty="0">
                <a:solidFill>
                  <a:schemeClr val="accent2">
                    <a:lumMod val="75000"/>
                  </a:schemeClr>
                </a:solidFill>
              </a:rPr>
              <a:t>non-established </a:t>
            </a:r>
            <a:r>
              <a:rPr lang="en-US" dirty="0"/>
              <a:t>(</a:t>
            </a:r>
            <a:r>
              <a:rPr lang="en-US" b="1" dirty="0"/>
              <a:t>new sense of word which create by the hearer when the context force he/she to invent a new meaning )</a:t>
            </a:r>
            <a:endParaRPr lang="en-US" dirty="0">
              <a:solidFill>
                <a:schemeClr val="accent2">
                  <a:lumMod val="75000"/>
                </a:schemeClr>
              </a:solidFill>
            </a:endParaRPr>
          </a:p>
        </p:txBody>
      </p:sp>
      <p:sp>
        <p:nvSpPr>
          <p:cNvPr id="9" name="مربع نص 8"/>
          <p:cNvSpPr txBox="1"/>
          <p:nvPr/>
        </p:nvSpPr>
        <p:spPr>
          <a:xfrm>
            <a:off x="1042554" y="4572000"/>
            <a:ext cx="7086599" cy="1754326"/>
          </a:xfrm>
          <a:prstGeom prst="rect">
            <a:avLst/>
          </a:prstGeom>
          <a:solidFill>
            <a:schemeClr val="accent6">
              <a:lumMod val="60000"/>
              <a:lumOff val="40000"/>
            </a:schemeClr>
          </a:solidFill>
        </p:spPr>
        <p:txBody>
          <a:bodyPr wrap="square" rtlCol="0">
            <a:spAutoFit/>
          </a:bodyPr>
          <a:lstStyle/>
          <a:p>
            <a:r>
              <a:rPr lang="en-US" dirty="0"/>
              <a:t>When  </a:t>
            </a:r>
            <a:r>
              <a:rPr lang="en-US" b="1" dirty="0"/>
              <a:t>Mark Twain </a:t>
            </a:r>
            <a:r>
              <a:rPr lang="en-US" dirty="0"/>
              <a:t>described a certain person as a good man in the word , his hearers were forced to interpret the word  good with something close to the opposite of its normal meaning (puritanical, self-righteous , or judgmental).Clearly this( sense) of the word good is </a:t>
            </a:r>
            <a:r>
              <a:rPr lang="en-US" dirty="0">
                <a:solidFill>
                  <a:schemeClr val="accent2">
                    <a:lumMod val="75000"/>
                  </a:schemeClr>
                </a:solidFill>
              </a:rPr>
              <a:t>not</a:t>
            </a:r>
            <a:r>
              <a:rPr lang="en-US" dirty="0"/>
              <a:t> permanently stored in the hearer’s mental lexicon, and it’s not expect to see it listed in a dictionary entry for good. It exists only on specific context. </a:t>
            </a:r>
          </a:p>
        </p:txBody>
      </p:sp>
    </p:spTree>
    <p:extLst>
      <p:ext uri="{BB962C8B-B14F-4D97-AF65-F5344CB8AC3E}">
        <p14:creationId xmlns:p14="http://schemas.microsoft.com/office/powerpoint/2010/main" val="2369988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990600"/>
            <a:ext cx="8305800" cy="4830763"/>
          </a:xfrm>
        </p:spPr>
      </p:pic>
      <p:sp>
        <p:nvSpPr>
          <p:cNvPr id="5" name="مربع نص 4"/>
          <p:cNvSpPr txBox="1"/>
          <p:nvPr/>
        </p:nvSpPr>
        <p:spPr>
          <a:xfrm>
            <a:off x="1295400" y="1828800"/>
            <a:ext cx="6096000" cy="646331"/>
          </a:xfrm>
          <a:prstGeom prst="rect">
            <a:avLst/>
          </a:prstGeom>
          <a:noFill/>
        </p:spPr>
        <p:txBody>
          <a:bodyPr wrap="square" rtlCol="0">
            <a:spAutoFit/>
          </a:bodyPr>
          <a:lstStyle/>
          <a:p>
            <a:pPr marL="285750" indent="-285750">
              <a:buFont typeface="Arial" pitchFamily="34" charset="0"/>
              <a:buChar char="•"/>
            </a:pPr>
            <a:r>
              <a:rPr lang="en-US" dirty="0"/>
              <a:t> There is a general term for this process of non-establish called </a:t>
            </a:r>
            <a:r>
              <a:rPr lang="en-US" b="1" dirty="0">
                <a:solidFill>
                  <a:schemeClr val="accent2">
                    <a:lumMod val="60000"/>
                    <a:lumOff val="40000"/>
                  </a:schemeClr>
                </a:solidFill>
              </a:rPr>
              <a:t>(coercion)</a:t>
            </a:r>
          </a:p>
        </p:txBody>
      </p:sp>
      <p:sp>
        <p:nvSpPr>
          <p:cNvPr id="6" name="مربع نص 5"/>
          <p:cNvSpPr txBox="1"/>
          <p:nvPr/>
        </p:nvSpPr>
        <p:spPr>
          <a:xfrm>
            <a:off x="1295400" y="2475131"/>
            <a:ext cx="6553200" cy="2585323"/>
          </a:xfrm>
          <a:prstGeom prst="rect">
            <a:avLst/>
          </a:prstGeom>
          <a:solidFill>
            <a:schemeClr val="accent6">
              <a:lumMod val="40000"/>
              <a:lumOff val="60000"/>
            </a:schemeClr>
          </a:solidFill>
        </p:spPr>
        <p:txBody>
          <a:bodyPr wrap="square" rtlCol="0">
            <a:spAutoFit/>
          </a:bodyPr>
          <a:lstStyle/>
          <a:p>
            <a:r>
              <a:rPr lang="en-US" b="1" dirty="0"/>
              <a:t>Coercion</a:t>
            </a:r>
            <a:r>
              <a:rPr lang="en-US" dirty="0"/>
              <a:t> provides a mechanism for extending the range of meanings of word. It help the speaker who intends to communicate something intelligible or relevant  to current purposes .If none of the established senses of a word allow for a coherent or intelligible sentence meaning , the hearer tries to create an extended meaning for one or more words that makes sense in the current speech context.  also </a:t>
            </a:r>
            <a:r>
              <a:rPr lang="en-US" b="1" dirty="0"/>
              <a:t>(Coerced meanings )</a:t>
            </a:r>
            <a:r>
              <a:rPr lang="en-US" dirty="0"/>
              <a:t>are </a:t>
            </a:r>
            <a:r>
              <a:rPr lang="en-US" b="1" dirty="0"/>
              <a:t>not</a:t>
            </a:r>
            <a:r>
              <a:rPr lang="en-US" dirty="0"/>
              <a:t> stored in the lexicon, but are calculated as needed from the established or default meaning of the word plus contextual factors. </a:t>
            </a:r>
          </a:p>
        </p:txBody>
      </p:sp>
    </p:spTree>
    <p:extLst>
      <p:ext uri="{BB962C8B-B14F-4D97-AF65-F5344CB8AC3E}">
        <p14:creationId xmlns:p14="http://schemas.microsoft.com/office/powerpoint/2010/main" val="334466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chemeClr val="accent2">
                    <a:lumMod val="60000"/>
                    <a:lumOff val="40000"/>
                  </a:schemeClr>
                </a:solidFill>
              </a:rPr>
              <a:t>5.4.1 Figurative senses</a:t>
            </a: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524000"/>
            <a:ext cx="8458199" cy="4876800"/>
          </a:xfrm>
        </p:spPr>
      </p:pic>
      <p:sp>
        <p:nvSpPr>
          <p:cNvPr id="5" name="مربع نص 4"/>
          <p:cNvSpPr txBox="1"/>
          <p:nvPr/>
        </p:nvSpPr>
        <p:spPr>
          <a:xfrm>
            <a:off x="1143000" y="2553977"/>
            <a:ext cx="6781800" cy="707886"/>
          </a:xfrm>
          <a:prstGeom prst="rect">
            <a:avLst/>
          </a:prstGeom>
          <a:noFill/>
        </p:spPr>
        <p:txBody>
          <a:bodyPr wrap="square" rtlCol="0">
            <a:spAutoFit/>
          </a:bodyPr>
          <a:lstStyle/>
          <a:p>
            <a:r>
              <a:rPr lang="en-US" sz="2000" dirty="0"/>
              <a:t>There are Some of the best-known figures of speech (tropes) listed in:</a:t>
            </a:r>
          </a:p>
        </p:txBody>
      </p:sp>
      <p:sp>
        <p:nvSpPr>
          <p:cNvPr id="6" name="مربع نص 5"/>
          <p:cNvSpPr txBox="1"/>
          <p:nvPr/>
        </p:nvSpPr>
        <p:spPr>
          <a:xfrm>
            <a:off x="1143000" y="3463636"/>
            <a:ext cx="6248400" cy="646331"/>
          </a:xfrm>
          <a:prstGeom prst="rect">
            <a:avLst/>
          </a:prstGeom>
          <a:noFill/>
        </p:spPr>
        <p:txBody>
          <a:bodyPr wrap="square" rtlCol="0">
            <a:spAutoFit/>
          </a:bodyPr>
          <a:lstStyle/>
          <a:p>
            <a:r>
              <a:rPr lang="en-US" b="1" dirty="0">
                <a:solidFill>
                  <a:schemeClr val="accent2">
                    <a:lumMod val="75000"/>
                  </a:schemeClr>
                </a:solidFill>
              </a:rPr>
              <a:t>Metaphor: </a:t>
            </a:r>
            <a:r>
              <a:rPr lang="en-US" dirty="0"/>
              <a:t>a figure of speech in which an implied comparison is made between two unlike things . </a:t>
            </a:r>
          </a:p>
        </p:txBody>
      </p:sp>
      <p:sp>
        <p:nvSpPr>
          <p:cNvPr id="7" name="مربع نص 6"/>
          <p:cNvSpPr txBox="1"/>
          <p:nvPr/>
        </p:nvSpPr>
        <p:spPr>
          <a:xfrm>
            <a:off x="1115290" y="4193186"/>
            <a:ext cx="6276110" cy="1200329"/>
          </a:xfrm>
          <a:prstGeom prst="rect">
            <a:avLst/>
          </a:prstGeom>
          <a:noFill/>
        </p:spPr>
        <p:txBody>
          <a:bodyPr wrap="square" rtlCol="0">
            <a:spAutoFit/>
          </a:bodyPr>
          <a:lstStyle/>
          <a:p>
            <a:r>
              <a:rPr lang="en-US" dirty="0"/>
              <a:t> </a:t>
            </a:r>
            <a:r>
              <a:rPr lang="en-US" b="1" dirty="0">
                <a:solidFill>
                  <a:schemeClr val="accent2">
                    <a:lumMod val="75000"/>
                  </a:schemeClr>
                </a:solidFill>
              </a:rPr>
              <a:t>Hyperbole: </a:t>
            </a:r>
            <a:r>
              <a:rPr lang="en-US" dirty="0"/>
              <a:t>a figure of speech in which exaggeration is used for emphasis or effect; an extravagant statement. (e.g., </a:t>
            </a:r>
            <a:r>
              <a:rPr lang="en-US" b="1" dirty="0"/>
              <a:t>I have eaten more salt than you have eaten rice</a:t>
            </a:r>
            <a:r>
              <a:rPr lang="en-US" dirty="0"/>
              <a:t>.  _Chinese saying implying seniority in age and wisdom)</a:t>
            </a:r>
          </a:p>
        </p:txBody>
      </p:sp>
    </p:spTree>
    <p:extLst>
      <p:ext uri="{BB962C8B-B14F-4D97-AF65-F5344CB8AC3E}">
        <p14:creationId xmlns:p14="http://schemas.microsoft.com/office/powerpoint/2010/main" val="340226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289214"/>
            <a:ext cx="8255000" cy="6210300"/>
          </a:xfrm>
          <a:prstGeom prst="rect">
            <a:avLst/>
          </a:prstGeom>
        </p:spPr>
      </p:pic>
      <p:sp>
        <p:nvSpPr>
          <p:cNvPr id="3" name="مربع نص 2"/>
          <p:cNvSpPr txBox="1"/>
          <p:nvPr/>
        </p:nvSpPr>
        <p:spPr>
          <a:xfrm>
            <a:off x="1420091" y="1339334"/>
            <a:ext cx="5105400" cy="461665"/>
          </a:xfrm>
          <a:prstGeom prst="rect">
            <a:avLst/>
          </a:prstGeom>
          <a:noFill/>
        </p:spPr>
        <p:txBody>
          <a:bodyPr wrap="square" rtlCol="0">
            <a:spAutoFit/>
          </a:bodyPr>
          <a:lstStyle/>
          <a:p>
            <a:r>
              <a:rPr lang="en-US" sz="2400" b="1" dirty="0">
                <a:solidFill>
                  <a:schemeClr val="accent2">
                    <a:lumMod val="60000"/>
                    <a:lumOff val="40000"/>
                  </a:schemeClr>
                </a:solidFill>
              </a:rPr>
              <a:t>5.3.3 Polysemy vs. homonymy</a:t>
            </a:r>
          </a:p>
        </p:txBody>
      </p:sp>
      <p:sp>
        <p:nvSpPr>
          <p:cNvPr id="4" name="مربع نص 3"/>
          <p:cNvSpPr txBox="1"/>
          <p:nvPr/>
        </p:nvSpPr>
        <p:spPr>
          <a:xfrm>
            <a:off x="1420091" y="2193575"/>
            <a:ext cx="5534891" cy="369332"/>
          </a:xfrm>
          <a:prstGeom prst="rect">
            <a:avLst/>
          </a:prstGeom>
          <a:noFill/>
        </p:spPr>
        <p:txBody>
          <a:bodyPr wrap="square" rtlCol="0">
            <a:spAutoFit/>
          </a:bodyPr>
          <a:lstStyle/>
          <a:p>
            <a:r>
              <a:rPr lang="en-US" b="1" dirty="0"/>
              <a:t>In lexical ambiguity there are traditionally two types : </a:t>
            </a:r>
          </a:p>
        </p:txBody>
      </p:sp>
      <p:sp>
        <p:nvSpPr>
          <p:cNvPr id="5" name="مربع نص 4"/>
          <p:cNvSpPr txBox="1"/>
          <p:nvPr/>
        </p:nvSpPr>
        <p:spPr>
          <a:xfrm>
            <a:off x="1586345" y="2971800"/>
            <a:ext cx="5943600" cy="923330"/>
          </a:xfrm>
          <a:prstGeom prst="rect">
            <a:avLst/>
          </a:prstGeom>
          <a:noFill/>
        </p:spPr>
        <p:txBody>
          <a:bodyPr wrap="square" rtlCol="0">
            <a:spAutoFit/>
          </a:bodyPr>
          <a:lstStyle/>
          <a:p>
            <a:r>
              <a:rPr lang="en-US" b="1" dirty="0">
                <a:solidFill>
                  <a:schemeClr val="accent2">
                    <a:lumMod val="75000"/>
                  </a:schemeClr>
                </a:solidFill>
              </a:rPr>
              <a:t>Polysemy</a:t>
            </a:r>
            <a:r>
              <a:rPr lang="en-US" dirty="0">
                <a:solidFill>
                  <a:schemeClr val="accent2">
                    <a:lumMod val="75000"/>
                  </a:schemeClr>
                </a:solidFill>
              </a:rPr>
              <a:t> </a:t>
            </a:r>
            <a:r>
              <a:rPr lang="en-US" dirty="0"/>
              <a:t>: one word with multiple senses ​.</a:t>
            </a:r>
          </a:p>
          <a:p>
            <a:r>
              <a:rPr lang="en-US" dirty="0"/>
              <a:t>​</a:t>
            </a:r>
          </a:p>
          <a:p>
            <a:r>
              <a:rPr lang="en-US" b="1" dirty="0">
                <a:solidFill>
                  <a:schemeClr val="accent2">
                    <a:lumMod val="75000"/>
                  </a:schemeClr>
                </a:solidFill>
              </a:rPr>
              <a:t>Homonymy</a:t>
            </a:r>
            <a:r>
              <a:rPr lang="en-US" dirty="0"/>
              <a:t> : different words that happen to sound the same.</a:t>
            </a:r>
          </a:p>
        </p:txBody>
      </p:sp>
    </p:spTree>
    <p:extLst>
      <p:ext uri="{BB962C8B-B14F-4D97-AF65-F5344CB8AC3E}">
        <p14:creationId xmlns:p14="http://schemas.microsoft.com/office/powerpoint/2010/main" val="750902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323850"/>
            <a:ext cx="8255000" cy="6210300"/>
          </a:xfrm>
          <a:prstGeom prst="rect">
            <a:avLst/>
          </a:prstGeom>
        </p:spPr>
      </p:pic>
      <p:sp>
        <p:nvSpPr>
          <p:cNvPr id="3" name="مربع نص 2"/>
          <p:cNvSpPr txBox="1"/>
          <p:nvPr/>
        </p:nvSpPr>
        <p:spPr>
          <a:xfrm>
            <a:off x="1357745" y="1028343"/>
            <a:ext cx="6490855" cy="4801314"/>
          </a:xfrm>
          <a:prstGeom prst="rect">
            <a:avLst/>
          </a:prstGeom>
          <a:noFill/>
        </p:spPr>
        <p:txBody>
          <a:bodyPr wrap="square" rtlCol="0">
            <a:spAutoFit/>
          </a:bodyPr>
          <a:lstStyle/>
          <a:p>
            <a:endParaRPr lang="en-US" dirty="0"/>
          </a:p>
          <a:p>
            <a:r>
              <a:rPr lang="en-US" b="1" dirty="0">
                <a:solidFill>
                  <a:schemeClr val="accent2">
                    <a:lumMod val="75000"/>
                  </a:schemeClr>
                </a:solidFill>
              </a:rPr>
              <a:t>Euphemism:  </a:t>
            </a:r>
            <a:r>
              <a:rPr lang="en-US" dirty="0"/>
              <a:t>a substitution of an in offensive term (such as passed away) for one considered offensively explicit (died). </a:t>
            </a:r>
          </a:p>
          <a:p>
            <a:endParaRPr lang="en-US" dirty="0"/>
          </a:p>
          <a:p>
            <a:r>
              <a:rPr lang="en-US" b="1" dirty="0">
                <a:solidFill>
                  <a:schemeClr val="accent2">
                    <a:lumMod val="75000"/>
                  </a:schemeClr>
                </a:solidFill>
              </a:rPr>
              <a:t>Metonymy: </a:t>
            </a:r>
            <a:r>
              <a:rPr lang="en-US" dirty="0"/>
              <a:t>a figure of speech in which one word or phrase is substituted for another with which it is closely associated (such as crown for monarch). </a:t>
            </a:r>
          </a:p>
          <a:p>
            <a:endParaRPr lang="en-US" dirty="0"/>
          </a:p>
          <a:p>
            <a:r>
              <a:rPr lang="en-US" b="1" dirty="0">
                <a:solidFill>
                  <a:schemeClr val="accent2">
                    <a:lumMod val="75000"/>
                  </a:schemeClr>
                </a:solidFill>
              </a:rPr>
              <a:t>Synecdoche</a:t>
            </a:r>
            <a:r>
              <a:rPr lang="en-US" dirty="0"/>
              <a:t>: a figure of speech in which a part is used to represent the whole , the whole for a part, the specific for the general and the general for the specific. </a:t>
            </a:r>
          </a:p>
          <a:p>
            <a:endParaRPr lang="en-US" dirty="0"/>
          </a:p>
          <a:p>
            <a:r>
              <a:rPr lang="en-US" b="1" dirty="0">
                <a:solidFill>
                  <a:schemeClr val="accent2">
                    <a:lumMod val="75000"/>
                  </a:schemeClr>
                </a:solidFill>
              </a:rPr>
              <a:t>Litotes: </a:t>
            </a:r>
            <a:r>
              <a:rPr lang="en-US" dirty="0"/>
              <a:t>a figure of speech consisting of an understatement in which an affirmative is expressed by negating its opposite (e.g. not bad to mean ‘good’).</a:t>
            </a:r>
          </a:p>
          <a:p>
            <a:endParaRPr lang="en-US" dirty="0"/>
          </a:p>
          <a:p>
            <a:r>
              <a:rPr lang="en-US" dirty="0"/>
              <a:t> </a:t>
            </a:r>
          </a:p>
        </p:txBody>
      </p:sp>
    </p:spTree>
    <p:extLst>
      <p:ext uri="{BB962C8B-B14F-4D97-AF65-F5344CB8AC3E}">
        <p14:creationId xmlns:p14="http://schemas.microsoft.com/office/powerpoint/2010/main" val="2388073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289214"/>
            <a:ext cx="8255000" cy="6210300"/>
          </a:xfrm>
          <a:prstGeom prst="rect">
            <a:avLst/>
          </a:prstGeom>
        </p:spPr>
      </p:pic>
      <p:sp>
        <p:nvSpPr>
          <p:cNvPr id="3" name="مربع نص 2"/>
          <p:cNvSpPr txBox="1"/>
          <p:nvPr/>
        </p:nvSpPr>
        <p:spPr>
          <a:xfrm>
            <a:off x="1295400" y="1322670"/>
            <a:ext cx="6553200" cy="923330"/>
          </a:xfrm>
          <a:prstGeom prst="rect">
            <a:avLst/>
          </a:prstGeom>
          <a:noFill/>
        </p:spPr>
        <p:txBody>
          <a:bodyPr wrap="square" rtlCol="0">
            <a:spAutoFit/>
          </a:bodyPr>
          <a:lstStyle/>
          <a:p>
            <a:r>
              <a:rPr lang="en-US" b="1" dirty="0">
                <a:solidFill>
                  <a:schemeClr val="accent2">
                    <a:lumMod val="75000"/>
                  </a:schemeClr>
                </a:solidFill>
              </a:rPr>
              <a:t>Irony: </a:t>
            </a:r>
            <a:r>
              <a:rPr lang="en-US" dirty="0"/>
              <a:t>a figure of speech in which the intended meaning of the expression is the opposite of its literal meaning.</a:t>
            </a:r>
          </a:p>
          <a:p>
            <a:endParaRPr lang="en-US" dirty="0"/>
          </a:p>
        </p:txBody>
      </p:sp>
      <p:sp>
        <p:nvSpPr>
          <p:cNvPr id="4" name="مربع نص 3"/>
          <p:cNvSpPr txBox="1"/>
          <p:nvPr/>
        </p:nvSpPr>
        <p:spPr>
          <a:xfrm>
            <a:off x="1295400" y="2230078"/>
            <a:ext cx="6553200" cy="1200329"/>
          </a:xfrm>
          <a:prstGeom prst="rect">
            <a:avLst/>
          </a:prstGeom>
          <a:solidFill>
            <a:schemeClr val="accent6">
              <a:lumMod val="40000"/>
              <a:lumOff val="60000"/>
            </a:schemeClr>
          </a:solidFill>
        </p:spPr>
        <p:txBody>
          <a:bodyPr wrap="square" rtlCol="0">
            <a:spAutoFit/>
          </a:bodyPr>
          <a:lstStyle/>
          <a:p>
            <a:r>
              <a:rPr lang="en-US" dirty="0"/>
              <a:t>these figures of speech consider as patterns of reasoning that will allow a hearer to provide an extended sense when all available established senses fail to produce an acceptable interpretation of the speaker’s utterance .</a:t>
            </a:r>
          </a:p>
        </p:txBody>
      </p:sp>
      <p:sp>
        <p:nvSpPr>
          <p:cNvPr id="5" name="مربع نص 4"/>
          <p:cNvSpPr txBox="1"/>
          <p:nvPr/>
        </p:nvSpPr>
        <p:spPr>
          <a:xfrm>
            <a:off x="1338618" y="3733800"/>
            <a:ext cx="5410200" cy="400110"/>
          </a:xfrm>
          <a:prstGeom prst="rect">
            <a:avLst/>
          </a:prstGeom>
          <a:noFill/>
        </p:spPr>
        <p:txBody>
          <a:bodyPr wrap="square" rtlCol="0">
            <a:spAutoFit/>
          </a:bodyPr>
          <a:lstStyle/>
          <a:p>
            <a:r>
              <a:rPr lang="en-US" sz="2000" b="1" dirty="0">
                <a:solidFill>
                  <a:schemeClr val="accent2">
                    <a:lumMod val="60000"/>
                    <a:lumOff val="40000"/>
                  </a:schemeClr>
                </a:solidFill>
              </a:rPr>
              <a:t>5.4.2 How figurative senses become established</a:t>
            </a:r>
          </a:p>
        </p:txBody>
      </p:sp>
      <p:sp>
        <p:nvSpPr>
          <p:cNvPr id="6" name="مربع نص 5"/>
          <p:cNvSpPr txBox="1"/>
          <p:nvPr/>
        </p:nvSpPr>
        <p:spPr>
          <a:xfrm>
            <a:off x="1338618" y="4343400"/>
            <a:ext cx="6357582" cy="646331"/>
          </a:xfrm>
          <a:prstGeom prst="rect">
            <a:avLst/>
          </a:prstGeom>
          <a:noFill/>
        </p:spPr>
        <p:txBody>
          <a:bodyPr wrap="square" rtlCol="0">
            <a:spAutoFit/>
          </a:bodyPr>
          <a:lstStyle/>
          <a:p>
            <a:pPr marL="285750" indent="-285750">
              <a:buFont typeface="Arial" pitchFamily="34" charset="0"/>
              <a:buChar char="•"/>
            </a:pPr>
            <a:r>
              <a:rPr lang="en-US" dirty="0"/>
              <a:t>figurative senses are not stored in the speaker/hearer’s mental lexicon . It used when the context required to use</a:t>
            </a:r>
          </a:p>
        </p:txBody>
      </p:sp>
    </p:spTree>
    <p:extLst>
      <p:ext uri="{BB962C8B-B14F-4D97-AF65-F5344CB8AC3E}">
        <p14:creationId xmlns:p14="http://schemas.microsoft.com/office/powerpoint/2010/main" val="667982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79863"/>
            <a:ext cx="9067800" cy="6210300"/>
          </a:xfrm>
          <a:prstGeom prst="rect">
            <a:avLst/>
          </a:prstGeom>
        </p:spPr>
      </p:pic>
      <p:sp>
        <p:nvSpPr>
          <p:cNvPr id="3" name="مربع نص 2"/>
          <p:cNvSpPr txBox="1"/>
          <p:nvPr/>
        </p:nvSpPr>
        <p:spPr>
          <a:xfrm>
            <a:off x="1143000" y="1371600"/>
            <a:ext cx="6629400" cy="923330"/>
          </a:xfrm>
          <a:prstGeom prst="rect">
            <a:avLst/>
          </a:prstGeom>
          <a:noFill/>
        </p:spPr>
        <p:txBody>
          <a:bodyPr wrap="square" rtlCol="0">
            <a:spAutoFit/>
          </a:bodyPr>
          <a:lstStyle/>
          <a:p>
            <a:pPr marL="285750" indent="-285750">
              <a:buFont typeface="Arial" pitchFamily="34" charset="0"/>
              <a:buChar char="•"/>
            </a:pPr>
            <a:r>
              <a:rPr lang="en-US" dirty="0"/>
              <a:t> some of figurative sense  (popular one) after frequent repetition they lose their sense of freshness or novelty associated with their original use , this expression called </a:t>
            </a:r>
            <a:r>
              <a:rPr lang="en-US" b="1" dirty="0">
                <a:solidFill>
                  <a:schemeClr val="accent2">
                    <a:lumMod val="75000"/>
                  </a:schemeClr>
                </a:solidFill>
              </a:rPr>
              <a:t>(clichés) </a:t>
            </a:r>
            <a:r>
              <a:rPr lang="en-US" b="1" dirty="0"/>
              <a:t>.</a:t>
            </a:r>
          </a:p>
        </p:txBody>
      </p:sp>
      <p:sp>
        <p:nvSpPr>
          <p:cNvPr id="4" name="مربع نص 3"/>
          <p:cNvSpPr txBox="1"/>
          <p:nvPr/>
        </p:nvSpPr>
        <p:spPr>
          <a:xfrm>
            <a:off x="1115704" y="2420203"/>
            <a:ext cx="6988791" cy="1477328"/>
          </a:xfrm>
          <a:prstGeom prst="rect">
            <a:avLst/>
          </a:prstGeom>
          <a:noFill/>
        </p:spPr>
        <p:txBody>
          <a:bodyPr wrap="square" rtlCol="0">
            <a:spAutoFit/>
          </a:bodyPr>
          <a:lstStyle/>
          <a:p>
            <a:pPr marL="285750" indent="-285750">
              <a:buFont typeface="Arial" pitchFamily="34" charset="0"/>
              <a:buChar char="•"/>
            </a:pPr>
            <a:r>
              <a:rPr lang="en-US" dirty="0"/>
              <a:t>Using figurative senses  frequently may become lexicalized, and begin to function as </a:t>
            </a:r>
            <a:r>
              <a:rPr lang="en-US" b="1" dirty="0">
                <a:solidFill>
                  <a:schemeClr val="accent2">
                    <a:lumMod val="75000"/>
                  </a:schemeClr>
                </a:solidFill>
              </a:rPr>
              <a:t>established senses</a:t>
            </a:r>
            <a:r>
              <a:rPr lang="en-US" dirty="0"/>
              <a:t>. For example, the original sense of </a:t>
            </a:r>
            <a:r>
              <a:rPr lang="en-US" b="1" dirty="0">
                <a:solidFill>
                  <a:schemeClr val="accent2">
                    <a:lumMod val="75000"/>
                  </a:schemeClr>
                </a:solidFill>
              </a:rPr>
              <a:t>(grasp) </a:t>
            </a:r>
            <a:r>
              <a:rPr lang="en-US" dirty="0"/>
              <a:t>is ( </a:t>
            </a:r>
            <a:r>
              <a:rPr lang="en-US" b="1" dirty="0">
                <a:solidFill>
                  <a:schemeClr val="accent2">
                    <a:lumMod val="75000"/>
                  </a:schemeClr>
                </a:solidFill>
              </a:rPr>
              <a:t>to hold in the hand</a:t>
            </a:r>
            <a:r>
              <a:rPr lang="en-US" dirty="0"/>
              <a:t>) ,but a new sense has developed from a metaphorical use of the word to mean (</a:t>
            </a:r>
            <a:r>
              <a:rPr lang="en-US" b="1" dirty="0">
                <a:solidFill>
                  <a:schemeClr val="accent2">
                    <a:lumMod val="75000"/>
                  </a:schemeClr>
                </a:solidFill>
              </a:rPr>
              <a:t>understand</a:t>
            </a:r>
            <a:r>
              <a:rPr lang="en-US" dirty="0"/>
              <a:t>). Similar examples include (</a:t>
            </a:r>
            <a:r>
              <a:rPr lang="en-US" b="1" dirty="0">
                <a:solidFill>
                  <a:schemeClr val="accent2">
                    <a:lumMod val="75000"/>
                  </a:schemeClr>
                </a:solidFill>
              </a:rPr>
              <a:t>freeze</a:t>
            </a:r>
            <a:r>
              <a:rPr lang="en-US" dirty="0"/>
              <a:t>) (</a:t>
            </a:r>
            <a:r>
              <a:rPr lang="en-US" b="1" dirty="0">
                <a:solidFill>
                  <a:schemeClr val="accent2">
                    <a:lumMod val="75000"/>
                  </a:schemeClr>
                </a:solidFill>
              </a:rPr>
              <a:t>ice</a:t>
            </a:r>
            <a:r>
              <a:rPr lang="en-US" dirty="0"/>
              <a:t>) becomes (</a:t>
            </a:r>
            <a:r>
              <a:rPr lang="en-US" b="1" dirty="0">
                <a:solidFill>
                  <a:schemeClr val="accent2">
                    <a:lumMod val="75000"/>
                  </a:schemeClr>
                </a:solidFill>
              </a:rPr>
              <a:t>remain motionless</a:t>
            </a:r>
            <a:r>
              <a:rPr lang="en-US" dirty="0"/>
              <a:t>)</a:t>
            </a:r>
          </a:p>
        </p:txBody>
      </p:sp>
      <p:sp>
        <p:nvSpPr>
          <p:cNvPr id="6" name="مربع نص 5"/>
          <p:cNvSpPr txBox="1"/>
          <p:nvPr/>
        </p:nvSpPr>
        <p:spPr>
          <a:xfrm>
            <a:off x="1092958" y="4056418"/>
            <a:ext cx="7113896" cy="923330"/>
          </a:xfrm>
          <a:prstGeom prst="rect">
            <a:avLst/>
          </a:prstGeom>
          <a:solidFill>
            <a:schemeClr val="accent6">
              <a:lumMod val="40000"/>
              <a:lumOff val="60000"/>
            </a:schemeClr>
          </a:solidFill>
        </p:spPr>
        <p:txBody>
          <a:bodyPr wrap="square" rtlCol="0">
            <a:spAutoFit/>
          </a:bodyPr>
          <a:lstStyle/>
          <a:p>
            <a:pPr marL="285750" indent="-285750">
              <a:buFont typeface="Arial" pitchFamily="34" charset="0"/>
              <a:buChar char="•"/>
            </a:pPr>
            <a:r>
              <a:rPr lang="en-US" dirty="0"/>
              <a:t>When the hearer faces a meaning based on specific contextual or cultural factors ,the intended meaning is simply selected from among the established senses already available .</a:t>
            </a:r>
          </a:p>
        </p:txBody>
      </p:sp>
    </p:spTree>
    <p:extLst>
      <p:ext uri="{BB962C8B-B14F-4D97-AF65-F5344CB8AC3E}">
        <p14:creationId xmlns:p14="http://schemas.microsoft.com/office/powerpoint/2010/main" val="2976600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73" y="298829"/>
            <a:ext cx="8915400" cy="6210300"/>
          </a:xfrm>
          <a:prstGeom prst="rect">
            <a:avLst/>
          </a:prstGeom>
        </p:spPr>
      </p:pic>
      <p:sp>
        <p:nvSpPr>
          <p:cNvPr id="3" name="مربع نص 2"/>
          <p:cNvSpPr txBox="1"/>
          <p:nvPr/>
        </p:nvSpPr>
        <p:spPr>
          <a:xfrm>
            <a:off x="1104900" y="1483057"/>
            <a:ext cx="6858000" cy="1754326"/>
          </a:xfrm>
          <a:prstGeom prst="rect">
            <a:avLst/>
          </a:prstGeom>
          <a:noFill/>
        </p:spPr>
        <p:txBody>
          <a:bodyPr wrap="square" rtlCol="0">
            <a:spAutoFit/>
          </a:bodyPr>
          <a:lstStyle/>
          <a:p>
            <a:pPr marL="285750" indent="-285750" algn="just">
              <a:buFont typeface="Wingdings" pitchFamily="2" charset="2"/>
              <a:buChar char="§"/>
            </a:pPr>
            <a:r>
              <a:rPr lang="en-US" dirty="0"/>
              <a:t>When established senses develop out of metaphors it will referred to as </a:t>
            </a:r>
            <a:r>
              <a:rPr lang="en-US" b="1" dirty="0">
                <a:solidFill>
                  <a:schemeClr val="accent2">
                    <a:lumMod val="75000"/>
                  </a:schemeClr>
                </a:solidFill>
              </a:rPr>
              <a:t>conventional metaphors </a:t>
            </a:r>
            <a:r>
              <a:rPr lang="en-US" dirty="0"/>
              <a:t>, in contrast to (novel or creative) metaphors which are newly created </a:t>
            </a:r>
            <a:r>
              <a:rPr lang="en-US" b="1" dirty="0">
                <a:solidFill>
                  <a:schemeClr val="accent2">
                    <a:lumMod val="75000"/>
                  </a:schemeClr>
                </a:solidFill>
              </a:rPr>
              <a:t>. Conventional metaphors </a:t>
            </a:r>
            <a:r>
              <a:rPr lang="en-US" dirty="0"/>
              <a:t>are sometimes referred to as </a:t>
            </a:r>
            <a:r>
              <a:rPr lang="en-US" b="1" dirty="0">
                <a:solidFill>
                  <a:schemeClr val="accent2">
                    <a:lumMod val="75000"/>
                  </a:schemeClr>
                </a:solidFill>
              </a:rPr>
              <a:t>dead</a:t>
            </a:r>
            <a:r>
              <a:rPr lang="en-US" dirty="0"/>
              <a:t> or </a:t>
            </a:r>
            <a:r>
              <a:rPr lang="en-US" b="1" dirty="0">
                <a:solidFill>
                  <a:schemeClr val="accent2">
                    <a:lumMod val="75000"/>
                  </a:schemeClr>
                </a:solidFill>
              </a:rPr>
              <a:t>frozen</a:t>
            </a:r>
            <a:r>
              <a:rPr lang="en-US" dirty="0"/>
              <a:t> metaphors, can defines as (</a:t>
            </a:r>
            <a:r>
              <a:rPr lang="en-US" b="1" dirty="0"/>
              <a:t>phrases which are expressing the intuition that the meaning of such expressions is static rather than dynamic)</a:t>
            </a:r>
            <a:r>
              <a:rPr lang="en-US" dirty="0"/>
              <a:t>. </a:t>
            </a:r>
          </a:p>
        </p:txBody>
      </p:sp>
      <p:sp>
        <p:nvSpPr>
          <p:cNvPr id="4" name="مربع نص 3"/>
          <p:cNvSpPr txBox="1"/>
          <p:nvPr/>
        </p:nvSpPr>
        <p:spPr>
          <a:xfrm>
            <a:off x="990600" y="3237383"/>
            <a:ext cx="7086600" cy="2585323"/>
          </a:xfrm>
          <a:prstGeom prst="rect">
            <a:avLst/>
          </a:prstGeom>
          <a:solidFill>
            <a:schemeClr val="accent2">
              <a:lumMod val="20000"/>
              <a:lumOff val="80000"/>
            </a:schemeClr>
          </a:solidFill>
        </p:spPr>
        <p:txBody>
          <a:bodyPr wrap="square" rtlCol="0">
            <a:spAutoFit/>
          </a:bodyPr>
          <a:lstStyle/>
          <a:p>
            <a:pPr marL="285750" indent="-285750" algn="just">
              <a:buFont typeface="Arial" pitchFamily="34" charset="0"/>
              <a:buChar char="•"/>
            </a:pPr>
            <a:r>
              <a:rPr lang="en-US" dirty="0"/>
              <a:t>in some cases the original </a:t>
            </a:r>
            <a:r>
              <a:rPr lang="en-US" b="1" dirty="0">
                <a:solidFill>
                  <a:schemeClr val="accent2">
                    <a:lumMod val="75000"/>
                  </a:schemeClr>
                </a:solidFill>
              </a:rPr>
              <a:t>literal</a:t>
            </a:r>
            <a:r>
              <a:rPr lang="en-US" dirty="0"/>
              <a:t> sense of a word may fall out of use, leaving what was originally a figurative sense as the only sense of that word . For example , the noun </a:t>
            </a:r>
            <a:r>
              <a:rPr lang="en-US" b="1" dirty="0">
                <a:solidFill>
                  <a:schemeClr val="accent2">
                    <a:lumMod val="75000"/>
                  </a:schemeClr>
                </a:solidFill>
              </a:rPr>
              <a:t>fathom </a:t>
            </a:r>
            <a:r>
              <a:rPr lang="en-US" b="1" dirty="0"/>
              <a:t>refers to a unit of length</a:t>
            </a:r>
            <a:r>
              <a:rPr lang="en-US" dirty="0"/>
              <a:t> , the verb </a:t>
            </a:r>
            <a:r>
              <a:rPr lang="en-US" b="1" dirty="0">
                <a:solidFill>
                  <a:schemeClr val="accent2">
                    <a:lumMod val="75000"/>
                  </a:schemeClr>
                </a:solidFill>
              </a:rPr>
              <a:t>to</a:t>
            </a:r>
            <a:r>
              <a:rPr lang="en-US" b="1" dirty="0">
                <a:solidFill>
                  <a:srgbClr val="FF0000"/>
                </a:solidFill>
              </a:rPr>
              <a:t> </a:t>
            </a:r>
            <a:r>
              <a:rPr lang="en-US" b="1" dirty="0">
                <a:solidFill>
                  <a:schemeClr val="accent2">
                    <a:lumMod val="75000"/>
                  </a:schemeClr>
                </a:solidFill>
              </a:rPr>
              <a:t>fathom</a:t>
            </a:r>
            <a:r>
              <a:rPr lang="en-US" dirty="0"/>
              <a:t> </a:t>
            </a:r>
            <a:r>
              <a:rPr lang="en-US" b="1" dirty="0"/>
              <a:t>originally referred to measuring the depth of something, usually of some body of water</a:t>
            </a:r>
            <a:r>
              <a:rPr lang="en-US" dirty="0"/>
              <a:t>. In current usage the verb is only used in its metaphorical sense, (</a:t>
            </a:r>
            <a:r>
              <a:rPr lang="en-US" b="1" dirty="0"/>
              <a:t>to</a:t>
            </a:r>
            <a:r>
              <a:rPr lang="en-US" dirty="0"/>
              <a:t> </a:t>
            </a:r>
            <a:r>
              <a:rPr lang="en-US" b="1" dirty="0"/>
              <a:t>understand</a:t>
            </a:r>
            <a:r>
              <a:rPr lang="en-US" dirty="0"/>
              <a:t>) also for noun </a:t>
            </a:r>
            <a:r>
              <a:rPr lang="en-US" b="1" dirty="0">
                <a:solidFill>
                  <a:schemeClr val="accent2">
                    <a:lumMod val="75000"/>
                  </a:schemeClr>
                </a:solidFill>
              </a:rPr>
              <a:t>owl </a:t>
            </a:r>
            <a:r>
              <a:rPr lang="en-US" b="1" dirty="0"/>
              <a:t>which originally referred to a type of bird</a:t>
            </a:r>
            <a:r>
              <a:rPr lang="en-US" dirty="0"/>
              <a:t>. now list only the conventional metaphor sense, </a:t>
            </a:r>
            <a:r>
              <a:rPr lang="en-US" b="1" dirty="0"/>
              <a:t>as ( a person who habitually stays out late at night ) .</a:t>
            </a:r>
            <a:endParaRPr lang="en-US" dirty="0"/>
          </a:p>
        </p:txBody>
      </p:sp>
    </p:spTree>
    <p:extLst>
      <p:ext uri="{BB962C8B-B14F-4D97-AF65-F5344CB8AC3E}">
        <p14:creationId xmlns:p14="http://schemas.microsoft.com/office/powerpoint/2010/main" val="1280528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522" y="323850"/>
            <a:ext cx="8915400" cy="6210300"/>
          </a:xfrm>
          <a:prstGeom prst="rect">
            <a:avLst/>
          </a:prstGeom>
        </p:spPr>
      </p:pic>
      <p:sp>
        <p:nvSpPr>
          <p:cNvPr id="4" name="مربع نص 3"/>
          <p:cNvSpPr txBox="1"/>
          <p:nvPr/>
        </p:nvSpPr>
        <p:spPr>
          <a:xfrm>
            <a:off x="1143000" y="1295400"/>
            <a:ext cx="7162800" cy="2031325"/>
          </a:xfrm>
          <a:prstGeom prst="rect">
            <a:avLst/>
          </a:prstGeom>
          <a:noFill/>
        </p:spPr>
        <p:txBody>
          <a:bodyPr wrap="square" rtlCol="0">
            <a:spAutoFit/>
          </a:bodyPr>
          <a:lstStyle/>
          <a:p>
            <a:pPr marL="285750" indent="-285750">
              <a:buFont typeface="Arial" pitchFamily="34" charset="0"/>
              <a:buChar char="•"/>
            </a:pPr>
            <a:r>
              <a:rPr lang="en-US" dirty="0"/>
              <a:t> Translation equivalents in different languages are unlikely to share the same range of polysemous senses. For example ,the closest translation equivalent for</a:t>
            </a:r>
            <a:r>
              <a:rPr lang="en-US" b="1" dirty="0">
                <a:solidFill>
                  <a:schemeClr val="accent2">
                    <a:lumMod val="75000"/>
                  </a:schemeClr>
                </a:solidFill>
              </a:rPr>
              <a:t> grasp </a:t>
            </a:r>
            <a:r>
              <a:rPr lang="en-US" dirty="0"/>
              <a:t>in Malay is </a:t>
            </a:r>
            <a:r>
              <a:rPr lang="en-US" b="1" dirty="0">
                <a:solidFill>
                  <a:schemeClr val="accent2">
                    <a:lumMod val="75000"/>
                  </a:schemeClr>
                </a:solidFill>
              </a:rPr>
              <a:t>pĕgang </a:t>
            </a:r>
            <a:r>
              <a:rPr lang="en-US" dirty="0"/>
              <a:t>; but this verb never carries the sense of (</a:t>
            </a:r>
            <a:r>
              <a:rPr lang="en-US" b="1" dirty="0">
                <a:solidFill>
                  <a:schemeClr val="accent2">
                    <a:lumMod val="75000"/>
                  </a:schemeClr>
                </a:solidFill>
              </a:rPr>
              <a:t>understand</a:t>
            </a:r>
            <a:r>
              <a:rPr lang="en-US" dirty="0"/>
              <a:t>). metaphors can sometimes survive and be explained when translated into a different language, because the general patterns of meaning extension are not universal, used  at least across a wide range of languages .</a:t>
            </a:r>
          </a:p>
        </p:txBody>
      </p:sp>
      <p:sp>
        <p:nvSpPr>
          <p:cNvPr id="5" name="مربع نص 4"/>
          <p:cNvSpPr txBox="1"/>
          <p:nvPr/>
        </p:nvSpPr>
        <p:spPr>
          <a:xfrm>
            <a:off x="1219200" y="3581400"/>
            <a:ext cx="6934200" cy="923330"/>
          </a:xfrm>
          <a:prstGeom prst="rect">
            <a:avLst/>
          </a:prstGeom>
          <a:solidFill>
            <a:schemeClr val="accent2">
              <a:lumMod val="60000"/>
              <a:lumOff val="40000"/>
            </a:schemeClr>
          </a:solidFill>
        </p:spPr>
        <p:txBody>
          <a:bodyPr wrap="square" rtlCol="0">
            <a:spAutoFit/>
          </a:bodyPr>
          <a:lstStyle/>
          <a:p>
            <a:r>
              <a:rPr lang="en-US" dirty="0"/>
              <a:t> </a:t>
            </a:r>
            <a:r>
              <a:rPr lang="en-US" b="1" dirty="0">
                <a:solidFill>
                  <a:schemeClr val="accent2">
                    <a:lumMod val="75000"/>
                  </a:schemeClr>
                </a:solidFill>
              </a:rPr>
              <a:t>Conventional metaphors  </a:t>
            </a:r>
            <a:r>
              <a:rPr lang="en-US" dirty="0"/>
              <a:t>are much less likely to work in translation, because the specific contextual features which motivated the creative use of the metaphor need no longer be present</a:t>
            </a:r>
          </a:p>
        </p:txBody>
      </p:sp>
    </p:spTree>
    <p:extLst>
      <p:ext uri="{BB962C8B-B14F-4D97-AF65-F5344CB8AC3E}">
        <p14:creationId xmlns:p14="http://schemas.microsoft.com/office/powerpoint/2010/main" val="3679446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3850"/>
            <a:ext cx="9067800" cy="6210300"/>
          </a:xfrm>
          <a:prstGeom prst="rect">
            <a:avLst/>
          </a:prstGeom>
        </p:spPr>
      </p:pic>
      <p:sp>
        <p:nvSpPr>
          <p:cNvPr id="3" name="مربع نص 2"/>
          <p:cNvSpPr txBox="1"/>
          <p:nvPr/>
        </p:nvSpPr>
        <p:spPr>
          <a:xfrm>
            <a:off x="1143000" y="1371600"/>
            <a:ext cx="4191000" cy="461665"/>
          </a:xfrm>
          <a:prstGeom prst="rect">
            <a:avLst/>
          </a:prstGeom>
          <a:noFill/>
        </p:spPr>
        <p:txBody>
          <a:bodyPr wrap="square" rtlCol="0">
            <a:spAutoFit/>
          </a:bodyPr>
          <a:lstStyle/>
          <a:p>
            <a:r>
              <a:rPr lang="en-US" sz="2400" b="1" dirty="0">
                <a:solidFill>
                  <a:schemeClr val="accent2">
                    <a:lumMod val="60000"/>
                    <a:lumOff val="40000"/>
                  </a:schemeClr>
                </a:solidFill>
              </a:rPr>
              <a:t>5.5 Facets of meaning</a:t>
            </a:r>
          </a:p>
        </p:txBody>
      </p:sp>
      <p:sp>
        <p:nvSpPr>
          <p:cNvPr id="4" name="مربع نص 3"/>
          <p:cNvSpPr txBox="1"/>
          <p:nvPr/>
        </p:nvSpPr>
        <p:spPr>
          <a:xfrm>
            <a:off x="1143000" y="2133600"/>
            <a:ext cx="6972300" cy="1200329"/>
          </a:xfrm>
          <a:prstGeom prst="rect">
            <a:avLst/>
          </a:prstGeom>
          <a:noFill/>
        </p:spPr>
        <p:txBody>
          <a:bodyPr wrap="square" rtlCol="0">
            <a:spAutoFit/>
          </a:bodyPr>
          <a:lstStyle/>
          <a:p>
            <a:r>
              <a:rPr lang="en-US" dirty="0"/>
              <a:t> There are different uses are often cited as cases of </a:t>
            </a:r>
            <a:r>
              <a:rPr lang="en-US" b="1" dirty="0">
                <a:solidFill>
                  <a:schemeClr val="accent2">
                    <a:lumMod val="75000"/>
                  </a:schemeClr>
                </a:solidFill>
              </a:rPr>
              <a:t>systematic polysemy </a:t>
            </a:r>
            <a:r>
              <a:rPr lang="en-US" dirty="0"/>
              <a:t>, such distinct senses related by a productive rule of some kind. </a:t>
            </a:r>
            <a:r>
              <a:rPr lang="en-US" b="1" dirty="0"/>
              <a:t>Cruse</a:t>
            </a:r>
            <a:r>
              <a:rPr lang="en-US" dirty="0"/>
              <a:t> (2000; 2004) argues that they are best analyzed of  </a:t>
            </a:r>
            <a:r>
              <a:rPr lang="en-US" b="1" dirty="0"/>
              <a:t>(facets</a:t>
            </a:r>
            <a:r>
              <a:rPr lang="en-US" dirty="0"/>
              <a:t>) of a single sense. </a:t>
            </a:r>
          </a:p>
        </p:txBody>
      </p:sp>
      <p:sp>
        <p:nvSpPr>
          <p:cNvPr id="5" name="مربع نص 4"/>
          <p:cNvSpPr txBox="1"/>
          <p:nvPr/>
        </p:nvSpPr>
        <p:spPr>
          <a:xfrm>
            <a:off x="1104900" y="3399430"/>
            <a:ext cx="7010400" cy="1200329"/>
          </a:xfrm>
          <a:prstGeom prst="rect">
            <a:avLst/>
          </a:prstGeom>
          <a:solidFill>
            <a:schemeClr val="bg1"/>
          </a:solidFill>
        </p:spPr>
        <p:txBody>
          <a:bodyPr wrap="square" rtlCol="0">
            <a:spAutoFit/>
          </a:bodyPr>
          <a:lstStyle/>
          <a:p>
            <a:r>
              <a:rPr lang="en-US" dirty="0"/>
              <a:t>For example the word </a:t>
            </a:r>
            <a:r>
              <a:rPr lang="en-US" b="1" i="1" dirty="0">
                <a:solidFill>
                  <a:schemeClr val="accent2">
                    <a:lumMod val="75000"/>
                  </a:schemeClr>
                </a:solidFill>
              </a:rPr>
              <a:t>bank</a:t>
            </a:r>
            <a:r>
              <a:rPr lang="en-US" dirty="0"/>
              <a:t> (Cruse 2000 )</a:t>
            </a:r>
          </a:p>
          <a:p>
            <a:r>
              <a:rPr lang="en-US" dirty="0"/>
              <a:t>a. The </a:t>
            </a:r>
            <a:r>
              <a:rPr lang="en-US" dirty="0">
                <a:solidFill>
                  <a:schemeClr val="accent2">
                    <a:lumMod val="75000"/>
                  </a:schemeClr>
                </a:solidFill>
              </a:rPr>
              <a:t>bank</a:t>
            </a:r>
            <a:r>
              <a:rPr lang="en-US" dirty="0"/>
              <a:t> in the High Street was blown up last night. [premises]</a:t>
            </a:r>
          </a:p>
          <a:p>
            <a:r>
              <a:rPr lang="en-US" dirty="0"/>
              <a:t> b. That used to be the friendliest </a:t>
            </a:r>
            <a:r>
              <a:rPr lang="en-US" dirty="0">
                <a:solidFill>
                  <a:schemeClr val="accent2">
                    <a:lumMod val="75000"/>
                  </a:schemeClr>
                </a:solidFill>
              </a:rPr>
              <a:t>bank</a:t>
            </a:r>
            <a:r>
              <a:rPr lang="en-US" dirty="0"/>
              <a:t> in town. [personnel] </a:t>
            </a:r>
          </a:p>
          <a:p>
            <a:r>
              <a:rPr lang="en-US" dirty="0"/>
              <a:t>c. This </a:t>
            </a:r>
            <a:r>
              <a:rPr lang="en-US" dirty="0">
                <a:solidFill>
                  <a:schemeClr val="accent2">
                    <a:lumMod val="75000"/>
                  </a:schemeClr>
                </a:solidFill>
              </a:rPr>
              <a:t>bank</a:t>
            </a:r>
            <a:r>
              <a:rPr lang="en-US" dirty="0"/>
              <a:t> was founded in 1575. [institution]</a:t>
            </a:r>
          </a:p>
        </p:txBody>
      </p:sp>
    </p:spTree>
    <p:extLst>
      <p:ext uri="{BB962C8B-B14F-4D97-AF65-F5344CB8AC3E}">
        <p14:creationId xmlns:p14="http://schemas.microsoft.com/office/powerpoint/2010/main" val="1387518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323850"/>
            <a:ext cx="8839200" cy="6210300"/>
          </a:xfrm>
          <a:prstGeom prst="rect">
            <a:avLst/>
          </a:prstGeom>
        </p:spPr>
      </p:pic>
      <p:sp>
        <p:nvSpPr>
          <p:cNvPr id="3" name="مربع نص 2"/>
          <p:cNvSpPr txBox="1"/>
          <p:nvPr/>
        </p:nvSpPr>
        <p:spPr>
          <a:xfrm>
            <a:off x="1066800" y="1219200"/>
            <a:ext cx="6781800" cy="1754326"/>
          </a:xfrm>
          <a:prstGeom prst="rect">
            <a:avLst/>
          </a:prstGeom>
          <a:noFill/>
        </p:spPr>
        <p:txBody>
          <a:bodyPr wrap="square" rtlCol="0">
            <a:spAutoFit/>
          </a:bodyPr>
          <a:lstStyle/>
          <a:p>
            <a:pPr marL="285750" indent="-285750">
              <a:buFont typeface="Arial" pitchFamily="34" charset="0"/>
              <a:buChar char="•"/>
            </a:pPr>
            <a:r>
              <a:rPr lang="en-US" b="1" dirty="0">
                <a:solidFill>
                  <a:schemeClr val="accent2">
                    <a:lumMod val="75000"/>
                  </a:schemeClr>
                </a:solidFill>
              </a:rPr>
              <a:t>systematic polysemy analysis </a:t>
            </a:r>
            <a:r>
              <a:rPr lang="en-US" dirty="0"/>
              <a:t>are unlike </a:t>
            </a:r>
            <a:r>
              <a:rPr lang="en-US" b="1" dirty="0">
                <a:solidFill>
                  <a:schemeClr val="accent2">
                    <a:lumMod val="75000"/>
                  </a:schemeClr>
                </a:solidFill>
              </a:rPr>
              <a:t>normal polysemous senses</a:t>
            </a:r>
            <a:r>
              <a:rPr lang="en-US" dirty="0"/>
              <a:t>(non-antagonistic and don’t give rise to </a:t>
            </a:r>
            <a:r>
              <a:rPr lang="en-US" b="1" dirty="0"/>
              <a:t>zeugma effects</a:t>
            </a:r>
            <a:r>
              <a:rPr lang="en-US" dirty="0"/>
              <a:t>), which are antagonistic. Under the systematic polysemy analysis it might derive the senses by a kind of </a:t>
            </a:r>
            <a:r>
              <a:rPr lang="en-US" b="1" dirty="0"/>
              <a:t>metonymy .  </a:t>
            </a:r>
            <a:r>
              <a:rPr lang="en-US" dirty="0"/>
              <a:t>figurative senses are antagonistic with their literal counterparts. This suggests that facets are not figurative senses.</a:t>
            </a:r>
          </a:p>
        </p:txBody>
      </p:sp>
      <p:sp>
        <p:nvSpPr>
          <p:cNvPr id="4" name="مربع نص 3"/>
          <p:cNvSpPr txBox="1"/>
          <p:nvPr/>
        </p:nvSpPr>
        <p:spPr>
          <a:xfrm>
            <a:off x="1059873" y="5029200"/>
            <a:ext cx="6916882" cy="523220"/>
          </a:xfrm>
          <a:prstGeom prst="rect">
            <a:avLst/>
          </a:prstGeom>
          <a:noFill/>
        </p:spPr>
        <p:txBody>
          <a:bodyPr wrap="square" rtlCol="0">
            <a:spAutoFit/>
          </a:bodyPr>
          <a:lstStyle/>
          <a:p>
            <a:pPr marL="285750" indent="-285750" algn="just">
              <a:buFont typeface="Wingdings" pitchFamily="2" charset="2"/>
              <a:buChar char="v"/>
            </a:pPr>
            <a:r>
              <a:rPr lang="en-US" sz="1400" b="1" dirty="0"/>
              <a:t>Zeugma is a figure of speech in which a single word joins two (or more) parts of a sentence, often used to create a literary effect</a:t>
            </a:r>
          </a:p>
        </p:txBody>
      </p:sp>
      <p:sp>
        <p:nvSpPr>
          <p:cNvPr id="5" name="مربع نص 4"/>
          <p:cNvSpPr txBox="1"/>
          <p:nvPr/>
        </p:nvSpPr>
        <p:spPr>
          <a:xfrm>
            <a:off x="1094509" y="3048000"/>
            <a:ext cx="6972300" cy="1754326"/>
          </a:xfrm>
          <a:prstGeom prst="rect">
            <a:avLst/>
          </a:prstGeom>
          <a:noFill/>
        </p:spPr>
        <p:txBody>
          <a:bodyPr wrap="square" rtlCol="0">
            <a:spAutoFit/>
          </a:bodyPr>
          <a:lstStyle/>
          <a:p>
            <a:r>
              <a:rPr lang="en-US" dirty="0"/>
              <a:t>(</a:t>
            </a:r>
            <a:r>
              <a:rPr lang="en-US" i="1" dirty="0"/>
              <a:t>23) My religion forbids me to eat or wear rabbit.</a:t>
            </a:r>
          </a:p>
          <a:p>
            <a:r>
              <a:rPr lang="en-US" i="1" dirty="0"/>
              <a:t>(24) . I’m parked out back.</a:t>
            </a:r>
          </a:p>
          <a:p>
            <a:r>
              <a:rPr lang="en-US" i="1" dirty="0"/>
              <a:t>       c. Yeats is widely read although he has been dead for over 50 years. </a:t>
            </a:r>
          </a:p>
          <a:p>
            <a:r>
              <a:rPr lang="en-US" i="1" dirty="0"/>
              <a:t>          d. Yeats is widely read, even though most of it is now out of print. </a:t>
            </a:r>
          </a:p>
          <a:p>
            <a:r>
              <a:rPr lang="en-US" i="1" dirty="0"/>
              <a:t>(25) The White House needs a coat of paint but refuses to ask Congress for the money.</a:t>
            </a:r>
          </a:p>
        </p:txBody>
      </p:sp>
    </p:spTree>
    <p:extLst>
      <p:ext uri="{BB962C8B-B14F-4D97-AF65-F5344CB8AC3E}">
        <p14:creationId xmlns:p14="http://schemas.microsoft.com/office/powerpoint/2010/main" val="3358097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21748"/>
            <a:ext cx="8915400" cy="5200650"/>
          </a:xfrm>
          <a:prstGeom prst="rect">
            <a:avLst/>
          </a:prstGeom>
        </p:spPr>
      </p:pic>
    </p:spTree>
    <p:extLst>
      <p:ext uri="{BB962C8B-B14F-4D97-AF65-F5344CB8AC3E}">
        <p14:creationId xmlns:p14="http://schemas.microsoft.com/office/powerpoint/2010/main" val="414753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323850"/>
            <a:ext cx="8255000" cy="6210300"/>
          </a:xfrm>
          <a:prstGeom prst="rect">
            <a:avLst/>
          </a:prstGeom>
        </p:spPr>
      </p:pic>
      <p:sp>
        <p:nvSpPr>
          <p:cNvPr id="3" name="مربع نص 2"/>
          <p:cNvSpPr txBox="1"/>
          <p:nvPr/>
        </p:nvSpPr>
        <p:spPr>
          <a:xfrm>
            <a:off x="1371600" y="1524000"/>
            <a:ext cx="6400800" cy="3693319"/>
          </a:xfrm>
          <a:prstGeom prst="rect">
            <a:avLst/>
          </a:prstGeom>
          <a:noFill/>
        </p:spPr>
        <p:txBody>
          <a:bodyPr wrap="square" rtlCol="0">
            <a:spAutoFit/>
          </a:bodyPr>
          <a:lstStyle/>
          <a:p>
            <a:pPr marL="285750" indent="-285750" algn="just">
              <a:buFont typeface="Arial" pitchFamily="34" charset="0"/>
              <a:buChar char="•"/>
            </a:pPr>
            <a:r>
              <a:rPr lang="en-US" dirty="0"/>
              <a:t>Both these types involve an ambiguous word form , in how the information is organized in the speaker’s mental vocabulary .​</a:t>
            </a:r>
          </a:p>
          <a:p>
            <a:pPr marL="285750" indent="-285750" algn="just">
              <a:buFont typeface="Arial" pitchFamily="34" charset="0"/>
              <a:buChar char="•"/>
            </a:pPr>
            <a:endParaRPr lang="en-US" dirty="0"/>
          </a:p>
          <a:p>
            <a:pPr marL="285750" indent="-285750" algn="just">
              <a:buFont typeface="Arial" pitchFamily="34" charset="0"/>
              <a:buChar char="•"/>
            </a:pPr>
            <a:r>
              <a:rPr lang="en-US" dirty="0"/>
              <a:t>To make distinction between them , in </a:t>
            </a:r>
            <a:r>
              <a:rPr lang="en-US" b="1" dirty="0">
                <a:solidFill>
                  <a:schemeClr val="accent2">
                    <a:lumMod val="75000"/>
                  </a:schemeClr>
                </a:solidFill>
              </a:rPr>
              <a:t>polysemy</a:t>
            </a:r>
            <a:r>
              <a:rPr lang="en-US" dirty="0"/>
              <a:t> the two senses are felt to be (related) in some way there is an intelligible connection of some sort between the two senses . while </a:t>
            </a:r>
            <a:r>
              <a:rPr lang="en-US" b="1" dirty="0">
                <a:solidFill>
                  <a:schemeClr val="accent2">
                    <a:lumMod val="75000"/>
                  </a:schemeClr>
                </a:solidFill>
              </a:rPr>
              <a:t>homonymy </a:t>
            </a:r>
            <a:r>
              <a:rPr lang="en-US" dirty="0"/>
              <a:t>, the two senses are (unrelated) which the semantic relationship between the two senses is similar between any two words selected at random .  ​</a:t>
            </a:r>
          </a:p>
          <a:p>
            <a:pPr marL="285750" indent="-285750" algn="just">
              <a:buFont typeface="Arial" pitchFamily="34" charset="0"/>
              <a:buChar char="•"/>
            </a:pPr>
            <a:endParaRPr lang="en-US" dirty="0"/>
          </a:p>
          <a:p>
            <a:pPr marL="285750" indent="-285750" algn="just">
              <a:buFont typeface="Arial" pitchFamily="34" charset="0"/>
              <a:buChar char="•"/>
            </a:pPr>
            <a:r>
              <a:rPr lang="en-US" dirty="0"/>
              <a:t>However, it’s hard to differentiate between them , some authors reject  the distinction entirely . the distinction become useful if the word belong to one .</a:t>
            </a:r>
          </a:p>
        </p:txBody>
      </p:sp>
    </p:spTree>
    <p:extLst>
      <p:ext uri="{BB962C8B-B14F-4D97-AF65-F5344CB8AC3E}">
        <p14:creationId xmlns:p14="http://schemas.microsoft.com/office/powerpoint/2010/main" val="140658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23850"/>
            <a:ext cx="8534400" cy="6210300"/>
          </a:xfrm>
          <a:prstGeom prst="rect">
            <a:avLst/>
          </a:prstGeom>
        </p:spPr>
      </p:pic>
      <p:sp>
        <p:nvSpPr>
          <p:cNvPr id="3" name="مربع نص 2"/>
          <p:cNvSpPr txBox="1"/>
          <p:nvPr/>
        </p:nvSpPr>
        <p:spPr>
          <a:xfrm>
            <a:off x="1295400" y="1305341"/>
            <a:ext cx="6553200" cy="3693319"/>
          </a:xfrm>
          <a:prstGeom prst="rect">
            <a:avLst/>
          </a:prstGeom>
          <a:noFill/>
        </p:spPr>
        <p:txBody>
          <a:bodyPr wrap="square" rtlCol="0">
            <a:spAutoFit/>
          </a:bodyPr>
          <a:lstStyle/>
          <a:p>
            <a:pPr marL="285750" indent="-285750">
              <a:buFont typeface="Arial" pitchFamily="34" charset="0"/>
              <a:buChar char="•"/>
            </a:pPr>
            <a:r>
              <a:rPr lang="en-US" dirty="0"/>
              <a:t>There are some properties that are prototypical of polysemy vs. Homonymy . Some general guidelines for distinguishing polysemy vs. Homonymy​ :</a:t>
            </a:r>
          </a:p>
          <a:p>
            <a:r>
              <a:rPr lang="en-US" dirty="0"/>
              <a:t>​</a:t>
            </a:r>
          </a:p>
          <a:p>
            <a:r>
              <a:rPr lang="en-US" b="1" dirty="0">
                <a:solidFill>
                  <a:schemeClr val="accent2">
                    <a:lumMod val="75000"/>
                  </a:schemeClr>
                </a:solidFill>
              </a:rPr>
              <a:t>a</a:t>
            </a:r>
            <a:r>
              <a:rPr lang="en-US" dirty="0"/>
              <a:t>. The two senses of </a:t>
            </a:r>
            <a:r>
              <a:rPr lang="en-US" b="1" dirty="0">
                <a:solidFill>
                  <a:schemeClr val="accent2">
                    <a:lumMod val="75000"/>
                  </a:schemeClr>
                </a:solidFill>
              </a:rPr>
              <a:t> polysemous </a:t>
            </a:r>
            <a:r>
              <a:rPr lang="en-US" dirty="0"/>
              <a:t>word  are generally  share at least one notable feature or component of meaning , whereas this is not in general true for </a:t>
            </a:r>
            <a:r>
              <a:rPr lang="en-US" b="1" dirty="0">
                <a:solidFill>
                  <a:schemeClr val="accent2">
                    <a:lumMod val="75000"/>
                  </a:schemeClr>
                </a:solidFill>
              </a:rPr>
              <a:t>homonyms</a:t>
            </a:r>
            <a:r>
              <a:rPr lang="en-US" dirty="0"/>
              <a:t>. For example, the sense of </a:t>
            </a:r>
            <a:r>
              <a:rPr lang="en-US" b="1" dirty="0"/>
              <a:t>foot</a:t>
            </a:r>
            <a:r>
              <a:rPr lang="en-US" dirty="0"/>
              <a:t> that denotes a </a:t>
            </a:r>
            <a:r>
              <a:rPr lang="en-US" b="1" dirty="0"/>
              <a:t>unit of length </a:t>
            </a:r>
            <a:r>
              <a:rPr lang="en-US" dirty="0"/>
              <a:t>(12 inches) and shares with the </a:t>
            </a:r>
            <a:r>
              <a:rPr lang="en-US" b="1" dirty="0"/>
              <a:t>body-part</a:t>
            </a:r>
            <a:r>
              <a:rPr lang="en-US" dirty="0"/>
              <a:t> sense the same (approximate size).  Also the sense of </a:t>
            </a:r>
            <a:r>
              <a:rPr lang="en-US" b="1" dirty="0"/>
              <a:t>foot</a:t>
            </a:r>
            <a:r>
              <a:rPr lang="en-US" dirty="0"/>
              <a:t> may means</a:t>
            </a:r>
            <a:r>
              <a:rPr lang="en-US" b="1" dirty="0"/>
              <a:t> base </a:t>
            </a:r>
            <a:r>
              <a:rPr lang="en-US" dirty="0"/>
              <a:t>(as in foot of a tree/mountain) shares with the body-part sense the same position or location . In contrast of </a:t>
            </a:r>
            <a:r>
              <a:rPr lang="en-US" b="1" dirty="0">
                <a:solidFill>
                  <a:schemeClr val="accent2">
                    <a:lumMod val="75000"/>
                  </a:schemeClr>
                </a:solidFill>
              </a:rPr>
              <a:t>homonymous </a:t>
            </a:r>
            <a:r>
              <a:rPr lang="en-US" dirty="0"/>
              <a:t>, the two senses of </a:t>
            </a:r>
            <a:r>
              <a:rPr lang="en-US" b="1" dirty="0"/>
              <a:t>row</a:t>
            </a:r>
            <a:r>
              <a:rPr lang="en-US" dirty="0"/>
              <a:t> (pull the oars vs. things arranged in a line) which show unrelated meaning in common .</a:t>
            </a:r>
          </a:p>
        </p:txBody>
      </p:sp>
    </p:spTree>
    <p:extLst>
      <p:ext uri="{BB962C8B-B14F-4D97-AF65-F5344CB8AC3E}">
        <p14:creationId xmlns:p14="http://schemas.microsoft.com/office/powerpoint/2010/main" val="2936634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473" y="323850"/>
            <a:ext cx="8255000" cy="6210300"/>
          </a:xfrm>
          <a:prstGeom prst="rect">
            <a:avLst/>
          </a:prstGeom>
        </p:spPr>
      </p:pic>
      <p:sp>
        <p:nvSpPr>
          <p:cNvPr id="3" name="مربع نص 2"/>
          <p:cNvSpPr txBox="1"/>
          <p:nvPr/>
        </p:nvSpPr>
        <p:spPr>
          <a:xfrm>
            <a:off x="1371600" y="1295400"/>
            <a:ext cx="6477000" cy="3139321"/>
          </a:xfrm>
          <a:prstGeom prst="rect">
            <a:avLst/>
          </a:prstGeom>
          <a:noFill/>
        </p:spPr>
        <p:txBody>
          <a:bodyPr wrap="square" rtlCol="0">
            <a:spAutoFit/>
          </a:bodyPr>
          <a:lstStyle/>
          <a:p>
            <a:r>
              <a:rPr lang="en-US" b="1" dirty="0">
                <a:solidFill>
                  <a:schemeClr val="accent2">
                    <a:lumMod val="75000"/>
                  </a:schemeClr>
                </a:solidFill>
              </a:rPr>
              <a:t>b. </a:t>
            </a:r>
            <a:r>
              <a:rPr lang="en-US" dirty="0"/>
              <a:t>If one sense has a figurative extension , the word is  probably </a:t>
            </a:r>
            <a:r>
              <a:rPr lang="en-US" b="1" dirty="0">
                <a:solidFill>
                  <a:schemeClr val="accent2"/>
                </a:solidFill>
              </a:rPr>
              <a:t>polysemous</a:t>
            </a:r>
            <a:r>
              <a:rPr lang="en-US" dirty="0"/>
              <a:t> . For example, the sense of </a:t>
            </a:r>
            <a:r>
              <a:rPr lang="en-US" i="1" dirty="0">
                <a:solidFill>
                  <a:schemeClr val="accent2"/>
                </a:solidFill>
              </a:rPr>
              <a:t>run in This road runs from Rangoon to Mandalay</a:t>
            </a:r>
            <a:r>
              <a:rPr lang="en-US" dirty="0"/>
              <a:t> is arguably based on a metonymy between the act of running and the path traversed by the runner, suggesting that this is a case of polysemy. For </a:t>
            </a:r>
            <a:r>
              <a:rPr lang="en-US" b="1" dirty="0">
                <a:solidFill>
                  <a:schemeClr val="accent2"/>
                </a:solidFill>
              </a:rPr>
              <a:t>homonymous</a:t>
            </a:r>
            <a:r>
              <a:rPr lang="en-US" dirty="0"/>
              <a:t> words, neither sense is likely to be (primary)  .</a:t>
            </a:r>
          </a:p>
          <a:p>
            <a:r>
              <a:rPr lang="en-US" dirty="0"/>
              <a:t>  ​</a:t>
            </a:r>
          </a:p>
          <a:p>
            <a:r>
              <a:rPr lang="en-US" b="1" dirty="0">
                <a:solidFill>
                  <a:schemeClr val="accent2">
                    <a:lumMod val="75000"/>
                  </a:schemeClr>
                </a:solidFill>
              </a:rPr>
              <a:t>c. </a:t>
            </a:r>
            <a:r>
              <a:rPr lang="en-US" b="1" dirty="0"/>
              <a:t>Beekman &amp; Callow </a:t>
            </a:r>
            <a:r>
              <a:rPr lang="en-US" dirty="0"/>
              <a:t>(1974)  suggest that, for </a:t>
            </a:r>
            <a:r>
              <a:rPr lang="en-US" b="1" dirty="0">
                <a:solidFill>
                  <a:schemeClr val="accent2">
                    <a:lumMod val="75000"/>
                  </a:schemeClr>
                </a:solidFill>
              </a:rPr>
              <a:t>polysemous​</a:t>
            </a:r>
          </a:p>
          <a:p>
            <a:r>
              <a:rPr lang="en-US" dirty="0"/>
              <a:t> words, one sense can often  be identified as the (primary) sense, with other senses being classified as secondary or figurative. For </a:t>
            </a:r>
            <a:r>
              <a:rPr lang="en-US" b="1" dirty="0">
                <a:solidFill>
                  <a:schemeClr val="accent2">
                    <a:lumMod val="75000"/>
                  </a:schemeClr>
                </a:solidFill>
              </a:rPr>
              <a:t>homonymous </a:t>
            </a:r>
            <a:r>
              <a:rPr lang="en-US" dirty="0"/>
              <a:t>words, neither sense is likely to be (primary).</a:t>
            </a:r>
          </a:p>
        </p:txBody>
      </p:sp>
    </p:spTree>
    <p:extLst>
      <p:ext uri="{BB962C8B-B14F-4D97-AF65-F5344CB8AC3E}">
        <p14:creationId xmlns:p14="http://schemas.microsoft.com/office/powerpoint/2010/main" val="3228754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323850"/>
            <a:ext cx="8255000" cy="6210300"/>
          </a:xfrm>
          <a:prstGeom prst="rect">
            <a:avLst/>
          </a:prstGeom>
        </p:spPr>
      </p:pic>
      <p:sp>
        <p:nvSpPr>
          <p:cNvPr id="3" name="مربع نص 2"/>
          <p:cNvSpPr txBox="1"/>
          <p:nvPr/>
        </p:nvSpPr>
        <p:spPr>
          <a:xfrm>
            <a:off x="1371600" y="1295400"/>
            <a:ext cx="6400800" cy="2031325"/>
          </a:xfrm>
          <a:prstGeom prst="rect">
            <a:avLst/>
          </a:prstGeom>
          <a:noFill/>
        </p:spPr>
        <p:txBody>
          <a:bodyPr wrap="square" rtlCol="0">
            <a:spAutoFit/>
          </a:bodyPr>
          <a:lstStyle/>
          <a:p>
            <a:r>
              <a:rPr lang="en-US" b="1" dirty="0">
                <a:solidFill>
                  <a:schemeClr val="accent2"/>
                </a:solidFill>
              </a:rPr>
              <a:t>d. </a:t>
            </a:r>
            <a:r>
              <a:rPr lang="en-US" dirty="0"/>
              <a:t>Etymology (historical source) is used as a criterion in most dictionaries .it is not a reliable basis for synchronic linguistic analysis.  (Speakers may or may not know where certain words come from historically, and their ideas about such questions are often mistaken)there is often a correlation between etymology and the criteria ,because figurative extension is a common factor in semantic change over time .</a:t>
            </a:r>
          </a:p>
        </p:txBody>
      </p:sp>
      <p:sp>
        <p:nvSpPr>
          <p:cNvPr id="4" name="مربع نص 3"/>
          <p:cNvSpPr txBox="1"/>
          <p:nvPr/>
        </p:nvSpPr>
        <p:spPr>
          <a:xfrm>
            <a:off x="1371600" y="3879273"/>
            <a:ext cx="6400800" cy="1200329"/>
          </a:xfrm>
          <a:prstGeom prst="rect">
            <a:avLst/>
          </a:prstGeom>
          <a:solidFill>
            <a:schemeClr val="accent6">
              <a:lumMod val="60000"/>
              <a:lumOff val="40000"/>
            </a:schemeClr>
          </a:solidFill>
        </p:spPr>
        <p:txBody>
          <a:bodyPr wrap="square" rtlCol="0">
            <a:spAutoFit/>
          </a:bodyPr>
          <a:lstStyle/>
          <a:p>
            <a:r>
              <a:rPr lang="en-US" dirty="0"/>
              <a:t>This point consider a specific application of a more general principle in the study of lexical meaning, because word meanings may change over time, and the historical meaning of a word may be quite different from its modern meaning .</a:t>
            </a:r>
          </a:p>
        </p:txBody>
      </p:sp>
    </p:spTree>
    <p:extLst>
      <p:ext uri="{BB962C8B-B14F-4D97-AF65-F5344CB8AC3E}">
        <p14:creationId xmlns:p14="http://schemas.microsoft.com/office/powerpoint/2010/main" val="395911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16923"/>
            <a:ext cx="8991600" cy="6210300"/>
          </a:xfrm>
          <a:prstGeom prst="rect">
            <a:avLst/>
          </a:prstGeom>
        </p:spPr>
      </p:pic>
      <p:sp>
        <p:nvSpPr>
          <p:cNvPr id="3" name="مربع نص 2"/>
          <p:cNvSpPr txBox="1"/>
          <p:nvPr/>
        </p:nvSpPr>
        <p:spPr>
          <a:xfrm>
            <a:off x="1066800" y="1143000"/>
            <a:ext cx="6705600" cy="1200329"/>
          </a:xfrm>
          <a:prstGeom prst="rect">
            <a:avLst/>
          </a:prstGeom>
          <a:solidFill>
            <a:schemeClr val="bg1"/>
          </a:solidFill>
        </p:spPr>
        <p:txBody>
          <a:bodyPr wrap="square" rtlCol="0">
            <a:spAutoFit/>
          </a:bodyPr>
          <a:lstStyle/>
          <a:p>
            <a:r>
              <a:rPr lang="en-US" dirty="0"/>
              <a:t>According to </a:t>
            </a:r>
            <a:r>
              <a:rPr lang="en-US" b="1" dirty="0"/>
              <a:t>Lyons </a:t>
            </a:r>
            <a:r>
              <a:rPr lang="en-US" dirty="0"/>
              <a:t>(1977) </a:t>
            </a:r>
            <a:r>
              <a:rPr lang="en-US" b="1" dirty="0">
                <a:solidFill>
                  <a:schemeClr val="accent2"/>
                </a:solidFill>
              </a:rPr>
              <a:t>etymological fallacy  </a:t>
            </a:r>
            <a:r>
              <a:rPr lang="en-US" dirty="0"/>
              <a:t>is the failure to respect the distinction of the diachronic and the synchronic which belief that the meaning of words can be determined by investigating their origins (historical meaning) .</a:t>
            </a:r>
          </a:p>
        </p:txBody>
      </p:sp>
      <p:sp>
        <p:nvSpPr>
          <p:cNvPr id="4" name="مربع نص 3"/>
          <p:cNvSpPr txBox="1"/>
          <p:nvPr/>
        </p:nvSpPr>
        <p:spPr>
          <a:xfrm>
            <a:off x="1066800" y="2498743"/>
            <a:ext cx="6858000" cy="923330"/>
          </a:xfrm>
          <a:prstGeom prst="rect">
            <a:avLst/>
          </a:prstGeom>
          <a:solidFill>
            <a:schemeClr val="accent6">
              <a:lumMod val="60000"/>
              <a:lumOff val="40000"/>
            </a:schemeClr>
          </a:solidFill>
        </p:spPr>
        <p:txBody>
          <a:bodyPr wrap="square" rtlCol="0">
            <a:spAutoFit/>
          </a:bodyPr>
          <a:lstStyle/>
          <a:p>
            <a:r>
              <a:rPr lang="en-US" b="1" dirty="0"/>
              <a:t>Lyons </a:t>
            </a:r>
            <a:r>
              <a:rPr lang="en-US" dirty="0"/>
              <a:t>points out that it would be silly to claim that the “real” meaning of the word (curious) in Modern English is (careful) even though that was the meaning of the Latin word from which it is derived .</a:t>
            </a:r>
          </a:p>
        </p:txBody>
      </p:sp>
      <p:sp>
        <p:nvSpPr>
          <p:cNvPr id="5" name="مربع نص 4"/>
          <p:cNvSpPr txBox="1"/>
          <p:nvPr/>
        </p:nvSpPr>
        <p:spPr>
          <a:xfrm>
            <a:off x="990600" y="3422073"/>
            <a:ext cx="7010400" cy="2308324"/>
          </a:xfrm>
          <a:prstGeom prst="rect">
            <a:avLst/>
          </a:prstGeom>
          <a:noFill/>
        </p:spPr>
        <p:txBody>
          <a:bodyPr wrap="square" rtlCol="0">
            <a:spAutoFit/>
          </a:bodyPr>
          <a:lstStyle/>
          <a:p>
            <a:r>
              <a:rPr lang="en-US" dirty="0"/>
              <a:t>A number of authors  have distinguished between </a:t>
            </a:r>
            <a:r>
              <a:rPr lang="en-US" b="1" dirty="0">
                <a:solidFill>
                  <a:schemeClr val="accent2">
                    <a:lumMod val="75000"/>
                  </a:schemeClr>
                </a:solidFill>
              </a:rPr>
              <a:t>regularor systematic polysemy </a:t>
            </a:r>
            <a:r>
              <a:rPr lang="en-US" dirty="0"/>
              <a:t>vs. </a:t>
            </a:r>
            <a:r>
              <a:rPr lang="en-US" b="1" dirty="0">
                <a:solidFill>
                  <a:schemeClr val="accent2">
                    <a:lumMod val="75000"/>
                  </a:schemeClr>
                </a:solidFill>
              </a:rPr>
              <a:t>non-systematic polysemy</a:t>
            </a:r>
            <a:r>
              <a:rPr lang="en-US" dirty="0"/>
              <a:t>. Systematic polysemy involves senses which are related in predictable ways. For example, many verbs which denote a change of state (</a:t>
            </a:r>
            <a:r>
              <a:rPr lang="en-US" b="1" dirty="0"/>
              <a:t>break, melt, split, etc.</a:t>
            </a:r>
            <a:r>
              <a:rPr lang="ar-IQ" dirty="0"/>
              <a:t>(</a:t>
            </a:r>
            <a:r>
              <a:rPr lang="en-US" b="1" dirty="0"/>
              <a:t> </a:t>
            </a:r>
            <a:r>
              <a:rPr lang="en-US" dirty="0"/>
              <a:t>have two senses, one transitive (Vtr) and the other intransitive (Vintr), with Vtr meaning roughly ‘cause to Vintr’. Similarly, many nouns that refer to things used as instruments (</a:t>
            </a:r>
            <a:r>
              <a:rPr lang="en-US" b="1" dirty="0"/>
              <a:t>hammer, saw, paddle, whip, brush, comb</a:t>
            </a:r>
            <a:r>
              <a:rPr lang="en-US" dirty="0"/>
              <a:t>) can also be used as verbs meaning .</a:t>
            </a:r>
          </a:p>
        </p:txBody>
      </p:sp>
    </p:spTree>
    <p:extLst>
      <p:ext uri="{BB962C8B-B14F-4D97-AF65-F5344CB8AC3E}">
        <p14:creationId xmlns:p14="http://schemas.microsoft.com/office/powerpoint/2010/main" val="188220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55" y="323850"/>
            <a:ext cx="8763000" cy="6210300"/>
          </a:xfrm>
          <a:prstGeom prst="rect">
            <a:avLst/>
          </a:prstGeom>
        </p:spPr>
      </p:pic>
      <p:sp>
        <p:nvSpPr>
          <p:cNvPr id="3" name="مربع نص 2"/>
          <p:cNvSpPr txBox="1"/>
          <p:nvPr/>
        </p:nvSpPr>
        <p:spPr>
          <a:xfrm>
            <a:off x="1181100" y="1295400"/>
            <a:ext cx="6858000" cy="2308324"/>
          </a:xfrm>
          <a:prstGeom prst="rect">
            <a:avLst/>
          </a:prstGeom>
          <a:solidFill>
            <a:schemeClr val="bg1"/>
          </a:solidFill>
        </p:spPr>
        <p:txBody>
          <a:bodyPr wrap="square" rtlCol="0">
            <a:spAutoFit/>
          </a:bodyPr>
          <a:lstStyle/>
          <a:p>
            <a:r>
              <a:rPr lang="en-US" dirty="0"/>
              <a:t>some authors have suggested that only the base or core meaning of systematic needs to be included in the lexicon, because the secondary senses can be derived by rule. But even in the </a:t>
            </a:r>
            <a:r>
              <a:rPr lang="en-US" b="1" dirty="0">
                <a:solidFill>
                  <a:schemeClr val="accent2">
                    <a:lumMod val="75000"/>
                  </a:schemeClr>
                </a:solidFill>
              </a:rPr>
              <a:t>case of systematic polysemy</a:t>
            </a:r>
            <a:r>
              <a:rPr lang="en-US" dirty="0"/>
              <a:t>, secondary needs to be listed because not every extended sense which the rules would actually occur in the language. For example, there are no verbal uses for some instrumental nouns, e.g. (</a:t>
            </a:r>
            <a:r>
              <a:rPr lang="en-US" b="1" dirty="0"/>
              <a:t>scalpel, yardstick, hatchet, pliers, tweezers, etc</a:t>
            </a:r>
            <a:r>
              <a:rPr lang="en-US" dirty="0"/>
              <a:t>.) For others, verbal uses are possible only for non-standard uses of the instrument .</a:t>
            </a:r>
          </a:p>
        </p:txBody>
      </p:sp>
      <p:sp>
        <p:nvSpPr>
          <p:cNvPr id="4" name="مربع نص 3"/>
          <p:cNvSpPr txBox="1"/>
          <p:nvPr/>
        </p:nvSpPr>
        <p:spPr>
          <a:xfrm>
            <a:off x="1181100" y="3886200"/>
            <a:ext cx="6667500" cy="923330"/>
          </a:xfrm>
          <a:prstGeom prst="rect">
            <a:avLst/>
          </a:prstGeom>
          <a:solidFill>
            <a:schemeClr val="accent2">
              <a:lumMod val="20000"/>
              <a:lumOff val="80000"/>
            </a:schemeClr>
          </a:solidFill>
        </p:spPr>
        <p:txBody>
          <a:bodyPr wrap="square" rtlCol="0">
            <a:spAutoFit/>
          </a:bodyPr>
          <a:lstStyle/>
          <a:p>
            <a:r>
              <a:rPr lang="en-US" dirty="0"/>
              <a:t>In dictionaries all the senses of </a:t>
            </a:r>
            <a:r>
              <a:rPr lang="en-US" b="1" dirty="0">
                <a:solidFill>
                  <a:schemeClr val="accent2">
                    <a:lumMod val="75000"/>
                  </a:schemeClr>
                </a:solidFill>
              </a:rPr>
              <a:t>polysemous </a:t>
            </a:r>
            <a:r>
              <a:rPr lang="en-US" dirty="0"/>
              <a:t>word will be listed within a single  lexical entry, while </a:t>
            </a:r>
            <a:r>
              <a:rPr lang="en-US" b="1" dirty="0">
                <a:solidFill>
                  <a:schemeClr val="accent2">
                    <a:lumMod val="75000"/>
                  </a:schemeClr>
                </a:solidFill>
              </a:rPr>
              <a:t>homonyms</a:t>
            </a:r>
            <a:r>
              <a:rPr lang="en-US" dirty="0"/>
              <a:t> will occur in separate lexical entries .</a:t>
            </a:r>
          </a:p>
        </p:txBody>
      </p:sp>
    </p:spTree>
    <p:extLst>
      <p:ext uri="{BB962C8B-B14F-4D97-AF65-F5344CB8AC3E}">
        <p14:creationId xmlns:p14="http://schemas.microsoft.com/office/powerpoint/2010/main" val="517675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chemeClr val="accent2">
                    <a:lumMod val="60000"/>
                    <a:lumOff val="40000"/>
                  </a:schemeClr>
                </a:solidFill>
              </a:rPr>
              <a:t>5.3.4 One sense at a time </a:t>
            </a: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1600200"/>
            <a:ext cx="8305800" cy="4876800"/>
          </a:xfrm>
        </p:spPr>
      </p:pic>
      <p:sp>
        <p:nvSpPr>
          <p:cNvPr id="5" name="مربع نص 4"/>
          <p:cNvSpPr txBox="1"/>
          <p:nvPr/>
        </p:nvSpPr>
        <p:spPr>
          <a:xfrm>
            <a:off x="1198417" y="2362199"/>
            <a:ext cx="6470073" cy="646331"/>
          </a:xfrm>
          <a:prstGeom prst="rect">
            <a:avLst/>
          </a:prstGeom>
          <a:solidFill>
            <a:schemeClr val="accent2">
              <a:lumMod val="40000"/>
              <a:lumOff val="60000"/>
            </a:schemeClr>
          </a:solidFill>
        </p:spPr>
        <p:txBody>
          <a:bodyPr wrap="square" rtlCol="0">
            <a:spAutoFit/>
          </a:bodyPr>
          <a:lstStyle/>
          <a:p>
            <a:r>
              <a:rPr lang="en-US" dirty="0"/>
              <a:t>When an ambiguous word uttered by the speaker , the listener expects one indented meaning depending on the context</a:t>
            </a:r>
          </a:p>
        </p:txBody>
      </p:sp>
      <p:sp>
        <p:nvSpPr>
          <p:cNvPr id="6" name="مربع نص 5"/>
          <p:cNvSpPr txBox="1"/>
          <p:nvPr/>
        </p:nvSpPr>
        <p:spPr>
          <a:xfrm>
            <a:off x="1191491" y="3029313"/>
            <a:ext cx="6477000" cy="3139321"/>
          </a:xfrm>
          <a:prstGeom prst="rect">
            <a:avLst/>
          </a:prstGeom>
          <a:noFill/>
        </p:spPr>
        <p:txBody>
          <a:bodyPr wrap="square" rtlCol="0">
            <a:spAutoFit/>
          </a:bodyPr>
          <a:lstStyle/>
          <a:p>
            <a:r>
              <a:rPr lang="en-US" b="1" dirty="0"/>
              <a:t>Cruse (1986) </a:t>
            </a:r>
            <a:r>
              <a:rPr lang="en-US" dirty="0"/>
              <a:t>cites a sentence in which contains five lexically ambiguous words​</a:t>
            </a:r>
          </a:p>
          <a:p>
            <a:r>
              <a:rPr lang="en-US" dirty="0"/>
              <a:t>​</a:t>
            </a:r>
          </a:p>
          <a:p>
            <a:pPr marL="285750" indent="-285750">
              <a:buFont typeface="Wingdings" pitchFamily="2" charset="2"/>
              <a:buChar char="§"/>
            </a:pPr>
            <a:r>
              <a:rPr lang="en-US" dirty="0"/>
              <a:t> </a:t>
            </a:r>
            <a:r>
              <a:rPr lang="en-US" i="1" dirty="0"/>
              <a:t>Several rare ferns grow on the steep banks of the burn where it runs into the lake</a:t>
            </a:r>
            <a:r>
              <a:rPr lang="en-US" dirty="0"/>
              <a:t>.​</a:t>
            </a:r>
          </a:p>
          <a:p>
            <a:pPr marL="285750" indent="-285750">
              <a:buFont typeface="Wingdings" pitchFamily="2" charset="2"/>
              <a:buChar char="§"/>
            </a:pPr>
            <a:endParaRPr lang="en-US" dirty="0"/>
          </a:p>
          <a:p>
            <a:r>
              <a:rPr lang="en-US" b="1" dirty="0"/>
              <a:t>Cruse</a:t>
            </a:r>
            <a:r>
              <a:rPr lang="en-US" dirty="0"/>
              <a:t> writes​ In such cases, there will occur a kind of mutual negotiation between the various options [so as to determine which sense for each word produces a coherent meaning for the sentence as a whole].</a:t>
            </a:r>
          </a:p>
          <a:p>
            <a:endParaRPr lang="en-US" dirty="0"/>
          </a:p>
        </p:txBody>
      </p:sp>
    </p:spTree>
    <p:extLst>
      <p:ext uri="{BB962C8B-B14F-4D97-AF65-F5344CB8AC3E}">
        <p14:creationId xmlns:p14="http://schemas.microsoft.com/office/powerpoint/2010/main" val="64598560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TotalTime>
  <Words>3027</Words>
  <Application>Microsoft Office PowerPoint</Application>
  <PresentationFormat>On-screen Show (4:3)</PresentationFormat>
  <Paragraphs>99</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Wingdings</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5.3.4 One sense at a time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Context-dependent extensions of meaning</vt:lpstr>
      <vt:lpstr>PowerPoint Presentation</vt:lpstr>
      <vt:lpstr>5.4.1 Figurative senses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Context-dependent extensions of meaning</dc:title>
  <dc:creator>Lenovo i3</dc:creator>
  <cp:lastModifiedBy>ahmed qadoury</cp:lastModifiedBy>
  <cp:revision>58</cp:revision>
  <dcterms:created xsi:type="dcterms:W3CDTF">2020-12-04T19:58:07Z</dcterms:created>
  <dcterms:modified xsi:type="dcterms:W3CDTF">2020-12-28T18:23:22Z</dcterms:modified>
</cp:coreProperties>
</file>